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4"/>
  </p:notesMasterIdLst>
  <p:sldIdLst>
    <p:sldId id="284" r:id="rId2"/>
    <p:sldId id="257" r:id="rId3"/>
    <p:sldId id="258" r:id="rId4"/>
    <p:sldId id="260" r:id="rId5"/>
    <p:sldId id="259" r:id="rId6"/>
    <p:sldId id="264" r:id="rId7"/>
    <p:sldId id="265" r:id="rId8"/>
    <p:sldId id="266" r:id="rId9"/>
    <p:sldId id="267" r:id="rId10"/>
    <p:sldId id="268" r:id="rId11"/>
    <p:sldId id="295" r:id="rId12"/>
    <p:sldId id="270" r:id="rId13"/>
    <p:sldId id="296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5" r:id="rId24"/>
    <p:sldId id="281" r:id="rId25"/>
    <p:sldId id="282" r:id="rId26"/>
    <p:sldId id="286" r:id="rId27"/>
    <p:sldId id="287" r:id="rId28"/>
    <p:sldId id="294" r:id="rId29"/>
    <p:sldId id="293" r:id="rId30"/>
    <p:sldId id="288" r:id="rId31"/>
    <p:sldId id="290" r:id="rId32"/>
    <p:sldId id="289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6850"/>
    <a:srgbClr val="E872AD"/>
    <a:srgbClr val="EE96C2"/>
    <a:srgbClr val="F2B4EE"/>
    <a:srgbClr val="B1B4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74" autoAdjust="0"/>
    <p:restoredTop sz="96320" autoAdjust="0"/>
  </p:normalViewPr>
  <p:slideViewPr>
    <p:cSldViewPr>
      <p:cViewPr varScale="1">
        <p:scale>
          <a:sx n="42" d="100"/>
          <a:sy n="42" d="100"/>
        </p:scale>
        <p:origin x="1572" y="60"/>
      </p:cViewPr>
      <p:guideLst>
        <p:guide orient="horz" pos="2160"/>
        <p:guide pos="2880"/>
      </p:guideLst>
    </p:cSldViewPr>
  </p:slideViewPr>
  <p:notesTextViewPr>
    <p:cViewPr>
      <p:scale>
        <a:sx n="300" d="100"/>
        <a:sy n="3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3D0C69-D4D3-4828-AF74-64B131EB00F7}" type="datetimeFigureOut">
              <a:rPr lang="ru-RU" smtClean="0"/>
              <a:pPr/>
              <a:t>23.12.2014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A84B2F-60BD-4755-83E9-E463160AE3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639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84B2F-60BD-4755-83E9-E463160AE36B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423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23.12.2014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23.12.2014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23.12.2014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23.12.2014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23.12.2014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23.12.2014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23.12.2014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23.12.2014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23.12.2014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23.12.2014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23.12.2014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23.12.2014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5" Type="http://schemas.microsoft.com/office/2007/relationships/hdphoto" Target="../media/hdphoto3.wdp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UlaanBaatar-2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9144000" cy="3749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одзаголовок 2"/>
          <p:cNvSpPr txBox="1">
            <a:spLocks/>
          </p:cNvSpPr>
          <p:nvPr/>
        </p:nvSpPr>
        <p:spPr>
          <a:xfrm>
            <a:off x="868680" y="5805264"/>
            <a:ext cx="7406640" cy="960512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None/>
            </a:pP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1) 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</a:rPr>
              <a:t>Lomonosov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 Moscow State University, Faculty of Geography</a:t>
            </a:r>
          </a:p>
          <a:p>
            <a:pPr>
              <a:buNone/>
            </a:pP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</a:rPr>
              <a:t>2) Institute of Geography of Mongolian Academy of Science</a:t>
            </a:r>
          </a:p>
          <a:p>
            <a:endParaRPr lang="ru-RU" sz="1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0" name="Подзаголовок 2"/>
          <p:cNvSpPr txBox="1">
            <a:spLocks/>
          </p:cNvSpPr>
          <p:nvPr/>
        </p:nvSpPr>
        <p:spPr>
          <a:xfrm>
            <a:off x="4833704" y="116632"/>
            <a:ext cx="4310296" cy="1296144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</a:rPr>
              <a:t>Natalia Kosheleva</a:t>
            </a:r>
            <a:r>
              <a:rPr lang="en-US" sz="2400" b="1" baseline="30000" dirty="0" smtClean="0">
                <a:solidFill>
                  <a:schemeClr val="bg2">
                    <a:lumMod val="10000"/>
                  </a:schemeClr>
                </a:solidFill>
              </a:rPr>
              <a:t>1)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</a:rPr>
              <a:t>,</a:t>
            </a:r>
          </a:p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</a:rPr>
              <a:t>Olga Sorokina</a:t>
            </a:r>
            <a:r>
              <a:rPr lang="en-US" sz="2400" b="1" baseline="30000" dirty="0" smtClean="0">
                <a:solidFill>
                  <a:schemeClr val="bg2">
                    <a:lumMod val="10000"/>
                  </a:schemeClr>
                </a:solidFill>
              </a:rPr>
              <a:t>1)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</a:rPr>
              <a:t>,</a:t>
            </a:r>
          </a:p>
          <a:p>
            <a:pPr>
              <a:spcBef>
                <a:spcPts val="0"/>
              </a:spcBef>
            </a:pPr>
            <a:r>
              <a:rPr lang="en-US" sz="2400" b="1" dirty="0" err="1" smtClean="0">
                <a:solidFill>
                  <a:schemeClr val="bg2">
                    <a:lumMod val="10000"/>
                  </a:schemeClr>
                </a:solidFill>
              </a:rPr>
              <a:t>Dechingungaa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</a:rPr>
              <a:t> Dorjgotov</a:t>
            </a:r>
            <a:r>
              <a:rPr lang="en-US" sz="2400" b="1" baseline="30000" dirty="0" smtClean="0">
                <a:solidFill>
                  <a:schemeClr val="bg2">
                    <a:lumMod val="10000"/>
                  </a:schemeClr>
                </a:solidFill>
              </a:rPr>
              <a:t>2)</a:t>
            </a:r>
          </a:p>
          <a:p>
            <a:endParaRPr lang="ru-RU" sz="2400" b="1" dirty="0"/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52400" y="1563825"/>
            <a:ext cx="9046499" cy="1793167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marL="182880" algn="ctr"/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5400000" scaled="0"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HOT  SPOT  ASSESSMENT</a:t>
            </a:r>
            <a:b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5400000" scaled="0"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5400000" scaled="0"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  THE  SELENGA  RIVER  BASIN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gradFill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lin ang="5400000" scaled="0"/>
              </a:gra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212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Anthropogenic Influence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4070" y="4869160"/>
            <a:ext cx="7458410" cy="1872208"/>
          </a:xfrm>
        </p:spPr>
        <p:txBody>
          <a:bodyPr>
            <a:normAutofit/>
          </a:bodyPr>
          <a:lstStyle/>
          <a:p>
            <a:pPr marL="76536" indent="0">
              <a:buClr>
                <a:schemeClr val="accent2">
                  <a:lumMod val="50000"/>
                </a:schemeClr>
              </a:buClr>
              <a:buNone/>
            </a:pPr>
            <a:r>
              <a:rPr lang="en-US" sz="2000" b="1" u="sng" dirty="0" smtClean="0">
                <a:solidFill>
                  <a:schemeClr val="accent2">
                    <a:lumMod val="50000"/>
                  </a:schemeClr>
                </a:solidFill>
              </a:rPr>
              <a:t>Environmental Backlash</a:t>
            </a:r>
            <a:endParaRPr lang="en-US" sz="2000" b="1" u="sng" dirty="0">
              <a:solidFill>
                <a:schemeClr val="accent2">
                  <a:lumMod val="50000"/>
                </a:schemeClr>
              </a:solidFill>
            </a:endParaRPr>
          </a:p>
          <a:p>
            <a:pPr marL="360000">
              <a:buClr>
                <a:schemeClr val="accent2">
                  <a:lumMod val="50000"/>
                </a:schemeClr>
              </a:buClr>
            </a:pPr>
            <a:r>
              <a:rPr lang="en-US" sz="2000" b="1" dirty="0" smtClean="0"/>
              <a:t>land </a:t>
            </a:r>
            <a:r>
              <a:rPr lang="en-US" sz="2000" b="1" dirty="0"/>
              <a:t>degradation due to wind and water erosion;</a:t>
            </a:r>
          </a:p>
          <a:p>
            <a:pPr marL="360000">
              <a:buClr>
                <a:schemeClr val="accent2">
                  <a:lumMod val="50000"/>
                </a:schemeClr>
              </a:buClr>
            </a:pPr>
            <a:r>
              <a:rPr lang="en-US" sz="2000" b="1" dirty="0" smtClean="0"/>
              <a:t>increasing of dust </a:t>
            </a:r>
            <a:r>
              <a:rPr lang="en-US" sz="2000" b="1" dirty="0"/>
              <a:t>content in the atmosphere; </a:t>
            </a:r>
          </a:p>
          <a:p>
            <a:pPr marL="360000">
              <a:buClr>
                <a:schemeClr val="accent2">
                  <a:lumMod val="50000"/>
                </a:schemeClr>
              </a:buClr>
            </a:pPr>
            <a:r>
              <a:rPr lang="en-US" sz="2000" b="1" dirty="0"/>
              <a:t>increasing </a:t>
            </a:r>
            <a:r>
              <a:rPr lang="en-US" sz="2000" b="1" dirty="0" smtClean="0"/>
              <a:t>of contamination </a:t>
            </a:r>
            <a:r>
              <a:rPr lang="en-US" sz="2000" b="1" dirty="0"/>
              <a:t>of snow cover, vegetation and soils with </a:t>
            </a:r>
            <a:r>
              <a:rPr lang="en-US" sz="2000" b="1" dirty="0" err="1"/>
              <a:t>technogenic</a:t>
            </a:r>
            <a:r>
              <a:rPr lang="en-US" sz="2000" b="1" dirty="0"/>
              <a:t> substances, especially in cold season </a:t>
            </a:r>
          </a:p>
        </p:txBody>
      </p:sp>
      <p:graphicFrame>
        <p:nvGraphicFramePr>
          <p:cNvPr id="4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2654774"/>
              </p:ext>
            </p:extLst>
          </p:nvPr>
        </p:nvGraphicFramePr>
        <p:xfrm>
          <a:off x="3" y="910043"/>
          <a:ext cx="9144000" cy="3781001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523199"/>
                <a:gridCol w="1814399"/>
                <a:gridCol w="1452799"/>
                <a:gridCol w="1451201"/>
                <a:gridCol w="1451201"/>
                <a:gridCol w="1451201"/>
              </a:tblGrid>
              <a:tr h="5973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Cities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9966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Ulaanbaatar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Erdenet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Darhan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Zakamensk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Zaamar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/>
                </a:tc>
              </a:tr>
              <a:tr h="5704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Population,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thousands</a:t>
                      </a: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pers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1031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80,1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4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87,6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11,7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0,5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 horzOverflow="overflow"/>
                </a:tc>
              </a:tr>
              <a:tr h="4802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Traffic</a:t>
                      </a: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</a:t>
                      </a: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thousands cars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92,7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5,5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3,0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&lt;1,0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 horzOverflow="overflow"/>
                </a:tc>
              </a:tr>
              <a:tr h="111372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Contamination sources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72000" marR="72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Multi-industry production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Cu-Mo ore mining and concentration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38100" marR="38100" marT="38100" marB="381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Ferrous metallurgy</a:t>
                      </a: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dressing of leather</a:t>
                      </a: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 </a:t>
                      </a: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Au mining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54000" marR="54000" marT="46800" marB="46800" anchor="ctr" horzOverflow="overflow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W-Mo ore mining and concentration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Au mining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/>
                </a:tc>
              </a:tr>
              <a:tr h="9107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Traffic, thermal power plants and stoves</a:t>
                      </a: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in </a:t>
                      </a:r>
                      <a:r>
                        <a:rPr kumimoji="0" lang="en-US" sz="14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hoseholds</a:t>
                      </a: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in </a:t>
                      </a:r>
                      <a:r>
                        <a:rPr kumimoji="0" lang="en-US" sz="14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ger</a:t>
                      </a: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zones</a:t>
                      </a: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fly ash of brown coal combustion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G:\Business\Конференции\2012-10 Женева\support\IMG_56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2" y="4437112"/>
            <a:ext cx="1470582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90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/>
          <p:cNvGrpSpPr/>
          <p:nvPr/>
        </p:nvGrpSpPr>
        <p:grpSpPr>
          <a:xfrm>
            <a:off x="428596" y="1500174"/>
            <a:ext cx="8261210" cy="5097178"/>
            <a:chOff x="179512" y="1357298"/>
            <a:chExt cx="8752979" cy="5400600"/>
          </a:xfrm>
        </p:grpSpPr>
        <p:pic>
          <p:nvPicPr>
            <p:cNvPr id="2050" name="Picture 2" descr="G:\Business\Конференции\2012-10 Женева\support\IMG_5606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73"/>
            <a:stretch/>
          </p:blipFill>
          <p:spPr bwMode="auto">
            <a:xfrm>
              <a:off x="179512" y="2780928"/>
              <a:ext cx="5371983" cy="393257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179512" y="1357298"/>
              <a:ext cx="8752979" cy="5400600"/>
              <a:chOff x="179512" y="1357298"/>
              <a:chExt cx="8752979" cy="5400600"/>
            </a:xfrm>
          </p:grpSpPr>
          <p:pic>
            <p:nvPicPr>
              <p:cNvPr id="3" name="Picture 3" descr="G:\Business\Конференции\2012-09 Хельсинки. Касимов\IMG_5697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4128" y="4377481"/>
                <a:ext cx="3168352" cy="2363887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Выноска-облако 4"/>
              <p:cNvSpPr/>
              <p:nvPr/>
            </p:nvSpPr>
            <p:spPr>
              <a:xfrm>
                <a:off x="179513" y="1357298"/>
                <a:ext cx="6964256" cy="1500198"/>
              </a:xfrm>
              <a:prstGeom prst="cloudCallout">
                <a:avLst>
                  <a:gd name="adj1" fmla="val -7871"/>
                  <a:gd name="adj2" fmla="val 84261"/>
                </a:avLst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atin typeface="Cooper Black" pitchFamily="18" charset="0"/>
                  </a:rPr>
                  <a:t>As, Bi, Zn, </a:t>
                </a:r>
                <a:r>
                  <a:rPr lang="en-US" sz="2000" dirty="0" err="1" smtClean="0">
                    <a:latin typeface="Cooper Black" pitchFamily="18" charset="0"/>
                  </a:rPr>
                  <a:t>Th</a:t>
                </a:r>
                <a:r>
                  <a:rPr lang="en-US" sz="2000" dirty="0" smtClean="0">
                    <a:latin typeface="Cooper Black" pitchFamily="18" charset="0"/>
                  </a:rPr>
                  <a:t>,</a:t>
                </a:r>
                <a:r>
                  <a:rPr lang="ru-RU" sz="2000" dirty="0" smtClean="0">
                    <a:latin typeface="Cooper Black" pitchFamily="18" charset="0"/>
                  </a:rPr>
                  <a:t> </a:t>
                </a:r>
                <a:r>
                  <a:rPr lang="en-US" sz="2000" dirty="0" smtClean="0">
                    <a:latin typeface="Cooper Black" pitchFamily="18" charset="0"/>
                  </a:rPr>
                  <a:t>Fe</a:t>
                </a:r>
                <a:r>
                  <a:rPr lang="en-US" sz="2000" dirty="0">
                    <a:latin typeface="Cooper Black" pitchFamily="18" charset="0"/>
                  </a:rPr>
                  <a:t>, Co, Cr, Cu</a:t>
                </a:r>
                <a:endParaRPr lang="ru-RU" sz="2000" dirty="0"/>
              </a:p>
            </p:txBody>
          </p:sp>
          <p:sp>
            <p:nvSpPr>
              <p:cNvPr id="6" name="Выноска-облако 5"/>
              <p:cNvSpPr/>
              <p:nvPr/>
            </p:nvSpPr>
            <p:spPr>
              <a:xfrm flipH="1">
                <a:off x="5508097" y="3068960"/>
                <a:ext cx="3424387" cy="1224136"/>
              </a:xfrm>
              <a:prstGeom prst="cloudCallout">
                <a:avLst>
                  <a:gd name="adj1" fmla="val 4320"/>
                  <a:gd name="adj2" fmla="val 84919"/>
                </a:avLst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atin typeface="Cooper Black" pitchFamily="18" charset="0"/>
                  </a:rPr>
                  <a:t>Be, Cd, Mo, </a:t>
                </a:r>
                <a:r>
                  <a:rPr lang="en-US" sz="2000" dirty="0" err="1">
                    <a:latin typeface="Cooper Black" pitchFamily="18" charset="0"/>
                  </a:rPr>
                  <a:t>Sb</a:t>
                </a:r>
                <a:r>
                  <a:rPr lang="en-US" sz="2000" dirty="0">
                    <a:latin typeface="Cooper Black" pitchFamily="18" charset="0"/>
                  </a:rPr>
                  <a:t>, </a:t>
                </a:r>
                <a:r>
                  <a:rPr lang="en-US" sz="2000" dirty="0" err="1" smtClean="0">
                    <a:latin typeface="Cooper Black" pitchFamily="18" charset="0"/>
                  </a:rPr>
                  <a:t>Sr</a:t>
                </a:r>
                <a:r>
                  <a:rPr lang="en-US" sz="2000" dirty="0" smtClean="0">
                    <a:latin typeface="Cooper Black" pitchFamily="18" charset="0"/>
                  </a:rPr>
                  <a:t>, V</a:t>
                </a:r>
                <a:endParaRPr lang="ru-RU" sz="2000" dirty="0"/>
              </a:p>
            </p:txBody>
          </p:sp>
          <p:cxnSp>
            <p:nvCxnSpPr>
              <p:cNvPr id="7" name="Прямая со стрелкой 6"/>
              <p:cNvCxnSpPr/>
              <p:nvPr/>
            </p:nvCxnSpPr>
            <p:spPr>
              <a:xfrm>
                <a:off x="2676488" y="3485224"/>
                <a:ext cx="72008" cy="2886812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headEnd type="arrow"/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" name="Прямая соединительная линия 7"/>
              <p:cNvCxnSpPr/>
              <p:nvPr/>
            </p:nvCxnSpPr>
            <p:spPr>
              <a:xfrm>
                <a:off x="2044100" y="3433536"/>
                <a:ext cx="1044116" cy="0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" name="Прямая соединительная линия 8"/>
              <p:cNvCxnSpPr/>
              <p:nvPr/>
            </p:nvCxnSpPr>
            <p:spPr>
              <a:xfrm>
                <a:off x="2159732" y="6381328"/>
                <a:ext cx="1044116" cy="0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>
                <a:off x="2256052" y="4428813"/>
                <a:ext cx="492443" cy="999633"/>
              </a:xfrm>
              <a:prstGeom prst="rect">
                <a:avLst/>
              </a:prstGeom>
              <a:noFill/>
            </p:spPr>
            <p:txBody>
              <a:bodyPr vert="vert270" wrap="none" rtlCol="0">
                <a:spAutoFit/>
              </a:bodyPr>
              <a:lstStyle/>
              <a:p>
                <a:r>
                  <a:rPr lang="ru-RU" sz="2000" b="1" dirty="0" smtClean="0">
                    <a:ln w="12700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miter lim="800000"/>
                    </a:ln>
                    <a:solidFill>
                      <a:srgbClr val="FFC000"/>
                    </a:solidFill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300 </a:t>
                </a:r>
                <a:r>
                  <a:rPr lang="en-US" sz="2000" b="1" dirty="0" smtClean="0">
                    <a:ln w="12700">
                      <a:solidFill>
                        <a:schemeClr val="bg2">
                          <a:lumMod val="10000"/>
                        </a:schemeClr>
                      </a:solidFill>
                      <a:prstDash val="solid"/>
                      <a:miter lim="800000"/>
                    </a:ln>
                    <a:solidFill>
                      <a:srgbClr val="FFC000"/>
                    </a:solidFill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m</a:t>
                </a:r>
                <a:endParaRPr lang="ru-RU" sz="2000" b="1" dirty="0">
                  <a:ln w="12700">
                    <a:solidFill>
                      <a:schemeClr val="bg2">
                        <a:lumMod val="10000"/>
                      </a:scheme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  <p:cxnSp>
            <p:nvCxnSpPr>
              <p:cNvPr id="11" name="Прямая со стрелкой 10"/>
              <p:cNvCxnSpPr/>
              <p:nvPr/>
            </p:nvCxnSpPr>
            <p:spPr>
              <a:xfrm flipH="1">
                <a:off x="7220292" y="4770062"/>
                <a:ext cx="12537" cy="1575534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headEnd type="arrow"/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Прямая соединительная линия 11"/>
              <p:cNvCxnSpPr/>
              <p:nvPr/>
            </p:nvCxnSpPr>
            <p:spPr>
              <a:xfrm>
                <a:off x="7070810" y="6381328"/>
                <a:ext cx="522058" cy="0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6807977" y="5242350"/>
                <a:ext cx="492443" cy="634148"/>
              </a:xfrm>
              <a:prstGeom prst="rect">
                <a:avLst/>
              </a:prstGeom>
              <a:noFill/>
            </p:spPr>
            <p:txBody>
              <a:bodyPr vert="vert270" wrap="none" rtlCol="0">
                <a:spAutoFit/>
              </a:bodyPr>
              <a:lstStyle/>
              <a:p>
                <a:r>
                  <a:rPr lang="ru-RU" sz="2000" b="1" dirty="0" smtClean="0">
                    <a:ln w="12700">
                      <a:solidFill>
                        <a:schemeClr val="bg2">
                          <a:lumMod val="10000"/>
                        </a:schemeClr>
                      </a:solidFill>
                    </a:ln>
                    <a:solidFill>
                      <a:srgbClr val="FFC0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3 </a:t>
                </a:r>
                <a:r>
                  <a:rPr lang="en-US" sz="2000" b="1" dirty="0" smtClean="0">
                    <a:ln w="12700">
                      <a:solidFill>
                        <a:schemeClr val="bg2">
                          <a:lumMod val="10000"/>
                        </a:schemeClr>
                      </a:solidFill>
                    </a:ln>
                    <a:solidFill>
                      <a:srgbClr val="FFC0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m</a:t>
                </a:r>
                <a:endParaRPr lang="ru-RU" sz="2000" b="1" dirty="0">
                  <a:ln w="12700">
                    <a:solidFill>
                      <a:schemeClr val="bg2">
                        <a:lumMod val="10000"/>
                      </a:schemeClr>
                    </a:solidFill>
                  </a:ln>
                  <a:solidFill>
                    <a:srgbClr val="FFC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  <p:cxnSp>
            <p:nvCxnSpPr>
              <p:cNvPr id="14" name="Прямая соединительная линия 13"/>
              <p:cNvCxnSpPr/>
              <p:nvPr/>
            </p:nvCxnSpPr>
            <p:spPr>
              <a:xfrm>
                <a:off x="7070810" y="4725144"/>
                <a:ext cx="522058" cy="0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179512" y="5749786"/>
                <a:ext cx="1220206" cy="954107"/>
              </a:xfrm>
              <a:prstGeom prst="rect">
                <a:avLst/>
              </a:prstGeom>
              <a:gradFill flip="none" rotWithShape="1">
                <a:gsLst>
                  <a:gs pos="0">
                    <a:srgbClr val="FFF200"/>
                  </a:gs>
                  <a:gs pos="18000">
                    <a:srgbClr val="FF7A00"/>
                  </a:gs>
                  <a:gs pos="64000">
                    <a:srgbClr val="FF0300"/>
                  </a:gs>
                  <a:gs pos="100000">
                    <a:srgbClr val="4D0808"/>
                  </a:gs>
                </a:gsLst>
                <a:lin ang="18900000" scaled="1"/>
                <a:tileRect/>
              </a:gradFill>
            </p:spPr>
            <p:txBody>
              <a:bodyPr vert="horz" wrap="none" rtlCol="0">
                <a:spAutoFit/>
              </a:bodyPr>
              <a:lstStyle/>
              <a:p>
                <a:r>
                  <a:rPr lang="en-US" sz="1400" b="1" dirty="0" smtClean="0"/>
                  <a:t>TPP:</a:t>
                </a:r>
              </a:p>
              <a:p>
                <a:r>
                  <a:rPr lang="en-US" sz="1400" b="1" dirty="0" smtClean="0"/>
                  <a:t>high</a:t>
                </a:r>
              </a:p>
              <a:p>
                <a:r>
                  <a:rPr lang="en-US" sz="1400" b="1" dirty="0" smtClean="0"/>
                  <a:t>combustion</a:t>
                </a:r>
              </a:p>
              <a:p>
                <a:r>
                  <a:rPr lang="en-US" sz="1400" b="1" dirty="0" smtClean="0"/>
                  <a:t>temperature</a:t>
                </a:r>
                <a:endParaRPr lang="ru-RU" sz="1400" b="1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7712285" y="5803791"/>
                <a:ext cx="1220206" cy="954107"/>
              </a:xfrm>
              <a:prstGeom prst="rect">
                <a:avLst/>
              </a:prstGeom>
              <a:gradFill flip="none" rotWithShape="1">
                <a:gsLst>
                  <a:gs pos="0">
                    <a:srgbClr val="FFF200"/>
                  </a:gs>
                  <a:gs pos="51000">
                    <a:srgbClr val="FF7A00"/>
                  </a:gs>
                  <a:gs pos="85000">
                    <a:srgbClr val="FF0300"/>
                  </a:gs>
                  <a:gs pos="100000">
                    <a:srgbClr val="4D0808"/>
                  </a:gs>
                </a:gsLst>
                <a:lin ang="18900000" scaled="1"/>
                <a:tileRect/>
              </a:gradFill>
            </p:spPr>
            <p:txBody>
              <a:bodyPr vert="horz" wrap="none" rtlCol="0">
                <a:spAutoFit/>
              </a:bodyPr>
              <a:lstStyle/>
              <a:p>
                <a:r>
                  <a:rPr lang="en-US" sz="1400" b="1" dirty="0" smtClean="0"/>
                  <a:t>GER:</a:t>
                </a:r>
              </a:p>
              <a:p>
                <a:r>
                  <a:rPr lang="en-US" sz="1400" b="1" dirty="0" smtClean="0"/>
                  <a:t>low</a:t>
                </a:r>
              </a:p>
              <a:p>
                <a:r>
                  <a:rPr lang="en-US" sz="1400" b="1" dirty="0" smtClean="0"/>
                  <a:t>combustion</a:t>
                </a:r>
              </a:p>
              <a:p>
                <a:r>
                  <a:rPr lang="en-US" sz="1400" b="1" dirty="0" smtClean="0"/>
                  <a:t>temperature</a:t>
                </a:r>
                <a:endParaRPr lang="ru-RU" sz="1400" b="1" dirty="0"/>
              </a:p>
            </p:txBody>
          </p:sp>
        </p:grpSp>
      </p:grpSp>
      <p:sp>
        <p:nvSpPr>
          <p:cNvPr id="24" name="Заголовок 1"/>
          <p:cNvSpPr txBox="1">
            <a:spLocks/>
          </p:cNvSpPr>
          <p:nvPr/>
        </p:nvSpPr>
        <p:spPr>
          <a:xfrm>
            <a:off x="0" y="44624"/>
            <a:ext cx="9144000" cy="936104"/>
          </a:xfrm>
          <a:prstGeom prst="rect">
            <a:avLst/>
          </a:prstGeom>
        </p:spPr>
        <p:txBody>
          <a:bodyPr anchor="ctr">
            <a:normAutofit fontScale="7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b="1" dirty="0"/>
              <a:t>Geochemical Specialization</a:t>
            </a:r>
            <a:br>
              <a:rPr lang="en-US" b="1" dirty="0"/>
            </a:br>
            <a:r>
              <a:rPr lang="en-US" b="1" dirty="0"/>
              <a:t>of Pollution Sources</a:t>
            </a:r>
            <a:endParaRPr lang="ru-RU" b="1" dirty="0"/>
          </a:p>
        </p:txBody>
      </p:sp>
      <p:sp>
        <p:nvSpPr>
          <p:cNvPr id="25" name="Rectangle 46"/>
          <p:cNvSpPr>
            <a:spLocks noChangeArrowheads="1"/>
          </p:cNvSpPr>
          <p:nvPr/>
        </p:nvSpPr>
        <p:spPr bwMode="auto">
          <a:xfrm>
            <a:off x="6929454" y="1000108"/>
            <a:ext cx="2108751" cy="738664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Combustion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Sources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39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428596" y="1142984"/>
            <a:ext cx="3711089" cy="3232701"/>
            <a:chOff x="75093" y="1124744"/>
            <a:chExt cx="4208875" cy="3666318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75093" y="1124744"/>
              <a:ext cx="4208875" cy="3666318"/>
              <a:chOff x="4834179" y="3068960"/>
              <a:chExt cx="4208875" cy="3666318"/>
            </a:xfrm>
          </p:grpSpPr>
          <p:pic>
            <p:nvPicPr>
              <p:cNvPr id="3074" name="Picture 2" descr="G:\Business\Конференции\2012-10 Женева\support\IMG_1359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34179" y="3933056"/>
                <a:ext cx="4208875" cy="280222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Выноска-облако 5"/>
              <p:cNvSpPr/>
              <p:nvPr/>
            </p:nvSpPr>
            <p:spPr>
              <a:xfrm flipH="1">
                <a:off x="4860032" y="3068960"/>
                <a:ext cx="4176464" cy="1224136"/>
              </a:xfrm>
              <a:prstGeom prst="cloudCallout">
                <a:avLst>
                  <a:gd name="adj1" fmla="val 24029"/>
                  <a:gd name="adj2" fmla="val 92033"/>
                </a:avLst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2000" dirty="0"/>
              </a:p>
            </p:txBody>
          </p:sp>
          <p:sp>
            <p:nvSpPr>
              <p:cNvPr id="7" name="Выноска-облако 6"/>
              <p:cNvSpPr/>
              <p:nvPr/>
            </p:nvSpPr>
            <p:spPr>
              <a:xfrm flipH="1">
                <a:off x="4860032" y="3068960"/>
                <a:ext cx="4176464" cy="1224136"/>
              </a:xfrm>
              <a:prstGeom prst="cloudCallout">
                <a:avLst>
                  <a:gd name="adj1" fmla="val -2158"/>
                  <a:gd name="adj2" fmla="val 113376"/>
                </a:avLst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2000" dirty="0"/>
              </a:p>
            </p:txBody>
          </p:sp>
          <p:sp>
            <p:nvSpPr>
              <p:cNvPr id="8" name="Выноска-облако 7"/>
              <p:cNvSpPr/>
              <p:nvPr/>
            </p:nvSpPr>
            <p:spPr>
              <a:xfrm flipH="1">
                <a:off x="4860032" y="3068960"/>
                <a:ext cx="4176464" cy="1224136"/>
              </a:xfrm>
              <a:prstGeom prst="cloudCallout">
                <a:avLst>
                  <a:gd name="adj1" fmla="val 40215"/>
                  <a:gd name="adj2" fmla="val 92034"/>
                </a:avLst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2000" dirty="0"/>
              </a:p>
            </p:txBody>
          </p:sp>
          <p:sp>
            <p:nvSpPr>
              <p:cNvPr id="9" name="Выноска-облако 8"/>
              <p:cNvSpPr/>
              <p:nvPr/>
            </p:nvSpPr>
            <p:spPr>
              <a:xfrm flipH="1">
                <a:off x="4860032" y="3068960"/>
                <a:ext cx="4176464" cy="1224136"/>
              </a:xfrm>
              <a:prstGeom prst="cloudCallout">
                <a:avLst>
                  <a:gd name="adj1" fmla="val 12959"/>
                  <a:gd name="adj2" fmla="val 121379"/>
                </a:avLst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2000" dirty="0"/>
              </a:p>
            </p:txBody>
          </p:sp>
          <p:sp>
            <p:nvSpPr>
              <p:cNvPr id="5" name="Выноска-облако 4"/>
              <p:cNvSpPr/>
              <p:nvPr/>
            </p:nvSpPr>
            <p:spPr>
              <a:xfrm flipH="1">
                <a:off x="4860032" y="3068960"/>
                <a:ext cx="4176464" cy="1224136"/>
              </a:xfrm>
              <a:prstGeom prst="cloudCallout">
                <a:avLst>
                  <a:gd name="adj1" fmla="val -17601"/>
                  <a:gd name="adj2" fmla="val 110708"/>
                </a:avLst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 err="1" smtClean="0">
                    <a:solidFill>
                      <a:srgbClr val="FF0000"/>
                    </a:solidFill>
                    <a:latin typeface="Cooper Black" pitchFamily="18" charset="0"/>
                  </a:rPr>
                  <a:t>Pb</a:t>
                </a:r>
                <a:r>
                  <a:rPr lang="en-US" sz="2000" dirty="0" smtClean="0">
                    <a:latin typeface="Cooper Black" pitchFamily="18" charset="0"/>
                  </a:rPr>
                  <a:t>, Cd</a:t>
                </a:r>
                <a:r>
                  <a:rPr lang="en-US" sz="2000" dirty="0">
                    <a:latin typeface="Cooper Black" pitchFamily="18" charset="0"/>
                  </a:rPr>
                  <a:t>, </a:t>
                </a:r>
                <a:r>
                  <a:rPr lang="en-US" sz="2000" dirty="0" smtClean="0">
                    <a:latin typeface="Cooper Black" pitchFamily="18" charset="0"/>
                  </a:rPr>
                  <a:t>Zn, Cu, Fe</a:t>
                </a:r>
                <a:endParaRPr lang="ru-RU" sz="2000" dirty="0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170999" y="4038023"/>
              <a:ext cx="1304657" cy="64633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18600000" scaled="0"/>
              <a:tileRect/>
            </a:gradFill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en-US" b="1" dirty="0" smtClean="0"/>
                <a:t>leaded</a:t>
              </a:r>
            </a:p>
            <a:p>
              <a:pPr algn="ctr"/>
              <a:r>
                <a:rPr lang="en-US" b="1" dirty="0" smtClean="0"/>
                <a:t>petrol</a:t>
              </a:r>
              <a:endParaRPr lang="ru-RU" b="1" dirty="0"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539552" y="5099142"/>
            <a:ext cx="8104414" cy="1714234"/>
            <a:chOff x="914626" y="5005063"/>
            <a:chExt cx="8549193" cy="1808313"/>
          </a:xfrm>
        </p:grpSpPr>
        <p:pic>
          <p:nvPicPr>
            <p:cNvPr id="1026" name="Picture 2" descr="G:\Business\Конференции\2012-10 Женева\support\IMG_3404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265" b="14979"/>
            <a:stretch/>
          </p:blipFill>
          <p:spPr bwMode="auto">
            <a:xfrm>
              <a:off x="914626" y="5005063"/>
              <a:ext cx="4017414" cy="180831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Капля 3"/>
            <p:cNvSpPr/>
            <p:nvPr/>
          </p:nvSpPr>
          <p:spPr>
            <a:xfrm flipH="1">
              <a:off x="4515026" y="5733257"/>
              <a:ext cx="4948793" cy="1008112"/>
            </a:xfrm>
            <a:prstGeom prst="teardrop">
              <a:avLst>
                <a:gd name="adj" fmla="val 155334"/>
              </a:avLst>
            </a:prstGeom>
            <a:gradFill>
              <a:gsLst>
                <a:gs pos="0">
                  <a:srgbClr val="3399FF"/>
                </a:gs>
                <a:gs pos="16000">
                  <a:srgbClr val="00CCCC"/>
                </a:gs>
                <a:gs pos="47000">
                  <a:srgbClr val="9999FF"/>
                </a:gs>
                <a:gs pos="60001">
                  <a:srgbClr val="2E6792"/>
                </a:gs>
                <a:gs pos="71001">
                  <a:srgbClr val="3333CC"/>
                </a:gs>
                <a:gs pos="81000">
                  <a:srgbClr val="1170FF"/>
                </a:gs>
                <a:gs pos="100000">
                  <a:srgbClr val="006699"/>
                </a:gs>
              </a:gsLst>
              <a:lin ang="18600000" scaled="0"/>
            </a:gradFill>
            <a:ln>
              <a:solidFill>
                <a:schemeClr val="accent6">
                  <a:lumMod val="50000"/>
                </a:schemeClr>
              </a:solidFill>
            </a:ln>
            <a:scene3d>
              <a:camera prst="orthographicFront">
                <a:rot lat="0" lon="20699996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 smtClean="0">
                  <a:solidFill>
                    <a:schemeClr val="tx1"/>
                  </a:solidFill>
                  <a:latin typeface="Cooper Black" pitchFamily="18" charset="0"/>
                  <a:ea typeface="Verdana" pitchFamily="34" charset="0"/>
                  <a:cs typeface="Verdana" pitchFamily="34" charset="0"/>
                </a:rPr>
                <a:t>Cd</a:t>
              </a:r>
              <a:r>
                <a:rPr lang="en-US" sz="2000" b="1" dirty="0" smtClean="0">
                  <a:solidFill>
                    <a:schemeClr val="tx1"/>
                  </a:solidFill>
                  <a:latin typeface="Cooper Black" pitchFamily="18" charset="0"/>
                  <a:ea typeface="Verdana" pitchFamily="34" charset="0"/>
                  <a:cs typeface="Verdana" pitchFamily="34" charset="0"/>
                </a:rPr>
                <a:t>, Ag, Cu, Ni, Cr, Co, Zn, </a:t>
              </a:r>
              <a:r>
                <a:rPr lang="en-US" sz="2000" b="1" dirty="0" err="1" smtClean="0">
                  <a:solidFill>
                    <a:schemeClr val="tx1"/>
                  </a:solidFill>
                  <a:latin typeface="Cooper Black" pitchFamily="18" charset="0"/>
                  <a:ea typeface="Verdana" pitchFamily="34" charset="0"/>
                  <a:cs typeface="Verdana" pitchFamily="34" charset="0"/>
                </a:rPr>
                <a:t>Pb</a:t>
              </a:r>
              <a:r>
                <a:rPr lang="en-US" sz="2000" b="1" dirty="0" smtClean="0">
                  <a:solidFill>
                    <a:schemeClr val="tx1"/>
                  </a:solidFill>
                  <a:latin typeface="Cooper Black" pitchFamily="18" charset="0"/>
                  <a:ea typeface="Verdana" pitchFamily="34" charset="0"/>
                  <a:cs typeface="Verdana" pitchFamily="34" charset="0"/>
                </a:rPr>
                <a:t>, Mo, V, </a:t>
              </a:r>
              <a:r>
                <a:rPr lang="en-US" sz="2000" b="1" dirty="0" err="1" smtClean="0">
                  <a:solidFill>
                    <a:schemeClr val="tx1"/>
                  </a:solidFill>
                  <a:latin typeface="Cooper Black" pitchFamily="18" charset="0"/>
                  <a:ea typeface="Verdana" pitchFamily="34" charset="0"/>
                  <a:cs typeface="Verdana" pitchFamily="34" charset="0"/>
                </a:rPr>
                <a:t>Sn</a:t>
              </a:r>
              <a:r>
                <a:rPr lang="en-US" sz="2000" b="1" dirty="0" smtClean="0">
                  <a:solidFill>
                    <a:schemeClr val="tx1"/>
                  </a:solidFill>
                  <a:latin typeface="Cooper Black" pitchFamily="18" charset="0"/>
                  <a:ea typeface="Verdana" pitchFamily="34" charset="0"/>
                  <a:cs typeface="Verdana" pitchFamily="34" charset="0"/>
                </a:rPr>
                <a:t>, </a:t>
              </a:r>
              <a:r>
                <a:rPr lang="en-US" sz="2000" b="1" dirty="0" err="1" smtClean="0">
                  <a:solidFill>
                    <a:schemeClr val="tx1"/>
                  </a:solidFill>
                  <a:latin typeface="Cooper Black" pitchFamily="18" charset="0"/>
                  <a:ea typeface="Verdana" pitchFamily="34" charset="0"/>
                  <a:cs typeface="Verdana" pitchFamily="34" charset="0"/>
                </a:rPr>
                <a:t>Sb</a:t>
              </a:r>
              <a:r>
                <a:rPr lang="en-US" sz="2000" b="1" dirty="0" smtClean="0">
                  <a:solidFill>
                    <a:schemeClr val="tx1"/>
                  </a:solidFill>
                  <a:latin typeface="Cooper Black" pitchFamily="18" charset="0"/>
                  <a:ea typeface="Verdana" pitchFamily="34" charset="0"/>
                  <a:cs typeface="Verdana" pitchFamily="34" charset="0"/>
                </a:rPr>
                <a:t>, W</a:t>
              </a:r>
              <a:endParaRPr lang="ru-RU" sz="2000" b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11560" y="6372036"/>
            <a:ext cx="1304657" cy="369332"/>
          </a:xfrm>
          <a:prstGeom prst="rect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  <a:tileRect/>
          </a:gradFill>
        </p:spPr>
        <p:txBody>
          <a:bodyPr vert="horz" wrap="square" rtlCol="0">
            <a:spAutoFit/>
          </a:bodyPr>
          <a:lstStyle/>
          <a:p>
            <a:pPr algn="ctr"/>
            <a:r>
              <a:rPr lang="en-US" b="1" dirty="0" smtClean="0"/>
              <a:t>sewage</a:t>
            </a:r>
            <a:endParaRPr lang="ru-RU" b="1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4929190" y="2120674"/>
            <a:ext cx="4000496" cy="2951400"/>
            <a:chOff x="4427984" y="1635710"/>
            <a:chExt cx="4647895" cy="3429024"/>
          </a:xfrm>
        </p:grpSpPr>
        <p:pic>
          <p:nvPicPr>
            <p:cNvPr id="1027" name="Picture 3" descr="G:\Business\Конференции\2012-10 Женева\support\IMG_3411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20"/>
            <a:stretch/>
          </p:blipFill>
          <p:spPr bwMode="auto">
            <a:xfrm>
              <a:off x="4427984" y="1635710"/>
              <a:ext cx="4647895" cy="287341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4572000" y="1817174"/>
              <a:ext cx="1304657" cy="369332"/>
            </a:xfrm>
            <a:prstGeom prst="rect">
              <a:avLst/>
            </a:prstGeom>
            <a:gradFill flip="none" rotWithShape="1">
              <a:gsLst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16200000" scaled="1"/>
              <a:tileRect/>
            </a:gradFill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en-US" b="1" dirty="0" smtClean="0"/>
                <a:t>wastes</a:t>
              </a:r>
              <a:endParaRPr lang="ru-RU" b="1" dirty="0"/>
            </a:p>
          </p:txBody>
        </p:sp>
        <p:sp>
          <p:nvSpPr>
            <p:cNvPr id="19" name="Куб 18"/>
            <p:cNvSpPr/>
            <p:nvPr/>
          </p:nvSpPr>
          <p:spPr>
            <a:xfrm>
              <a:off x="6432705" y="3850288"/>
              <a:ext cx="2000264" cy="1214446"/>
            </a:xfrm>
            <a:prstGeom prst="cube">
              <a:avLst>
                <a:gd name="adj" fmla="val 2500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 err="1" smtClean="0">
                  <a:solidFill>
                    <a:schemeClr val="tx1"/>
                  </a:solidFill>
                  <a:latin typeface="Cooper Black" pitchFamily="18" charset="0"/>
                  <a:ea typeface="Verdana" pitchFamily="34" charset="0"/>
                  <a:cs typeface="Verdana" pitchFamily="34" charset="0"/>
                </a:rPr>
                <a:t>Pb</a:t>
              </a:r>
              <a:r>
                <a:rPr lang="en-US" b="1" dirty="0" smtClean="0">
                  <a:solidFill>
                    <a:schemeClr val="tx1"/>
                  </a:solidFill>
                  <a:latin typeface="Cooper Black" pitchFamily="18" charset="0"/>
                  <a:ea typeface="Verdana" pitchFamily="34" charset="0"/>
                  <a:cs typeface="Verdana" pitchFamily="34" charset="0"/>
                </a:rPr>
                <a:t>, </a:t>
              </a:r>
              <a:r>
                <a:rPr lang="en-US" b="1" dirty="0" err="1" smtClean="0">
                  <a:solidFill>
                    <a:schemeClr val="tx1"/>
                  </a:solidFill>
                  <a:latin typeface="Cooper Black" pitchFamily="18" charset="0"/>
                  <a:ea typeface="Verdana" pitchFamily="34" charset="0"/>
                  <a:cs typeface="Verdana" pitchFamily="34" charset="0"/>
                </a:rPr>
                <a:t>Cd</a:t>
              </a:r>
              <a:r>
                <a:rPr lang="en-US" b="1" dirty="0" smtClean="0">
                  <a:solidFill>
                    <a:schemeClr val="tx1"/>
                  </a:solidFill>
                  <a:latin typeface="Cooper Black" pitchFamily="18" charset="0"/>
                  <a:ea typeface="Verdana" pitchFamily="34" charset="0"/>
                  <a:cs typeface="Verdana" pitchFamily="34" charset="0"/>
                </a:rPr>
                <a:t>, Hg</a:t>
              </a:r>
              <a:r>
                <a:rPr lang="en-US" b="1" dirty="0" smtClean="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, </a:t>
              </a:r>
              <a:r>
                <a:rPr lang="en-US" b="1" dirty="0" smtClean="0">
                  <a:solidFill>
                    <a:schemeClr val="tx1"/>
                  </a:solidFill>
                  <a:latin typeface="Cooper Black" pitchFamily="18" charset="0"/>
                  <a:ea typeface="Verdana" pitchFamily="34" charset="0"/>
                  <a:cs typeface="Verdana" pitchFamily="34" charset="0"/>
                </a:rPr>
                <a:t>Bi, Ag, </a:t>
              </a:r>
              <a:r>
                <a:rPr lang="en-US" b="1" dirty="0" err="1" smtClean="0">
                  <a:solidFill>
                    <a:schemeClr val="tx1"/>
                  </a:solidFill>
                  <a:latin typeface="Cooper Black" pitchFamily="18" charset="0"/>
                  <a:ea typeface="Verdana" pitchFamily="34" charset="0"/>
                  <a:cs typeface="Verdana" pitchFamily="34" charset="0"/>
                </a:rPr>
                <a:t>Sn</a:t>
              </a:r>
              <a:r>
                <a:rPr lang="en-US" b="1" dirty="0" smtClean="0">
                  <a:solidFill>
                    <a:schemeClr val="tx1"/>
                  </a:solidFill>
                  <a:latin typeface="Cooper Black" pitchFamily="18" charset="0"/>
                  <a:ea typeface="Verdana" pitchFamily="34" charset="0"/>
                  <a:cs typeface="Verdana" pitchFamily="34" charset="0"/>
                </a:rPr>
                <a:t>, </a:t>
              </a:r>
              <a:r>
                <a:rPr lang="en-US" b="1" dirty="0" err="1" smtClean="0">
                  <a:solidFill>
                    <a:schemeClr val="tx1"/>
                  </a:solidFill>
                  <a:latin typeface="Cooper Black" pitchFamily="18" charset="0"/>
                  <a:ea typeface="Verdana" pitchFamily="34" charset="0"/>
                  <a:cs typeface="Verdana" pitchFamily="34" charset="0"/>
                </a:rPr>
                <a:t>Sb</a:t>
              </a:r>
              <a:r>
                <a:rPr lang="en-US" b="1" dirty="0" smtClean="0">
                  <a:solidFill>
                    <a:schemeClr val="tx1"/>
                  </a:solidFill>
                  <a:latin typeface="Cooper Black" pitchFamily="18" charset="0"/>
                  <a:ea typeface="Verdana" pitchFamily="34" charset="0"/>
                  <a:cs typeface="Verdana" pitchFamily="34" charset="0"/>
                </a:rPr>
                <a:t>, Cu, Zn</a:t>
              </a:r>
              <a:endParaRPr lang="ru-RU" b="1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  <p:sp>
        <p:nvSpPr>
          <p:cNvPr id="23" name="Заголовок 1"/>
          <p:cNvSpPr txBox="1">
            <a:spLocks/>
          </p:cNvSpPr>
          <p:nvPr/>
        </p:nvSpPr>
        <p:spPr>
          <a:xfrm>
            <a:off x="36512" y="-27384"/>
            <a:ext cx="9144000" cy="936104"/>
          </a:xfrm>
          <a:prstGeom prst="rect">
            <a:avLst/>
          </a:prstGeom>
        </p:spPr>
        <p:txBody>
          <a:bodyPr anchor="ctr">
            <a:normAutofit fontScale="7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b="1" dirty="0"/>
              <a:t>Geochemical Specialization</a:t>
            </a:r>
            <a:br>
              <a:rPr lang="en-US" b="1" dirty="0"/>
            </a:br>
            <a:r>
              <a:rPr lang="en-US" b="1" dirty="0"/>
              <a:t>of Pollution Sources</a:t>
            </a:r>
            <a:endParaRPr lang="ru-RU" b="1" dirty="0"/>
          </a:p>
        </p:txBody>
      </p:sp>
      <p:sp>
        <p:nvSpPr>
          <p:cNvPr id="24" name="Rectangle 46"/>
          <p:cNvSpPr>
            <a:spLocks noChangeArrowheads="1"/>
          </p:cNvSpPr>
          <p:nvPr/>
        </p:nvSpPr>
        <p:spPr bwMode="auto">
          <a:xfrm>
            <a:off x="7072330" y="820806"/>
            <a:ext cx="1642838" cy="1107996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Usual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Urban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Sources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89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44624"/>
            <a:ext cx="9144000" cy="936104"/>
          </a:xfrm>
          <a:prstGeom prst="rect">
            <a:avLst/>
          </a:prstGeom>
        </p:spPr>
        <p:txBody>
          <a:bodyPr anchor="ctr">
            <a:normAutofit fontScale="7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b="1" dirty="0"/>
              <a:t>Geochemical Specialization</a:t>
            </a:r>
            <a:br>
              <a:rPr lang="en-US" b="1" dirty="0"/>
            </a:br>
            <a:r>
              <a:rPr lang="en-US" b="1" dirty="0"/>
              <a:t>of Pollution Sources</a:t>
            </a:r>
            <a:endParaRPr lang="ru-RU" b="1" dirty="0"/>
          </a:p>
        </p:txBody>
      </p:sp>
      <p:sp>
        <p:nvSpPr>
          <p:cNvPr id="6" name="Rectangle 46"/>
          <p:cNvSpPr>
            <a:spLocks noChangeArrowheads="1"/>
          </p:cNvSpPr>
          <p:nvPr/>
        </p:nvSpPr>
        <p:spPr bwMode="auto">
          <a:xfrm>
            <a:off x="6929454" y="2892508"/>
            <a:ext cx="1872208" cy="1107996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Ore Mining and Extraction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074" name="Picture 2" descr="H:\Business\Конференции\2012-10 Женева\support\IMG_2670 Panorama.jpg"/>
          <p:cNvPicPr>
            <a:picLocks noChangeAspect="1" noChangeArrowheads="1"/>
          </p:cNvPicPr>
          <p:nvPr/>
        </p:nvPicPr>
        <p:blipFill>
          <a:blip r:embed="rId2" cstate="screen">
            <a:lum bright="-10000" contrast="10000"/>
          </a:blip>
          <a:srcRect/>
          <a:stretch>
            <a:fillRect/>
          </a:stretch>
        </p:blipFill>
        <p:spPr bwMode="auto">
          <a:xfrm>
            <a:off x="0" y="5236406"/>
            <a:ext cx="9144000" cy="16215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5" name="Picture 3" descr="H:\Business\Конференции\2012-10 Женева\support\IMG_2634 Panorama.jpg"/>
          <p:cNvPicPr>
            <a:picLocks noChangeAspect="1" noChangeArrowheads="1"/>
          </p:cNvPicPr>
          <p:nvPr/>
        </p:nvPicPr>
        <p:blipFill>
          <a:blip r:embed="rId3" cstate="screen">
            <a:lum bright="5000" contrast="20000"/>
          </a:blip>
          <a:srcRect/>
          <a:stretch>
            <a:fillRect/>
          </a:stretch>
        </p:blipFill>
        <p:spPr bwMode="auto">
          <a:xfrm>
            <a:off x="0" y="1285860"/>
            <a:ext cx="9144000" cy="13308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42910" y="3514555"/>
            <a:ext cx="2000264" cy="1200329"/>
          </a:xfrm>
          <a:prstGeom prst="rect">
            <a:avLst/>
          </a:prstGeom>
          <a:gradFill flip="none" rotWithShape="1"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6200000" scaled="0"/>
            <a:tileRect/>
          </a:gradFill>
        </p:spPr>
        <p:txBody>
          <a:bodyPr vert="horz" wrap="square" rtlCol="0">
            <a:spAutoFit/>
          </a:bodyPr>
          <a:lstStyle/>
          <a:p>
            <a:pPr algn="ctr"/>
            <a:r>
              <a:rPr lang="en-US" sz="2400" b="1" dirty="0" smtClean="0">
                <a:latin typeface="+mj-lt"/>
              </a:rPr>
              <a:t>Dumps</a:t>
            </a:r>
          </a:p>
          <a:p>
            <a:pPr algn="ctr"/>
            <a:r>
              <a:rPr lang="en-US" sz="2400" b="1" dirty="0" smtClean="0">
                <a:latin typeface="+mj-lt"/>
              </a:rPr>
              <a:t>and </a:t>
            </a:r>
          </a:p>
          <a:p>
            <a:pPr algn="ctr"/>
            <a:r>
              <a:rPr lang="en-US" sz="2400" b="1" dirty="0" smtClean="0">
                <a:latin typeface="+mj-lt"/>
              </a:rPr>
              <a:t>Tailings</a:t>
            </a:r>
            <a:endParaRPr lang="ru-RU" sz="2400" b="1" dirty="0">
              <a:latin typeface="+mj-lt"/>
            </a:endParaRPr>
          </a:p>
        </p:txBody>
      </p:sp>
      <p:sp>
        <p:nvSpPr>
          <p:cNvPr id="8" name="Штриховая стрелка вправо 7"/>
          <p:cNvSpPr/>
          <p:nvPr/>
        </p:nvSpPr>
        <p:spPr>
          <a:xfrm>
            <a:off x="2786050" y="3657431"/>
            <a:ext cx="785818" cy="714380"/>
          </a:xfrm>
          <a:prstGeom prst="strip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714744" y="3499023"/>
            <a:ext cx="2214578" cy="1200329"/>
          </a:xfrm>
          <a:prstGeom prst="rect">
            <a:avLst/>
          </a:prstGeom>
          <a:gradFill flip="none" rotWithShape="1"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6200000" scaled="0"/>
            <a:tileRect/>
          </a:gradFill>
        </p:spPr>
        <p:txBody>
          <a:bodyPr vert="horz" wrap="square" rtlCol="0">
            <a:spAutoFit/>
          </a:bodyPr>
          <a:lstStyle/>
          <a:p>
            <a:pPr algn="ctr"/>
            <a:r>
              <a:rPr lang="pl-PL" sz="2400" b="1" dirty="0" smtClean="0">
                <a:latin typeface="Cooper Black" pitchFamily="18" charset="0"/>
              </a:rPr>
              <a:t>Zn, </a:t>
            </a:r>
            <a:r>
              <a:rPr lang="en-US" sz="2400" b="1" dirty="0" smtClean="0">
                <a:latin typeface="Cooper Black" pitchFamily="18" charset="0"/>
              </a:rPr>
              <a:t> </a:t>
            </a:r>
            <a:r>
              <a:rPr lang="pl-PL" sz="2400" b="1" dirty="0" smtClean="0">
                <a:latin typeface="Cooper Black" pitchFamily="18" charset="0"/>
              </a:rPr>
              <a:t>Cu,</a:t>
            </a:r>
            <a:r>
              <a:rPr lang="en-US" sz="2400" b="1" dirty="0" smtClean="0">
                <a:latin typeface="Cooper Black" pitchFamily="18" charset="0"/>
              </a:rPr>
              <a:t> </a:t>
            </a:r>
            <a:r>
              <a:rPr lang="pl-PL" sz="2400" b="1" dirty="0" smtClean="0">
                <a:latin typeface="Cooper Black" pitchFamily="18" charset="0"/>
              </a:rPr>
              <a:t> Pb,</a:t>
            </a:r>
            <a:r>
              <a:rPr lang="en-US" sz="2400" b="1" dirty="0" smtClean="0">
                <a:latin typeface="Cooper Black" pitchFamily="18" charset="0"/>
              </a:rPr>
              <a:t> </a:t>
            </a:r>
            <a:r>
              <a:rPr lang="pl-PL" sz="2400" b="1" dirty="0" smtClean="0">
                <a:latin typeface="Cooper Black" pitchFamily="18" charset="0"/>
              </a:rPr>
              <a:t> Mo,</a:t>
            </a:r>
            <a:r>
              <a:rPr lang="en-US" sz="2400" b="1" dirty="0" smtClean="0">
                <a:latin typeface="Cooper Black" pitchFamily="18" charset="0"/>
              </a:rPr>
              <a:t> </a:t>
            </a:r>
            <a:r>
              <a:rPr lang="pl-PL" sz="2400" b="1" dirty="0" smtClean="0">
                <a:latin typeface="Cooper Black" pitchFamily="18" charset="0"/>
              </a:rPr>
              <a:t>W, </a:t>
            </a:r>
            <a:r>
              <a:rPr lang="en-US" sz="2400" b="1" dirty="0" smtClean="0">
                <a:latin typeface="Cooper Black" pitchFamily="18" charset="0"/>
              </a:rPr>
              <a:t> </a:t>
            </a:r>
            <a:r>
              <a:rPr lang="pl-PL" sz="2400" b="1" dirty="0" smtClean="0">
                <a:latin typeface="Cooper Black" pitchFamily="18" charset="0"/>
              </a:rPr>
              <a:t>Cd, </a:t>
            </a:r>
            <a:r>
              <a:rPr lang="en-US" sz="2400" b="1" dirty="0" smtClean="0">
                <a:latin typeface="Cooper Black" pitchFamily="18" charset="0"/>
              </a:rPr>
              <a:t> </a:t>
            </a:r>
            <a:r>
              <a:rPr lang="pl-PL" sz="2400" b="1" dirty="0" smtClean="0">
                <a:latin typeface="Cooper Black" pitchFamily="18" charset="0"/>
              </a:rPr>
              <a:t>Sb, </a:t>
            </a:r>
            <a:r>
              <a:rPr lang="en-US" sz="2400" b="1" dirty="0" smtClean="0">
                <a:latin typeface="Cooper Black" pitchFamily="18" charset="0"/>
              </a:rPr>
              <a:t> </a:t>
            </a:r>
            <a:r>
              <a:rPr lang="pl-PL" sz="2400" b="1" dirty="0" smtClean="0">
                <a:latin typeface="Cooper Black" pitchFamily="18" charset="0"/>
              </a:rPr>
              <a:t>F, </a:t>
            </a:r>
            <a:r>
              <a:rPr lang="en-US" sz="2400" b="1" dirty="0" smtClean="0">
                <a:latin typeface="Cooper Black" pitchFamily="18" charset="0"/>
              </a:rPr>
              <a:t> </a:t>
            </a:r>
            <a:r>
              <a:rPr lang="pl-PL" sz="2400" b="1" dirty="0" smtClean="0">
                <a:latin typeface="Cooper Black" pitchFamily="18" charset="0"/>
              </a:rPr>
              <a:t>As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77259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Прямоугольник 88"/>
          <p:cNvSpPr/>
          <p:nvPr/>
        </p:nvSpPr>
        <p:spPr>
          <a:xfrm>
            <a:off x="1044584" y="5222872"/>
            <a:ext cx="6194450" cy="2254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Прямоугольник 87"/>
          <p:cNvSpPr/>
          <p:nvPr/>
        </p:nvSpPr>
        <p:spPr>
          <a:xfrm>
            <a:off x="1054096" y="5102224"/>
            <a:ext cx="6194450" cy="11272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Прямоугольник 86"/>
          <p:cNvSpPr/>
          <p:nvPr/>
        </p:nvSpPr>
        <p:spPr>
          <a:xfrm>
            <a:off x="1047744" y="4810134"/>
            <a:ext cx="6194450" cy="3206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рямоугольник 85"/>
          <p:cNvSpPr/>
          <p:nvPr/>
        </p:nvSpPr>
        <p:spPr>
          <a:xfrm>
            <a:off x="1046138" y="2730500"/>
            <a:ext cx="6194450" cy="20764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Freeform 10"/>
          <p:cNvSpPr>
            <a:spLocks noEditPoints="1"/>
          </p:cNvSpPr>
          <p:nvPr/>
        </p:nvSpPr>
        <p:spPr bwMode="auto">
          <a:xfrm>
            <a:off x="1039942" y="2730684"/>
            <a:ext cx="6150333" cy="2264702"/>
          </a:xfrm>
          <a:custGeom>
            <a:avLst/>
            <a:gdLst>
              <a:gd name="T0" fmla="*/ 0 w 3210"/>
              <a:gd name="T1" fmla="*/ 1176 h 1182"/>
              <a:gd name="T2" fmla="*/ 3210 w 3210"/>
              <a:gd name="T3" fmla="*/ 1176 h 1182"/>
              <a:gd name="T4" fmla="*/ 3210 w 3210"/>
              <a:gd name="T5" fmla="*/ 1182 h 1182"/>
              <a:gd name="T6" fmla="*/ 0 w 3210"/>
              <a:gd name="T7" fmla="*/ 1182 h 1182"/>
              <a:gd name="T8" fmla="*/ 0 w 3210"/>
              <a:gd name="T9" fmla="*/ 1176 h 1182"/>
              <a:gd name="T10" fmla="*/ 0 w 3210"/>
              <a:gd name="T11" fmla="*/ 942 h 1182"/>
              <a:gd name="T12" fmla="*/ 3210 w 3210"/>
              <a:gd name="T13" fmla="*/ 942 h 1182"/>
              <a:gd name="T14" fmla="*/ 3210 w 3210"/>
              <a:gd name="T15" fmla="*/ 948 h 1182"/>
              <a:gd name="T16" fmla="*/ 0 w 3210"/>
              <a:gd name="T17" fmla="*/ 948 h 1182"/>
              <a:gd name="T18" fmla="*/ 0 w 3210"/>
              <a:gd name="T19" fmla="*/ 942 h 1182"/>
              <a:gd name="T20" fmla="*/ 0 w 3210"/>
              <a:gd name="T21" fmla="*/ 708 h 1182"/>
              <a:gd name="T22" fmla="*/ 3210 w 3210"/>
              <a:gd name="T23" fmla="*/ 708 h 1182"/>
              <a:gd name="T24" fmla="*/ 3210 w 3210"/>
              <a:gd name="T25" fmla="*/ 714 h 1182"/>
              <a:gd name="T26" fmla="*/ 0 w 3210"/>
              <a:gd name="T27" fmla="*/ 714 h 1182"/>
              <a:gd name="T28" fmla="*/ 0 w 3210"/>
              <a:gd name="T29" fmla="*/ 708 h 1182"/>
              <a:gd name="T30" fmla="*/ 0 w 3210"/>
              <a:gd name="T31" fmla="*/ 474 h 1182"/>
              <a:gd name="T32" fmla="*/ 3210 w 3210"/>
              <a:gd name="T33" fmla="*/ 474 h 1182"/>
              <a:gd name="T34" fmla="*/ 3210 w 3210"/>
              <a:gd name="T35" fmla="*/ 480 h 1182"/>
              <a:gd name="T36" fmla="*/ 0 w 3210"/>
              <a:gd name="T37" fmla="*/ 480 h 1182"/>
              <a:gd name="T38" fmla="*/ 0 w 3210"/>
              <a:gd name="T39" fmla="*/ 474 h 1182"/>
              <a:gd name="T40" fmla="*/ 0 w 3210"/>
              <a:gd name="T41" fmla="*/ 234 h 1182"/>
              <a:gd name="T42" fmla="*/ 3210 w 3210"/>
              <a:gd name="T43" fmla="*/ 234 h 1182"/>
              <a:gd name="T44" fmla="*/ 3210 w 3210"/>
              <a:gd name="T45" fmla="*/ 240 h 1182"/>
              <a:gd name="T46" fmla="*/ 0 w 3210"/>
              <a:gd name="T47" fmla="*/ 240 h 1182"/>
              <a:gd name="T48" fmla="*/ 0 w 3210"/>
              <a:gd name="T49" fmla="*/ 234 h 1182"/>
              <a:gd name="T50" fmla="*/ 0 w 3210"/>
              <a:gd name="T51" fmla="*/ 0 h 1182"/>
              <a:gd name="T52" fmla="*/ 3210 w 3210"/>
              <a:gd name="T53" fmla="*/ 0 h 1182"/>
              <a:gd name="T54" fmla="*/ 3210 w 3210"/>
              <a:gd name="T55" fmla="*/ 6 h 1182"/>
              <a:gd name="T56" fmla="*/ 0 w 3210"/>
              <a:gd name="T57" fmla="*/ 6 h 1182"/>
              <a:gd name="T58" fmla="*/ 0 w 3210"/>
              <a:gd name="T59" fmla="*/ 0 h 1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210" h="1182">
                <a:moveTo>
                  <a:pt x="0" y="1176"/>
                </a:moveTo>
                <a:lnTo>
                  <a:pt x="3210" y="1176"/>
                </a:lnTo>
                <a:lnTo>
                  <a:pt x="3210" y="1182"/>
                </a:lnTo>
                <a:lnTo>
                  <a:pt x="0" y="1182"/>
                </a:lnTo>
                <a:lnTo>
                  <a:pt x="0" y="1176"/>
                </a:lnTo>
                <a:close/>
                <a:moveTo>
                  <a:pt x="0" y="942"/>
                </a:moveTo>
                <a:lnTo>
                  <a:pt x="3210" y="942"/>
                </a:lnTo>
                <a:lnTo>
                  <a:pt x="3210" y="948"/>
                </a:lnTo>
                <a:lnTo>
                  <a:pt x="0" y="948"/>
                </a:lnTo>
                <a:lnTo>
                  <a:pt x="0" y="942"/>
                </a:lnTo>
                <a:close/>
                <a:moveTo>
                  <a:pt x="0" y="708"/>
                </a:moveTo>
                <a:lnTo>
                  <a:pt x="3210" y="708"/>
                </a:lnTo>
                <a:lnTo>
                  <a:pt x="3210" y="714"/>
                </a:lnTo>
                <a:lnTo>
                  <a:pt x="0" y="714"/>
                </a:lnTo>
                <a:lnTo>
                  <a:pt x="0" y="708"/>
                </a:lnTo>
                <a:close/>
                <a:moveTo>
                  <a:pt x="0" y="474"/>
                </a:moveTo>
                <a:lnTo>
                  <a:pt x="3210" y="474"/>
                </a:lnTo>
                <a:lnTo>
                  <a:pt x="3210" y="480"/>
                </a:lnTo>
                <a:lnTo>
                  <a:pt x="0" y="480"/>
                </a:lnTo>
                <a:lnTo>
                  <a:pt x="0" y="474"/>
                </a:lnTo>
                <a:close/>
                <a:moveTo>
                  <a:pt x="0" y="234"/>
                </a:moveTo>
                <a:lnTo>
                  <a:pt x="3210" y="234"/>
                </a:lnTo>
                <a:lnTo>
                  <a:pt x="3210" y="240"/>
                </a:lnTo>
                <a:lnTo>
                  <a:pt x="0" y="240"/>
                </a:lnTo>
                <a:lnTo>
                  <a:pt x="0" y="234"/>
                </a:lnTo>
                <a:close/>
                <a:moveTo>
                  <a:pt x="0" y="0"/>
                </a:moveTo>
                <a:lnTo>
                  <a:pt x="3210" y="0"/>
                </a:lnTo>
                <a:lnTo>
                  <a:pt x="3210" y="6"/>
                </a:lnTo>
                <a:lnTo>
                  <a:pt x="0" y="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6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" name="Rectangle 13"/>
          <p:cNvSpPr>
            <a:spLocks noChangeArrowheads="1"/>
          </p:cNvSpPr>
          <p:nvPr/>
        </p:nvSpPr>
        <p:spPr bwMode="auto">
          <a:xfrm>
            <a:off x="5000628" y="4905375"/>
            <a:ext cx="229919" cy="540743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  <a:shade val="30000"/>
                  <a:satMod val="115000"/>
                </a:schemeClr>
              </a:gs>
              <a:gs pos="50000">
                <a:schemeClr val="accent4">
                  <a:lumMod val="75000"/>
                  <a:shade val="67500"/>
                  <a:satMod val="115000"/>
                </a:schemeClr>
              </a:gs>
              <a:gs pos="100000">
                <a:schemeClr val="accent4">
                  <a:lumMod val="7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0" name="Rectangle 13"/>
          <p:cNvSpPr>
            <a:spLocks noChangeArrowheads="1"/>
          </p:cNvSpPr>
          <p:nvPr/>
        </p:nvSpPr>
        <p:spPr bwMode="auto">
          <a:xfrm>
            <a:off x="3231356" y="4964906"/>
            <a:ext cx="237071" cy="48356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  <a:shade val="30000"/>
                  <a:satMod val="115000"/>
                </a:schemeClr>
              </a:gs>
              <a:gs pos="50000">
                <a:schemeClr val="accent4">
                  <a:lumMod val="75000"/>
                  <a:shade val="67500"/>
                  <a:satMod val="115000"/>
                </a:schemeClr>
              </a:gs>
              <a:gs pos="100000">
                <a:schemeClr val="accent4">
                  <a:lumMod val="7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8" name="Rectangle 21"/>
          <p:cNvSpPr>
            <a:spLocks noChangeArrowheads="1"/>
          </p:cNvSpPr>
          <p:nvPr/>
        </p:nvSpPr>
        <p:spPr bwMode="auto">
          <a:xfrm>
            <a:off x="3693793" y="4556760"/>
            <a:ext cx="241415" cy="88677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9" name="Rectangle 21"/>
          <p:cNvSpPr>
            <a:spLocks noChangeArrowheads="1"/>
          </p:cNvSpPr>
          <p:nvPr/>
        </p:nvSpPr>
        <p:spPr bwMode="auto">
          <a:xfrm>
            <a:off x="5235895" y="4464844"/>
            <a:ext cx="241415" cy="98154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3" name="Rectangle 13"/>
          <p:cNvSpPr>
            <a:spLocks noChangeArrowheads="1"/>
          </p:cNvSpPr>
          <p:nvPr/>
        </p:nvSpPr>
        <p:spPr bwMode="auto">
          <a:xfrm>
            <a:off x="4528963" y="4402931"/>
            <a:ext cx="229919" cy="1045369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90" name="Rectangle 13"/>
          <p:cNvSpPr>
            <a:spLocks noChangeArrowheads="1"/>
          </p:cNvSpPr>
          <p:nvPr/>
        </p:nvSpPr>
        <p:spPr bwMode="auto">
          <a:xfrm>
            <a:off x="2991910" y="4855370"/>
            <a:ext cx="229919" cy="588358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" name="Содержимое 7" descr="рис 1 (вар 2)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5049" t="11901" r="8415" b="11901"/>
          <a:stretch>
            <a:fillRect/>
          </a:stretch>
        </p:blipFill>
        <p:spPr>
          <a:xfrm>
            <a:off x="4932040" y="214290"/>
            <a:ext cx="3901484" cy="2428892"/>
          </a:xfrm>
          <a:effectLst>
            <a:softEdge rad="112500"/>
          </a:effectLst>
        </p:spPr>
      </p:pic>
      <p:grpSp>
        <p:nvGrpSpPr>
          <p:cNvPr id="17" name="Группа 16"/>
          <p:cNvGrpSpPr/>
          <p:nvPr/>
        </p:nvGrpSpPr>
        <p:grpSpPr>
          <a:xfrm>
            <a:off x="6176963" y="285727"/>
            <a:ext cx="2643509" cy="1855811"/>
            <a:chOff x="6176963" y="285727"/>
            <a:chExt cx="2643509" cy="1855811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7753618" y="285727"/>
              <a:ext cx="1066854" cy="7143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95000"/>
                </a:lnSpc>
                <a:spcBef>
                  <a:spcPct val="50000"/>
                </a:spcBef>
                <a:buClr>
                  <a:schemeClr val="tx2"/>
                </a:buClr>
                <a:defRPr/>
              </a:pPr>
              <a:r>
                <a:rPr lang="en-US" sz="1400" b="1" dirty="0" smtClean="0">
                  <a:ln w="3175">
                    <a:solidFill>
                      <a:schemeClr val="tx1"/>
                    </a:solidFill>
                    <a:prstDash val="solid"/>
                  </a:ln>
                  <a:solidFill>
                    <a:schemeClr val="accent2">
                      <a:lumMod val="50000"/>
                    </a:schemeClr>
                  </a:solidFill>
                </a:rPr>
                <a:t>Sampling sites</a:t>
              </a:r>
              <a:endParaRPr lang="ru-RU" sz="14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5" name="5-конечная звезда 4"/>
            <p:cNvSpPr/>
            <p:nvPr/>
          </p:nvSpPr>
          <p:spPr>
            <a:xfrm>
              <a:off x="6176963" y="1914525"/>
              <a:ext cx="142875" cy="142875"/>
            </a:xfrm>
            <a:prstGeom prst="star5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27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95000"/>
                </a:lnSpc>
                <a:spcBef>
                  <a:spcPct val="50000"/>
                </a:spcBef>
                <a:buClr>
                  <a:schemeClr val="tx2"/>
                </a:buClr>
                <a:defRPr/>
              </a:pPr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6" name="5-конечная звезда 5"/>
            <p:cNvSpPr/>
            <p:nvPr/>
          </p:nvSpPr>
          <p:spPr>
            <a:xfrm>
              <a:off x="6511925" y="1416050"/>
              <a:ext cx="142875" cy="142875"/>
            </a:xfrm>
            <a:prstGeom prst="star5">
              <a:avLst/>
            </a:prstGeom>
            <a:solidFill>
              <a:srgbClr val="FFFF00"/>
            </a:solidFill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95000"/>
                </a:lnSpc>
                <a:spcBef>
                  <a:spcPct val="50000"/>
                </a:spcBef>
                <a:buClr>
                  <a:schemeClr val="tx2"/>
                </a:buClr>
                <a:defRPr/>
              </a:pPr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7" name="5-конечная звезда 6"/>
            <p:cNvSpPr/>
            <p:nvPr/>
          </p:nvSpPr>
          <p:spPr>
            <a:xfrm>
              <a:off x="6192838" y="1300163"/>
              <a:ext cx="142875" cy="142875"/>
            </a:xfrm>
            <a:prstGeom prst="star5">
              <a:avLst/>
            </a:prstGeom>
            <a:solidFill>
              <a:srgbClr val="FFFF00"/>
            </a:solidFill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95000"/>
                </a:lnSpc>
                <a:spcBef>
                  <a:spcPct val="50000"/>
                </a:spcBef>
                <a:buClr>
                  <a:schemeClr val="tx2"/>
                </a:buClr>
                <a:defRPr/>
              </a:pPr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8" name="5-конечная звезда 7"/>
            <p:cNvSpPr/>
            <p:nvPr/>
          </p:nvSpPr>
          <p:spPr>
            <a:xfrm>
              <a:off x="7243763" y="1347788"/>
              <a:ext cx="142875" cy="142875"/>
            </a:xfrm>
            <a:prstGeom prst="star5">
              <a:avLst/>
            </a:prstGeom>
            <a:solidFill>
              <a:srgbClr val="C00000"/>
            </a:solidFill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95000"/>
                </a:lnSpc>
                <a:spcBef>
                  <a:spcPct val="50000"/>
                </a:spcBef>
                <a:buClr>
                  <a:schemeClr val="tx2"/>
                </a:buClr>
                <a:defRPr/>
              </a:pPr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9" name="5-конечная звезда 8"/>
            <p:cNvSpPr/>
            <p:nvPr/>
          </p:nvSpPr>
          <p:spPr>
            <a:xfrm>
              <a:off x="7812088" y="1355725"/>
              <a:ext cx="142875" cy="142875"/>
            </a:xfrm>
            <a:prstGeom prst="star5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95000"/>
                </a:lnSpc>
                <a:spcBef>
                  <a:spcPct val="50000"/>
                </a:spcBef>
                <a:buClr>
                  <a:schemeClr val="tx2"/>
                </a:buClr>
                <a:defRPr/>
              </a:pPr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10" name="5-конечная звезда 9"/>
            <p:cNvSpPr/>
            <p:nvPr/>
          </p:nvSpPr>
          <p:spPr>
            <a:xfrm>
              <a:off x="7167563" y="1141413"/>
              <a:ext cx="142875" cy="142875"/>
            </a:xfrm>
            <a:prstGeom prst="star5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95000"/>
                </a:lnSpc>
                <a:spcBef>
                  <a:spcPct val="50000"/>
                </a:spcBef>
                <a:buClr>
                  <a:schemeClr val="tx2"/>
                </a:buClr>
                <a:defRPr/>
              </a:pPr>
              <a:endParaRPr lang="ru-RU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7358083" y="1285860"/>
              <a:ext cx="142876" cy="297004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algn="ctr">
                <a:lnSpc>
                  <a:spcPct val="95000"/>
                </a:lnSpc>
                <a:spcBef>
                  <a:spcPct val="50000"/>
                </a:spcBef>
                <a:buClr>
                  <a:schemeClr val="tx2"/>
                </a:buClr>
                <a:defRPr/>
              </a:pPr>
              <a:r>
                <a:rPr lang="ru-RU" sz="1400" dirty="0">
                  <a:ln w="9525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7286645" y="1060295"/>
              <a:ext cx="142876" cy="297004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algn="ctr">
                <a:lnSpc>
                  <a:spcPct val="95000"/>
                </a:lnSpc>
                <a:spcBef>
                  <a:spcPct val="50000"/>
                </a:spcBef>
                <a:buClr>
                  <a:schemeClr val="tx2"/>
                </a:buClr>
                <a:defRPr/>
              </a:pPr>
              <a:r>
                <a:rPr lang="en-US" sz="1400" dirty="0" smtClean="0">
                  <a:ln w="95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  <a:endParaRPr lang="ru-RU" sz="1400" dirty="0">
                <a:ln w="9525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7929587" y="1285860"/>
              <a:ext cx="142876" cy="297004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algn="ctr">
                <a:lnSpc>
                  <a:spcPct val="95000"/>
                </a:lnSpc>
                <a:spcBef>
                  <a:spcPct val="50000"/>
                </a:spcBef>
                <a:buClr>
                  <a:schemeClr val="tx2"/>
                </a:buClr>
                <a:defRPr/>
              </a:pPr>
              <a:r>
                <a:rPr lang="en-US" sz="1400" dirty="0" smtClean="0">
                  <a:ln w="9525">
                    <a:solidFill>
                      <a:schemeClr val="accent5">
                        <a:lumMod val="75000"/>
                      </a:schemeClr>
                    </a:solidFill>
                  </a:ln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</a:t>
              </a:r>
              <a:endParaRPr lang="ru-RU" sz="1400" dirty="0">
                <a:ln w="9525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6321423" y="1844534"/>
              <a:ext cx="142876" cy="297004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algn="ctr">
                <a:lnSpc>
                  <a:spcPct val="95000"/>
                </a:lnSpc>
                <a:spcBef>
                  <a:spcPct val="50000"/>
                </a:spcBef>
                <a:buClr>
                  <a:schemeClr val="tx2"/>
                </a:buClr>
                <a:defRPr/>
              </a:pPr>
              <a:r>
                <a:rPr lang="ru-RU" sz="1400" dirty="0">
                  <a:ln w="9525">
                    <a:solidFill>
                      <a:schemeClr val="accent4">
                        <a:lumMod val="50000"/>
                      </a:schemeClr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</a:t>
              </a: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6315087" y="1214423"/>
              <a:ext cx="142876" cy="297004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algn="ctr">
                <a:lnSpc>
                  <a:spcPct val="95000"/>
                </a:lnSpc>
                <a:spcBef>
                  <a:spcPct val="50000"/>
                </a:spcBef>
                <a:buClr>
                  <a:schemeClr val="tx2"/>
                </a:buClr>
                <a:defRPr/>
              </a:pPr>
              <a:r>
                <a:rPr lang="en-US" sz="1400" dirty="0" smtClean="0">
                  <a:ln w="9525">
                    <a:solidFill>
                      <a:schemeClr val="accent2">
                        <a:lumMod val="75000"/>
                      </a:schemeClr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endParaRPr lang="ru-RU" sz="1400" dirty="0">
                <a:ln w="9525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6643703" y="1342871"/>
              <a:ext cx="142876" cy="297004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algn="ctr">
                <a:lnSpc>
                  <a:spcPct val="95000"/>
                </a:lnSpc>
                <a:spcBef>
                  <a:spcPct val="50000"/>
                </a:spcBef>
                <a:buClr>
                  <a:schemeClr val="tx2"/>
                </a:buClr>
                <a:defRPr/>
              </a:pPr>
              <a:r>
                <a:rPr lang="en-US" sz="1400" dirty="0" smtClean="0">
                  <a:ln w="9525">
                    <a:solidFill>
                      <a:schemeClr val="accent2">
                        <a:lumMod val="75000"/>
                      </a:schemeClr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  <a:endParaRPr lang="ru-RU" sz="1400" dirty="0">
                <a:ln w="9525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02" name="Заголовок 101"/>
          <p:cNvSpPr>
            <a:spLocks noGrp="1"/>
          </p:cNvSpPr>
          <p:nvPr>
            <p:ph type="title"/>
          </p:nvPr>
        </p:nvSpPr>
        <p:spPr>
          <a:xfrm>
            <a:off x="1152128" y="111125"/>
            <a:ext cx="3851920" cy="1674801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Ulaanbaatar: </a:t>
            </a:r>
            <a:r>
              <a:rPr lang="en-US" sz="4000" b="1" dirty="0"/>
              <a:t>Air Pollution</a:t>
            </a:r>
            <a:endParaRPr lang="ru-RU" sz="4000" b="1" dirty="0"/>
          </a:p>
        </p:txBody>
      </p:sp>
      <p:sp>
        <p:nvSpPr>
          <p:cNvPr id="113" name="Rectangle 11"/>
          <p:cNvSpPr>
            <a:spLocks noChangeArrowheads="1"/>
          </p:cNvSpPr>
          <p:nvPr/>
        </p:nvSpPr>
        <p:spPr bwMode="auto">
          <a:xfrm>
            <a:off x="1212382" y="3000839"/>
            <a:ext cx="241415" cy="2448637"/>
          </a:xfrm>
          <a:prstGeom prst="rect">
            <a:avLst/>
          </a:prstGeo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4" name="Freeform 12"/>
          <p:cNvSpPr>
            <a:spLocks noEditPoints="1"/>
          </p:cNvSpPr>
          <p:nvPr/>
        </p:nvSpPr>
        <p:spPr bwMode="auto">
          <a:xfrm>
            <a:off x="1206634" y="2995091"/>
            <a:ext cx="252911" cy="2460133"/>
          </a:xfrm>
          <a:custGeom>
            <a:avLst/>
            <a:gdLst>
              <a:gd name="T0" fmla="*/ 0 w 352"/>
              <a:gd name="T1" fmla="*/ 8 h 3424"/>
              <a:gd name="T2" fmla="*/ 8 w 352"/>
              <a:gd name="T3" fmla="*/ 0 h 3424"/>
              <a:gd name="T4" fmla="*/ 344 w 352"/>
              <a:gd name="T5" fmla="*/ 0 h 3424"/>
              <a:gd name="T6" fmla="*/ 352 w 352"/>
              <a:gd name="T7" fmla="*/ 8 h 3424"/>
              <a:gd name="T8" fmla="*/ 352 w 352"/>
              <a:gd name="T9" fmla="*/ 3416 h 3424"/>
              <a:gd name="T10" fmla="*/ 344 w 352"/>
              <a:gd name="T11" fmla="*/ 3424 h 3424"/>
              <a:gd name="T12" fmla="*/ 8 w 352"/>
              <a:gd name="T13" fmla="*/ 3424 h 3424"/>
              <a:gd name="T14" fmla="*/ 0 w 352"/>
              <a:gd name="T15" fmla="*/ 3416 h 3424"/>
              <a:gd name="T16" fmla="*/ 0 w 352"/>
              <a:gd name="T17" fmla="*/ 8 h 3424"/>
              <a:gd name="T18" fmla="*/ 16 w 352"/>
              <a:gd name="T19" fmla="*/ 3416 h 3424"/>
              <a:gd name="T20" fmla="*/ 8 w 352"/>
              <a:gd name="T21" fmla="*/ 3408 h 3424"/>
              <a:gd name="T22" fmla="*/ 344 w 352"/>
              <a:gd name="T23" fmla="*/ 3408 h 3424"/>
              <a:gd name="T24" fmla="*/ 336 w 352"/>
              <a:gd name="T25" fmla="*/ 3416 h 3424"/>
              <a:gd name="T26" fmla="*/ 336 w 352"/>
              <a:gd name="T27" fmla="*/ 8 h 3424"/>
              <a:gd name="T28" fmla="*/ 344 w 352"/>
              <a:gd name="T29" fmla="*/ 16 h 3424"/>
              <a:gd name="T30" fmla="*/ 8 w 352"/>
              <a:gd name="T31" fmla="*/ 16 h 3424"/>
              <a:gd name="T32" fmla="*/ 16 w 352"/>
              <a:gd name="T33" fmla="*/ 8 h 3424"/>
              <a:gd name="T34" fmla="*/ 16 w 352"/>
              <a:gd name="T35" fmla="*/ 3416 h 3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52" h="3424">
                <a:moveTo>
                  <a:pt x="0" y="8"/>
                </a:moveTo>
                <a:cubicBezTo>
                  <a:pt x="0" y="4"/>
                  <a:pt x="4" y="0"/>
                  <a:pt x="8" y="0"/>
                </a:cubicBezTo>
                <a:lnTo>
                  <a:pt x="344" y="0"/>
                </a:lnTo>
                <a:cubicBezTo>
                  <a:pt x="349" y="0"/>
                  <a:pt x="352" y="4"/>
                  <a:pt x="352" y="8"/>
                </a:cubicBezTo>
                <a:lnTo>
                  <a:pt x="352" y="3416"/>
                </a:lnTo>
                <a:cubicBezTo>
                  <a:pt x="352" y="3421"/>
                  <a:pt x="349" y="3424"/>
                  <a:pt x="344" y="3424"/>
                </a:cubicBezTo>
                <a:lnTo>
                  <a:pt x="8" y="3424"/>
                </a:lnTo>
                <a:cubicBezTo>
                  <a:pt x="4" y="3424"/>
                  <a:pt x="0" y="3421"/>
                  <a:pt x="0" y="3416"/>
                </a:cubicBezTo>
                <a:lnTo>
                  <a:pt x="0" y="8"/>
                </a:lnTo>
                <a:close/>
                <a:moveTo>
                  <a:pt x="16" y="3416"/>
                </a:moveTo>
                <a:lnTo>
                  <a:pt x="8" y="3408"/>
                </a:lnTo>
                <a:lnTo>
                  <a:pt x="344" y="3408"/>
                </a:lnTo>
                <a:lnTo>
                  <a:pt x="336" y="3416"/>
                </a:lnTo>
                <a:lnTo>
                  <a:pt x="336" y="8"/>
                </a:lnTo>
                <a:lnTo>
                  <a:pt x="344" y="16"/>
                </a:lnTo>
                <a:lnTo>
                  <a:pt x="8" y="16"/>
                </a:lnTo>
                <a:lnTo>
                  <a:pt x="16" y="8"/>
                </a:lnTo>
                <a:lnTo>
                  <a:pt x="16" y="3416"/>
                </a:lnTo>
                <a:close/>
              </a:path>
            </a:pathLst>
          </a:custGeom>
          <a:solidFill>
            <a:srgbClr val="000000"/>
          </a:solidFill>
          <a:ln w="6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5" name="Rectangle 13"/>
          <p:cNvSpPr>
            <a:spLocks noChangeArrowheads="1"/>
          </p:cNvSpPr>
          <p:nvPr/>
        </p:nvSpPr>
        <p:spPr bwMode="auto">
          <a:xfrm>
            <a:off x="2752839" y="3265245"/>
            <a:ext cx="229919" cy="2184230"/>
          </a:xfrm>
          <a:prstGeom prst="rect">
            <a:avLst/>
          </a:prstGeo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16" name="Freeform 14"/>
          <p:cNvSpPr>
            <a:spLocks noEditPoints="1"/>
          </p:cNvSpPr>
          <p:nvPr/>
        </p:nvSpPr>
        <p:spPr bwMode="auto">
          <a:xfrm>
            <a:off x="2747091" y="3259498"/>
            <a:ext cx="241415" cy="2195726"/>
          </a:xfrm>
          <a:custGeom>
            <a:avLst/>
            <a:gdLst>
              <a:gd name="T0" fmla="*/ 0 w 336"/>
              <a:gd name="T1" fmla="*/ 8 h 3056"/>
              <a:gd name="T2" fmla="*/ 8 w 336"/>
              <a:gd name="T3" fmla="*/ 0 h 3056"/>
              <a:gd name="T4" fmla="*/ 328 w 336"/>
              <a:gd name="T5" fmla="*/ 0 h 3056"/>
              <a:gd name="T6" fmla="*/ 336 w 336"/>
              <a:gd name="T7" fmla="*/ 8 h 3056"/>
              <a:gd name="T8" fmla="*/ 336 w 336"/>
              <a:gd name="T9" fmla="*/ 3048 h 3056"/>
              <a:gd name="T10" fmla="*/ 328 w 336"/>
              <a:gd name="T11" fmla="*/ 3056 h 3056"/>
              <a:gd name="T12" fmla="*/ 8 w 336"/>
              <a:gd name="T13" fmla="*/ 3056 h 3056"/>
              <a:gd name="T14" fmla="*/ 0 w 336"/>
              <a:gd name="T15" fmla="*/ 3048 h 3056"/>
              <a:gd name="T16" fmla="*/ 0 w 336"/>
              <a:gd name="T17" fmla="*/ 8 h 3056"/>
              <a:gd name="T18" fmla="*/ 16 w 336"/>
              <a:gd name="T19" fmla="*/ 3048 h 3056"/>
              <a:gd name="T20" fmla="*/ 8 w 336"/>
              <a:gd name="T21" fmla="*/ 3040 h 3056"/>
              <a:gd name="T22" fmla="*/ 328 w 336"/>
              <a:gd name="T23" fmla="*/ 3040 h 3056"/>
              <a:gd name="T24" fmla="*/ 320 w 336"/>
              <a:gd name="T25" fmla="*/ 3048 h 3056"/>
              <a:gd name="T26" fmla="*/ 320 w 336"/>
              <a:gd name="T27" fmla="*/ 8 h 3056"/>
              <a:gd name="T28" fmla="*/ 328 w 336"/>
              <a:gd name="T29" fmla="*/ 16 h 3056"/>
              <a:gd name="T30" fmla="*/ 8 w 336"/>
              <a:gd name="T31" fmla="*/ 16 h 3056"/>
              <a:gd name="T32" fmla="*/ 16 w 336"/>
              <a:gd name="T33" fmla="*/ 8 h 3056"/>
              <a:gd name="T34" fmla="*/ 16 w 336"/>
              <a:gd name="T35" fmla="*/ 3048 h 3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36" h="3056">
                <a:moveTo>
                  <a:pt x="0" y="8"/>
                </a:moveTo>
                <a:cubicBezTo>
                  <a:pt x="0" y="4"/>
                  <a:pt x="4" y="0"/>
                  <a:pt x="8" y="0"/>
                </a:cubicBezTo>
                <a:lnTo>
                  <a:pt x="328" y="0"/>
                </a:lnTo>
                <a:cubicBezTo>
                  <a:pt x="333" y="0"/>
                  <a:pt x="336" y="4"/>
                  <a:pt x="336" y="8"/>
                </a:cubicBezTo>
                <a:lnTo>
                  <a:pt x="336" y="3048"/>
                </a:lnTo>
                <a:cubicBezTo>
                  <a:pt x="336" y="3053"/>
                  <a:pt x="333" y="3056"/>
                  <a:pt x="328" y="3056"/>
                </a:cubicBezTo>
                <a:lnTo>
                  <a:pt x="8" y="3056"/>
                </a:lnTo>
                <a:cubicBezTo>
                  <a:pt x="4" y="3056"/>
                  <a:pt x="0" y="3053"/>
                  <a:pt x="0" y="3048"/>
                </a:cubicBezTo>
                <a:lnTo>
                  <a:pt x="0" y="8"/>
                </a:lnTo>
                <a:close/>
                <a:moveTo>
                  <a:pt x="16" y="3048"/>
                </a:moveTo>
                <a:lnTo>
                  <a:pt x="8" y="3040"/>
                </a:lnTo>
                <a:lnTo>
                  <a:pt x="328" y="3040"/>
                </a:lnTo>
                <a:lnTo>
                  <a:pt x="320" y="3048"/>
                </a:lnTo>
                <a:lnTo>
                  <a:pt x="320" y="8"/>
                </a:lnTo>
                <a:lnTo>
                  <a:pt x="328" y="16"/>
                </a:lnTo>
                <a:lnTo>
                  <a:pt x="8" y="16"/>
                </a:lnTo>
                <a:lnTo>
                  <a:pt x="16" y="8"/>
                </a:lnTo>
                <a:lnTo>
                  <a:pt x="16" y="3048"/>
                </a:lnTo>
                <a:close/>
              </a:path>
            </a:pathLst>
          </a:custGeom>
          <a:solidFill>
            <a:srgbClr val="000000"/>
          </a:solidFill>
          <a:ln w="6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7" name="Rectangle 15"/>
          <p:cNvSpPr>
            <a:spLocks noChangeArrowheads="1"/>
          </p:cNvSpPr>
          <p:nvPr/>
        </p:nvSpPr>
        <p:spPr bwMode="auto">
          <a:xfrm>
            <a:off x="4293296" y="3322725"/>
            <a:ext cx="229919" cy="2126750"/>
          </a:xfrm>
          <a:prstGeom prst="rect">
            <a:avLst/>
          </a:prstGeo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8" name="Freeform 16"/>
          <p:cNvSpPr>
            <a:spLocks noEditPoints="1"/>
          </p:cNvSpPr>
          <p:nvPr/>
        </p:nvSpPr>
        <p:spPr bwMode="auto">
          <a:xfrm>
            <a:off x="4287548" y="3316978"/>
            <a:ext cx="241415" cy="2138246"/>
          </a:xfrm>
          <a:custGeom>
            <a:avLst/>
            <a:gdLst>
              <a:gd name="T0" fmla="*/ 0 w 336"/>
              <a:gd name="T1" fmla="*/ 8 h 2976"/>
              <a:gd name="T2" fmla="*/ 8 w 336"/>
              <a:gd name="T3" fmla="*/ 0 h 2976"/>
              <a:gd name="T4" fmla="*/ 328 w 336"/>
              <a:gd name="T5" fmla="*/ 0 h 2976"/>
              <a:gd name="T6" fmla="*/ 336 w 336"/>
              <a:gd name="T7" fmla="*/ 8 h 2976"/>
              <a:gd name="T8" fmla="*/ 336 w 336"/>
              <a:gd name="T9" fmla="*/ 2968 h 2976"/>
              <a:gd name="T10" fmla="*/ 328 w 336"/>
              <a:gd name="T11" fmla="*/ 2976 h 2976"/>
              <a:gd name="T12" fmla="*/ 8 w 336"/>
              <a:gd name="T13" fmla="*/ 2976 h 2976"/>
              <a:gd name="T14" fmla="*/ 0 w 336"/>
              <a:gd name="T15" fmla="*/ 2968 h 2976"/>
              <a:gd name="T16" fmla="*/ 0 w 336"/>
              <a:gd name="T17" fmla="*/ 8 h 2976"/>
              <a:gd name="T18" fmla="*/ 16 w 336"/>
              <a:gd name="T19" fmla="*/ 2968 h 2976"/>
              <a:gd name="T20" fmla="*/ 8 w 336"/>
              <a:gd name="T21" fmla="*/ 2960 h 2976"/>
              <a:gd name="T22" fmla="*/ 328 w 336"/>
              <a:gd name="T23" fmla="*/ 2960 h 2976"/>
              <a:gd name="T24" fmla="*/ 320 w 336"/>
              <a:gd name="T25" fmla="*/ 2968 h 2976"/>
              <a:gd name="T26" fmla="*/ 320 w 336"/>
              <a:gd name="T27" fmla="*/ 8 h 2976"/>
              <a:gd name="T28" fmla="*/ 328 w 336"/>
              <a:gd name="T29" fmla="*/ 16 h 2976"/>
              <a:gd name="T30" fmla="*/ 8 w 336"/>
              <a:gd name="T31" fmla="*/ 16 h 2976"/>
              <a:gd name="T32" fmla="*/ 16 w 336"/>
              <a:gd name="T33" fmla="*/ 8 h 2976"/>
              <a:gd name="T34" fmla="*/ 16 w 336"/>
              <a:gd name="T35" fmla="*/ 2968 h 29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36" h="2976">
                <a:moveTo>
                  <a:pt x="0" y="8"/>
                </a:moveTo>
                <a:cubicBezTo>
                  <a:pt x="0" y="4"/>
                  <a:pt x="4" y="0"/>
                  <a:pt x="8" y="0"/>
                </a:cubicBezTo>
                <a:lnTo>
                  <a:pt x="328" y="0"/>
                </a:lnTo>
                <a:cubicBezTo>
                  <a:pt x="333" y="0"/>
                  <a:pt x="336" y="4"/>
                  <a:pt x="336" y="8"/>
                </a:cubicBezTo>
                <a:lnTo>
                  <a:pt x="336" y="2968"/>
                </a:lnTo>
                <a:cubicBezTo>
                  <a:pt x="336" y="2973"/>
                  <a:pt x="333" y="2976"/>
                  <a:pt x="328" y="2976"/>
                </a:cubicBezTo>
                <a:lnTo>
                  <a:pt x="8" y="2976"/>
                </a:lnTo>
                <a:cubicBezTo>
                  <a:pt x="4" y="2976"/>
                  <a:pt x="0" y="2973"/>
                  <a:pt x="0" y="2968"/>
                </a:cubicBezTo>
                <a:lnTo>
                  <a:pt x="0" y="8"/>
                </a:lnTo>
                <a:close/>
                <a:moveTo>
                  <a:pt x="16" y="2968"/>
                </a:moveTo>
                <a:lnTo>
                  <a:pt x="8" y="2960"/>
                </a:lnTo>
                <a:lnTo>
                  <a:pt x="328" y="2960"/>
                </a:lnTo>
                <a:lnTo>
                  <a:pt x="320" y="2968"/>
                </a:lnTo>
                <a:lnTo>
                  <a:pt x="320" y="8"/>
                </a:lnTo>
                <a:lnTo>
                  <a:pt x="328" y="16"/>
                </a:lnTo>
                <a:lnTo>
                  <a:pt x="8" y="16"/>
                </a:lnTo>
                <a:lnTo>
                  <a:pt x="16" y="8"/>
                </a:lnTo>
                <a:lnTo>
                  <a:pt x="16" y="2968"/>
                </a:lnTo>
                <a:close/>
              </a:path>
            </a:pathLst>
          </a:custGeom>
          <a:solidFill>
            <a:srgbClr val="000000"/>
          </a:solidFill>
          <a:ln w="6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9" name="Rectangle 17"/>
          <p:cNvSpPr>
            <a:spLocks noChangeArrowheads="1"/>
          </p:cNvSpPr>
          <p:nvPr/>
        </p:nvSpPr>
        <p:spPr bwMode="auto">
          <a:xfrm>
            <a:off x="5822257" y="3391701"/>
            <a:ext cx="241415" cy="2057775"/>
          </a:xfrm>
          <a:prstGeom prst="rect">
            <a:avLst/>
          </a:prstGeo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0" name="Freeform 18"/>
          <p:cNvSpPr>
            <a:spLocks noEditPoints="1"/>
          </p:cNvSpPr>
          <p:nvPr/>
        </p:nvSpPr>
        <p:spPr bwMode="auto">
          <a:xfrm>
            <a:off x="5816510" y="3385953"/>
            <a:ext cx="252911" cy="2069271"/>
          </a:xfrm>
          <a:custGeom>
            <a:avLst/>
            <a:gdLst>
              <a:gd name="T0" fmla="*/ 0 w 352"/>
              <a:gd name="T1" fmla="*/ 8 h 2880"/>
              <a:gd name="T2" fmla="*/ 8 w 352"/>
              <a:gd name="T3" fmla="*/ 0 h 2880"/>
              <a:gd name="T4" fmla="*/ 344 w 352"/>
              <a:gd name="T5" fmla="*/ 0 h 2880"/>
              <a:gd name="T6" fmla="*/ 352 w 352"/>
              <a:gd name="T7" fmla="*/ 8 h 2880"/>
              <a:gd name="T8" fmla="*/ 352 w 352"/>
              <a:gd name="T9" fmla="*/ 2872 h 2880"/>
              <a:gd name="T10" fmla="*/ 344 w 352"/>
              <a:gd name="T11" fmla="*/ 2880 h 2880"/>
              <a:gd name="T12" fmla="*/ 8 w 352"/>
              <a:gd name="T13" fmla="*/ 2880 h 2880"/>
              <a:gd name="T14" fmla="*/ 0 w 352"/>
              <a:gd name="T15" fmla="*/ 2872 h 2880"/>
              <a:gd name="T16" fmla="*/ 0 w 352"/>
              <a:gd name="T17" fmla="*/ 8 h 2880"/>
              <a:gd name="T18" fmla="*/ 16 w 352"/>
              <a:gd name="T19" fmla="*/ 2872 h 2880"/>
              <a:gd name="T20" fmla="*/ 8 w 352"/>
              <a:gd name="T21" fmla="*/ 2864 h 2880"/>
              <a:gd name="T22" fmla="*/ 344 w 352"/>
              <a:gd name="T23" fmla="*/ 2864 h 2880"/>
              <a:gd name="T24" fmla="*/ 336 w 352"/>
              <a:gd name="T25" fmla="*/ 2872 h 2880"/>
              <a:gd name="T26" fmla="*/ 336 w 352"/>
              <a:gd name="T27" fmla="*/ 8 h 2880"/>
              <a:gd name="T28" fmla="*/ 344 w 352"/>
              <a:gd name="T29" fmla="*/ 16 h 2880"/>
              <a:gd name="T30" fmla="*/ 8 w 352"/>
              <a:gd name="T31" fmla="*/ 16 h 2880"/>
              <a:gd name="T32" fmla="*/ 16 w 352"/>
              <a:gd name="T33" fmla="*/ 8 h 2880"/>
              <a:gd name="T34" fmla="*/ 16 w 352"/>
              <a:gd name="T35" fmla="*/ 2872 h 2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52" h="2880">
                <a:moveTo>
                  <a:pt x="0" y="8"/>
                </a:moveTo>
                <a:cubicBezTo>
                  <a:pt x="0" y="4"/>
                  <a:pt x="4" y="0"/>
                  <a:pt x="8" y="0"/>
                </a:cubicBezTo>
                <a:lnTo>
                  <a:pt x="344" y="0"/>
                </a:lnTo>
                <a:cubicBezTo>
                  <a:pt x="349" y="0"/>
                  <a:pt x="352" y="4"/>
                  <a:pt x="352" y="8"/>
                </a:cubicBezTo>
                <a:lnTo>
                  <a:pt x="352" y="2872"/>
                </a:lnTo>
                <a:cubicBezTo>
                  <a:pt x="352" y="2877"/>
                  <a:pt x="349" y="2880"/>
                  <a:pt x="344" y="2880"/>
                </a:cubicBezTo>
                <a:lnTo>
                  <a:pt x="8" y="2880"/>
                </a:lnTo>
                <a:cubicBezTo>
                  <a:pt x="4" y="2880"/>
                  <a:pt x="0" y="2877"/>
                  <a:pt x="0" y="2872"/>
                </a:cubicBezTo>
                <a:lnTo>
                  <a:pt x="0" y="8"/>
                </a:lnTo>
                <a:close/>
                <a:moveTo>
                  <a:pt x="16" y="2872"/>
                </a:moveTo>
                <a:lnTo>
                  <a:pt x="8" y="2864"/>
                </a:lnTo>
                <a:lnTo>
                  <a:pt x="344" y="2864"/>
                </a:lnTo>
                <a:lnTo>
                  <a:pt x="336" y="2872"/>
                </a:lnTo>
                <a:lnTo>
                  <a:pt x="336" y="8"/>
                </a:lnTo>
                <a:lnTo>
                  <a:pt x="344" y="16"/>
                </a:lnTo>
                <a:lnTo>
                  <a:pt x="8" y="16"/>
                </a:lnTo>
                <a:lnTo>
                  <a:pt x="16" y="8"/>
                </a:lnTo>
                <a:lnTo>
                  <a:pt x="16" y="2872"/>
                </a:lnTo>
                <a:close/>
              </a:path>
            </a:pathLst>
          </a:custGeom>
          <a:solidFill>
            <a:srgbClr val="000000"/>
          </a:solidFill>
          <a:ln w="6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2" name="Freeform 20"/>
          <p:cNvSpPr>
            <a:spLocks noEditPoints="1"/>
          </p:cNvSpPr>
          <p:nvPr/>
        </p:nvSpPr>
        <p:spPr bwMode="auto">
          <a:xfrm>
            <a:off x="2977010" y="4397597"/>
            <a:ext cx="1793368" cy="1057627"/>
          </a:xfrm>
          <a:custGeom>
            <a:avLst/>
            <a:gdLst>
              <a:gd name="T0" fmla="*/ 0 w 2496"/>
              <a:gd name="T1" fmla="*/ 632 h 1472"/>
              <a:gd name="T2" fmla="*/ 8 w 2496"/>
              <a:gd name="T3" fmla="*/ 624 h 1472"/>
              <a:gd name="T4" fmla="*/ 344 w 2496"/>
              <a:gd name="T5" fmla="*/ 624 h 1472"/>
              <a:gd name="T6" fmla="*/ 352 w 2496"/>
              <a:gd name="T7" fmla="*/ 632 h 1472"/>
              <a:gd name="T8" fmla="*/ 352 w 2496"/>
              <a:gd name="T9" fmla="*/ 1464 h 1472"/>
              <a:gd name="T10" fmla="*/ 344 w 2496"/>
              <a:gd name="T11" fmla="*/ 1472 h 1472"/>
              <a:gd name="T12" fmla="*/ 8 w 2496"/>
              <a:gd name="T13" fmla="*/ 1472 h 1472"/>
              <a:gd name="T14" fmla="*/ 0 w 2496"/>
              <a:gd name="T15" fmla="*/ 1464 h 1472"/>
              <a:gd name="T16" fmla="*/ 0 w 2496"/>
              <a:gd name="T17" fmla="*/ 632 h 1472"/>
              <a:gd name="T18" fmla="*/ 16 w 2496"/>
              <a:gd name="T19" fmla="*/ 1464 h 1472"/>
              <a:gd name="T20" fmla="*/ 8 w 2496"/>
              <a:gd name="T21" fmla="*/ 1456 h 1472"/>
              <a:gd name="T22" fmla="*/ 344 w 2496"/>
              <a:gd name="T23" fmla="*/ 1456 h 1472"/>
              <a:gd name="T24" fmla="*/ 336 w 2496"/>
              <a:gd name="T25" fmla="*/ 1464 h 1472"/>
              <a:gd name="T26" fmla="*/ 336 w 2496"/>
              <a:gd name="T27" fmla="*/ 632 h 1472"/>
              <a:gd name="T28" fmla="*/ 344 w 2496"/>
              <a:gd name="T29" fmla="*/ 640 h 1472"/>
              <a:gd name="T30" fmla="*/ 8 w 2496"/>
              <a:gd name="T31" fmla="*/ 640 h 1472"/>
              <a:gd name="T32" fmla="*/ 16 w 2496"/>
              <a:gd name="T33" fmla="*/ 632 h 1472"/>
              <a:gd name="T34" fmla="*/ 16 w 2496"/>
              <a:gd name="T35" fmla="*/ 1464 h 1472"/>
              <a:gd name="T36" fmla="*/ 2144 w 2496"/>
              <a:gd name="T37" fmla="*/ 8 h 1472"/>
              <a:gd name="T38" fmla="*/ 2152 w 2496"/>
              <a:gd name="T39" fmla="*/ 0 h 1472"/>
              <a:gd name="T40" fmla="*/ 2488 w 2496"/>
              <a:gd name="T41" fmla="*/ 0 h 1472"/>
              <a:gd name="T42" fmla="*/ 2496 w 2496"/>
              <a:gd name="T43" fmla="*/ 8 h 1472"/>
              <a:gd name="T44" fmla="*/ 2496 w 2496"/>
              <a:gd name="T45" fmla="*/ 1464 h 1472"/>
              <a:gd name="T46" fmla="*/ 2488 w 2496"/>
              <a:gd name="T47" fmla="*/ 1472 h 1472"/>
              <a:gd name="T48" fmla="*/ 2152 w 2496"/>
              <a:gd name="T49" fmla="*/ 1472 h 1472"/>
              <a:gd name="T50" fmla="*/ 2144 w 2496"/>
              <a:gd name="T51" fmla="*/ 1464 h 1472"/>
              <a:gd name="T52" fmla="*/ 2144 w 2496"/>
              <a:gd name="T53" fmla="*/ 8 h 1472"/>
              <a:gd name="T54" fmla="*/ 2160 w 2496"/>
              <a:gd name="T55" fmla="*/ 1464 h 1472"/>
              <a:gd name="T56" fmla="*/ 2152 w 2496"/>
              <a:gd name="T57" fmla="*/ 1456 h 1472"/>
              <a:gd name="T58" fmla="*/ 2488 w 2496"/>
              <a:gd name="T59" fmla="*/ 1456 h 1472"/>
              <a:gd name="T60" fmla="*/ 2480 w 2496"/>
              <a:gd name="T61" fmla="*/ 1464 h 1472"/>
              <a:gd name="T62" fmla="*/ 2480 w 2496"/>
              <a:gd name="T63" fmla="*/ 8 h 1472"/>
              <a:gd name="T64" fmla="*/ 2488 w 2496"/>
              <a:gd name="T65" fmla="*/ 16 h 1472"/>
              <a:gd name="T66" fmla="*/ 2152 w 2496"/>
              <a:gd name="T67" fmla="*/ 16 h 1472"/>
              <a:gd name="T68" fmla="*/ 2160 w 2496"/>
              <a:gd name="T69" fmla="*/ 8 h 1472"/>
              <a:gd name="T70" fmla="*/ 2160 w 2496"/>
              <a:gd name="T71" fmla="*/ 1464 h 1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496" h="1472">
                <a:moveTo>
                  <a:pt x="0" y="632"/>
                </a:moveTo>
                <a:cubicBezTo>
                  <a:pt x="0" y="628"/>
                  <a:pt x="4" y="624"/>
                  <a:pt x="8" y="624"/>
                </a:cubicBezTo>
                <a:lnTo>
                  <a:pt x="344" y="624"/>
                </a:lnTo>
                <a:cubicBezTo>
                  <a:pt x="349" y="624"/>
                  <a:pt x="352" y="628"/>
                  <a:pt x="352" y="632"/>
                </a:cubicBezTo>
                <a:lnTo>
                  <a:pt x="352" y="1464"/>
                </a:lnTo>
                <a:cubicBezTo>
                  <a:pt x="352" y="1469"/>
                  <a:pt x="349" y="1472"/>
                  <a:pt x="344" y="1472"/>
                </a:cubicBezTo>
                <a:lnTo>
                  <a:pt x="8" y="1472"/>
                </a:lnTo>
                <a:cubicBezTo>
                  <a:pt x="4" y="1472"/>
                  <a:pt x="0" y="1469"/>
                  <a:pt x="0" y="1464"/>
                </a:cubicBezTo>
                <a:lnTo>
                  <a:pt x="0" y="632"/>
                </a:lnTo>
                <a:close/>
                <a:moveTo>
                  <a:pt x="16" y="1464"/>
                </a:moveTo>
                <a:lnTo>
                  <a:pt x="8" y="1456"/>
                </a:lnTo>
                <a:lnTo>
                  <a:pt x="344" y="1456"/>
                </a:lnTo>
                <a:lnTo>
                  <a:pt x="336" y="1464"/>
                </a:lnTo>
                <a:lnTo>
                  <a:pt x="336" y="632"/>
                </a:lnTo>
                <a:lnTo>
                  <a:pt x="344" y="640"/>
                </a:lnTo>
                <a:lnTo>
                  <a:pt x="8" y="640"/>
                </a:lnTo>
                <a:lnTo>
                  <a:pt x="16" y="632"/>
                </a:lnTo>
                <a:lnTo>
                  <a:pt x="16" y="1464"/>
                </a:lnTo>
                <a:close/>
                <a:moveTo>
                  <a:pt x="2144" y="8"/>
                </a:moveTo>
                <a:cubicBezTo>
                  <a:pt x="2144" y="4"/>
                  <a:pt x="2148" y="0"/>
                  <a:pt x="2152" y="0"/>
                </a:cubicBezTo>
                <a:lnTo>
                  <a:pt x="2488" y="0"/>
                </a:lnTo>
                <a:cubicBezTo>
                  <a:pt x="2493" y="0"/>
                  <a:pt x="2496" y="4"/>
                  <a:pt x="2496" y="8"/>
                </a:cubicBezTo>
                <a:lnTo>
                  <a:pt x="2496" y="1464"/>
                </a:lnTo>
                <a:cubicBezTo>
                  <a:pt x="2496" y="1469"/>
                  <a:pt x="2493" y="1472"/>
                  <a:pt x="2488" y="1472"/>
                </a:cubicBezTo>
                <a:lnTo>
                  <a:pt x="2152" y="1472"/>
                </a:lnTo>
                <a:cubicBezTo>
                  <a:pt x="2148" y="1472"/>
                  <a:pt x="2144" y="1469"/>
                  <a:pt x="2144" y="1464"/>
                </a:cubicBezTo>
                <a:lnTo>
                  <a:pt x="2144" y="8"/>
                </a:lnTo>
                <a:close/>
                <a:moveTo>
                  <a:pt x="2160" y="1464"/>
                </a:moveTo>
                <a:lnTo>
                  <a:pt x="2152" y="1456"/>
                </a:lnTo>
                <a:lnTo>
                  <a:pt x="2488" y="1456"/>
                </a:lnTo>
                <a:lnTo>
                  <a:pt x="2480" y="1464"/>
                </a:lnTo>
                <a:lnTo>
                  <a:pt x="2480" y="8"/>
                </a:lnTo>
                <a:lnTo>
                  <a:pt x="2488" y="16"/>
                </a:lnTo>
                <a:lnTo>
                  <a:pt x="2152" y="16"/>
                </a:lnTo>
                <a:lnTo>
                  <a:pt x="2160" y="8"/>
                </a:lnTo>
                <a:lnTo>
                  <a:pt x="2160" y="1464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3" name="Rectangle 21"/>
          <p:cNvSpPr>
            <a:spLocks noChangeArrowheads="1"/>
          </p:cNvSpPr>
          <p:nvPr/>
        </p:nvSpPr>
        <p:spPr bwMode="auto">
          <a:xfrm>
            <a:off x="2157412" y="4963091"/>
            <a:ext cx="241415" cy="48283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4" name="Freeform 22"/>
          <p:cNvSpPr>
            <a:spLocks noEditPoints="1"/>
          </p:cNvSpPr>
          <p:nvPr/>
        </p:nvSpPr>
        <p:spPr bwMode="auto">
          <a:xfrm>
            <a:off x="3218425" y="4960898"/>
            <a:ext cx="252911" cy="494326"/>
          </a:xfrm>
          <a:custGeom>
            <a:avLst/>
            <a:gdLst>
              <a:gd name="T0" fmla="*/ 0 w 352"/>
              <a:gd name="T1" fmla="*/ 8 h 688"/>
              <a:gd name="T2" fmla="*/ 8 w 352"/>
              <a:gd name="T3" fmla="*/ 0 h 688"/>
              <a:gd name="T4" fmla="*/ 344 w 352"/>
              <a:gd name="T5" fmla="*/ 0 h 688"/>
              <a:gd name="T6" fmla="*/ 352 w 352"/>
              <a:gd name="T7" fmla="*/ 8 h 688"/>
              <a:gd name="T8" fmla="*/ 352 w 352"/>
              <a:gd name="T9" fmla="*/ 680 h 688"/>
              <a:gd name="T10" fmla="*/ 344 w 352"/>
              <a:gd name="T11" fmla="*/ 688 h 688"/>
              <a:gd name="T12" fmla="*/ 8 w 352"/>
              <a:gd name="T13" fmla="*/ 688 h 688"/>
              <a:gd name="T14" fmla="*/ 0 w 352"/>
              <a:gd name="T15" fmla="*/ 680 h 688"/>
              <a:gd name="T16" fmla="*/ 0 w 352"/>
              <a:gd name="T17" fmla="*/ 8 h 688"/>
              <a:gd name="T18" fmla="*/ 16 w 352"/>
              <a:gd name="T19" fmla="*/ 680 h 688"/>
              <a:gd name="T20" fmla="*/ 8 w 352"/>
              <a:gd name="T21" fmla="*/ 672 h 688"/>
              <a:gd name="T22" fmla="*/ 344 w 352"/>
              <a:gd name="T23" fmla="*/ 672 h 688"/>
              <a:gd name="T24" fmla="*/ 336 w 352"/>
              <a:gd name="T25" fmla="*/ 680 h 688"/>
              <a:gd name="T26" fmla="*/ 336 w 352"/>
              <a:gd name="T27" fmla="*/ 8 h 688"/>
              <a:gd name="T28" fmla="*/ 344 w 352"/>
              <a:gd name="T29" fmla="*/ 16 h 688"/>
              <a:gd name="T30" fmla="*/ 8 w 352"/>
              <a:gd name="T31" fmla="*/ 16 h 688"/>
              <a:gd name="T32" fmla="*/ 16 w 352"/>
              <a:gd name="T33" fmla="*/ 8 h 688"/>
              <a:gd name="T34" fmla="*/ 16 w 352"/>
              <a:gd name="T35" fmla="*/ 680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52" h="688">
                <a:moveTo>
                  <a:pt x="0" y="8"/>
                </a:moveTo>
                <a:cubicBezTo>
                  <a:pt x="0" y="4"/>
                  <a:pt x="4" y="0"/>
                  <a:pt x="8" y="0"/>
                </a:cubicBezTo>
                <a:lnTo>
                  <a:pt x="344" y="0"/>
                </a:lnTo>
                <a:cubicBezTo>
                  <a:pt x="349" y="0"/>
                  <a:pt x="352" y="4"/>
                  <a:pt x="352" y="8"/>
                </a:cubicBezTo>
                <a:lnTo>
                  <a:pt x="352" y="680"/>
                </a:lnTo>
                <a:cubicBezTo>
                  <a:pt x="352" y="685"/>
                  <a:pt x="349" y="688"/>
                  <a:pt x="344" y="688"/>
                </a:cubicBezTo>
                <a:lnTo>
                  <a:pt x="8" y="688"/>
                </a:lnTo>
                <a:cubicBezTo>
                  <a:pt x="4" y="688"/>
                  <a:pt x="0" y="685"/>
                  <a:pt x="0" y="680"/>
                </a:cubicBezTo>
                <a:lnTo>
                  <a:pt x="0" y="8"/>
                </a:lnTo>
                <a:close/>
                <a:moveTo>
                  <a:pt x="16" y="680"/>
                </a:moveTo>
                <a:lnTo>
                  <a:pt x="8" y="672"/>
                </a:lnTo>
                <a:lnTo>
                  <a:pt x="344" y="672"/>
                </a:lnTo>
                <a:lnTo>
                  <a:pt x="336" y="680"/>
                </a:lnTo>
                <a:lnTo>
                  <a:pt x="336" y="8"/>
                </a:lnTo>
                <a:lnTo>
                  <a:pt x="344" y="16"/>
                </a:lnTo>
                <a:lnTo>
                  <a:pt x="8" y="16"/>
                </a:lnTo>
                <a:lnTo>
                  <a:pt x="16" y="8"/>
                </a:lnTo>
                <a:lnTo>
                  <a:pt x="16" y="680"/>
                </a:lnTo>
                <a:close/>
              </a:path>
            </a:pathLst>
          </a:custGeom>
          <a:solidFill>
            <a:srgbClr val="000000"/>
          </a:solidFill>
          <a:ln w="6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5" name="Rectangle 23"/>
          <p:cNvSpPr>
            <a:spLocks noChangeArrowheads="1"/>
          </p:cNvSpPr>
          <p:nvPr/>
        </p:nvSpPr>
        <p:spPr bwMode="auto">
          <a:xfrm>
            <a:off x="4769644" y="4564287"/>
            <a:ext cx="224905" cy="885188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6" name="Freeform 24"/>
          <p:cNvSpPr>
            <a:spLocks noEditPoints="1"/>
          </p:cNvSpPr>
          <p:nvPr/>
        </p:nvSpPr>
        <p:spPr bwMode="auto">
          <a:xfrm>
            <a:off x="4758882" y="4558540"/>
            <a:ext cx="241415" cy="896684"/>
          </a:xfrm>
          <a:custGeom>
            <a:avLst/>
            <a:gdLst>
              <a:gd name="T0" fmla="*/ 0 w 336"/>
              <a:gd name="T1" fmla="*/ 8 h 1248"/>
              <a:gd name="T2" fmla="*/ 8 w 336"/>
              <a:gd name="T3" fmla="*/ 0 h 1248"/>
              <a:gd name="T4" fmla="*/ 328 w 336"/>
              <a:gd name="T5" fmla="*/ 0 h 1248"/>
              <a:gd name="T6" fmla="*/ 336 w 336"/>
              <a:gd name="T7" fmla="*/ 8 h 1248"/>
              <a:gd name="T8" fmla="*/ 336 w 336"/>
              <a:gd name="T9" fmla="*/ 1240 h 1248"/>
              <a:gd name="T10" fmla="*/ 328 w 336"/>
              <a:gd name="T11" fmla="*/ 1248 h 1248"/>
              <a:gd name="T12" fmla="*/ 8 w 336"/>
              <a:gd name="T13" fmla="*/ 1248 h 1248"/>
              <a:gd name="T14" fmla="*/ 0 w 336"/>
              <a:gd name="T15" fmla="*/ 1240 h 1248"/>
              <a:gd name="T16" fmla="*/ 0 w 336"/>
              <a:gd name="T17" fmla="*/ 8 h 1248"/>
              <a:gd name="T18" fmla="*/ 16 w 336"/>
              <a:gd name="T19" fmla="*/ 1240 h 1248"/>
              <a:gd name="T20" fmla="*/ 8 w 336"/>
              <a:gd name="T21" fmla="*/ 1232 h 1248"/>
              <a:gd name="T22" fmla="*/ 328 w 336"/>
              <a:gd name="T23" fmla="*/ 1232 h 1248"/>
              <a:gd name="T24" fmla="*/ 320 w 336"/>
              <a:gd name="T25" fmla="*/ 1240 h 1248"/>
              <a:gd name="T26" fmla="*/ 320 w 336"/>
              <a:gd name="T27" fmla="*/ 8 h 1248"/>
              <a:gd name="T28" fmla="*/ 328 w 336"/>
              <a:gd name="T29" fmla="*/ 16 h 1248"/>
              <a:gd name="T30" fmla="*/ 8 w 336"/>
              <a:gd name="T31" fmla="*/ 16 h 1248"/>
              <a:gd name="T32" fmla="*/ 16 w 336"/>
              <a:gd name="T33" fmla="*/ 8 h 1248"/>
              <a:gd name="T34" fmla="*/ 16 w 336"/>
              <a:gd name="T35" fmla="*/ 1240 h 1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36" h="1248">
                <a:moveTo>
                  <a:pt x="0" y="8"/>
                </a:moveTo>
                <a:cubicBezTo>
                  <a:pt x="0" y="4"/>
                  <a:pt x="4" y="0"/>
                  <a:pt x="8" y="0"/>
                </a:cubicBezTo>
                <a:lnTo>
                  <a:pt x="328" y="0"/>
                </a:lnTo>
                <a:cubicBezTo>
                  <a:pt x="333" y="0"/>
                  <a:pt x="336" y="4"/>
                  <a:pt x="336" y="8"/>
                </a:cubicBezTo>
                <a:lnTo>
                  <a:pt x="336" y="1240"/>
                </a:lnTo>
                <a:cubicBezTo>
                  <a:pt x="336" y="1245"/>
                  <a:pt x="333" y="1248"/>
                  <a:pt x="328" y="1248"/>
                </a:cubicBezTo>
                <a:lnTo>
                  <a:pt x="8" y="1248"/>
                </a:lnTo>
                <a:cubicBezTo>
                  <a:pt x="4" y="1248"/>
                  <a:pt x="0" y="1245"/>
                  <a:pt x="0" y="1240"/>
                </a:cubicBezTo>
                <a:lnTo>
                  <a:pt x="0" y="8"/>
                </a:lnTo>
                <a:close/>
                <a:moveTo>
                  <a:pt x="16" y="1240"/>
                </a:moveTo>
                <a:lnTo>
                  <a:pt x="8" y="1232"/>
                </a:lnTo>
                <a:lnTo>
                  <a:pt x="328" y="1232"/>
                </a:lnTo>
                <a:lnTo>
                  <a:pt x="320" y="1240"/>
                </a:lnTo>
                <a:lnTo>
                  <a:pt x="320" y="8"/>
                </a:lnTo>
                <a:lnTo>
                  <a:pt x="328" y="16"/>
                </a:lnTo>
                <a:lnTo>
                  <a:pt x="8" y="16"/>
                </a:lnTo>
                <a:lnTo>
                  <a:pt x="16" y="8"/>
                </a:lnTo>
                <a:lnTo>
                  <a:pt x="16" y="1240"/>
                </a:lnTo>
                <a:close/>
              </a:path>
            </a:pathLst>
          </a:custGeom>
          <a:solidFill>
            <a:srgbClr val="000000"/>
          </a:solidFill>
          <a:ln w="6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7" name="Rectangle 25"/>
          <p:cNvSpPr>
            <a:spLocks noChangeArrowheads="1"/>
          </p:cNvSpPr>
          <p:nvPr/>
        </p:nvSpPr>
        <p:spPr bwMode="auto">
          <a:xfrm>
            <a:off x="6293591" y="5104597"/>
            <a:ext cx="241415" cy="344878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" name="Freeform 26"/>
          <p:cNvSpPr>
            <a:spLocks noEditPoints="1"/>
          </p:cNvSpPr>
          <p:nvPr/>
        </p:nvSpPr>
        <p:spPr bwMode="auto">
          <a:xfrm>
            <a:off x="6287844" y="5098850"/>
            <a:ext cx="252911" cy="356374"/>
          </a:xfrm>
          <a:custGeom>
            <a:avLst/>
            <a:gdLst>
              <a:gd name="T0" fmla="*/ 0 w 352"/>
              <a:gd name="T1" fmla="*/ 8 h 496"/>
              <a:gd name="T2" fmla="*/ 8 w 352"/>
              <a:gd name="T3" fmla="*/ 0 h 496"/>
              <a:gd name="T4" fmla="*/ 344 w 352"/>
              <a:gd name="T5" fmla="*/ 0 h 496"/>
              <a:gd name="T6" fmla="*/ 352 w 352"/>
              <a:gd name="T7" fmla="*/ 8 h 496"/>
              <a:gd name="T8" fmla="*/ 352 w 352"/>
              <a:gd name="T9" fmla="*/ 488 h 496"/>
              <a:gd name="T10" fmla="*/ 344 w 352"/>
              <a:gd name="T11" fmla="*/ 496 h 496"/>
              <a:gd name="T12" fmla="*/ 8 w 352"/>
              <a:gd name="T13" fmla="*/ 496 h 496"/>
              <a:gd name="T14" fmla="*/ 0 w 352"/>
              <a:gd name="T15" fmla="*/ 488 h 496"/>
              <a:gd name="T16" fmla="*/ 0 w 352"/>
              <a:gd name="T17" fmla="*/ 8 h 496"/>
              <a:gd name="T18" fmla="*/ 16 w 352"/>
              <a:gd name="T19" fmla="*/ 488 h 496"/>
              <a:gd name="T20" fmla="*/ 8 w 352"/>
              <a:gd name="T21" fmla="*/ 480 h 496"/>
              <a:gd name="T22" fmla="*/ 344 w 352"/>
              <a:gd name="T23" fmla="*/ 480 h 496"/>
              <a:gd name="T24" fmla="*/ 336 w 352"/>
              <a:gd name="T25" fmla="*/ 488 h 496"/>
              <a:gd name="T26" fmla="*/ 336 w 352"/>
              <a:gd name="T27" fmla="*/ 8 h 496"/>
              <a:gd name="T28" fmla="*/ 344 w 352"/>
              <a:gd name="T29" fmla="*/ 16 h 496"/>
              <a:gd name="T30" fmla="*/ 8 w 352"/>
              <a:gd name="T31" fmla="*/ 16 h 496"/>
              <a:gd name="T32" fmla="*/ 16 w 352"/>
              <a:gd name="T33" fmla="*/ 8 h 496"/>
              <a:gd name="T34" fmla="*/ 16 w 352"/>
              <a:gd name="T35" fmla="*/ 488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52" h="496">
                <a:moveTo>
                  <a:pt x="0" y="8"/>
                </a:moveTo>
                <a:cubicBezTo>
                  <a:pt x="0" y="4"/>
                  <a:pt x="4" y="0"/>
                  <a:pt x="8" y="0"/>
                </a:cubicBezTo>
                <a:lnTo>
                  <a:pt x="344" y="0"/>
                </a:lnTo>
                <a:cubicBezTo>
                  <a:pt x="349" y="0"/>
                  <a:pt x="352" y="4"/>
                  <a:pt x="352" y="8"/>
                </a:cubicBezTo>
                <a:lnTo>
                  <a:pt x="352" y="488"/>
                </a:lnTo>
                <a:cubicBezTo>
                  <a:pt x="352" y="493"/>
                  <a:pt x="349" y="496"/>
                  <a:pt x="344" y="496"/>
                </a:cubicBezTo>
                <a:lnTo>
                  <a:pt x="8" y="496"/>
                </a:lnTo>
                <a:cubicBezTo>
                  <a:pt x="4" y="496"/>
                  <a:pt x="0" y="493"/>
                  <a:pt x="0" y="488"/>
                </a:cubicBezTo>
                <a:lnTo>
                  <a:pt x="0" y="8"/>
                </a:lnTo>
                <a:close/>
                <a:moveTo>
                  <a:pt x="16" y="488"/>
                </a:moveTo>
                <a:lnTo>
                  <a:pt x="8" y="480"/>
                </a:lnTo>
                <a:lnTo>
                  <a:pt x="344" y="480"/>
                </a:lnTo>
                <a:lnTo>
                  <a:pt x="336" y="488"/>
                </a:lnTo>
                <a:lnTo>
                  <a:pt x="336" y="8"/>
                </a:lnTo>
                <a:lnTo>
                  <a:pt x="344" y="16"/>
                </a:lnTo>
                <a:lnTo>
                  <a:pt x="8" y="16"/>
                </a:lnTo>
                <a:lnTo>
                  <a:pt x="16" y="8"/>
                </a:lnTo>
                <a:lnTo>
                  <a:pt x="16" y="488"/>
                </a:lnTo>
                <a:close/>
              </a:path>
            </a:pathLst>
          </a:custGeom>
          <a:solidFill>
            <a:srgbClr val="000000"/>
          </a:solidFill>
          <a:ln w="6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2" name="Freeform 28"/>
          <p:cNvSpPr>
            <a:spLocks noEditPoints="1"/>
          </p:cNvSpPr>
          <p:nvPr/>
        </p:nvSpPr>
        <p:spPr bwMode="auto">
          <a:xfrm>
            <a:off x="4988801" y="4891922"/>
            <a:ext cx="252911" cy="563301"/>
          </a:xfrm>
          <a:custGeom>
            <a:avLst/>
            <a:gdLst>
              <a:gd name="T0" fmla="*/ 0 w 352"/>
              <a:gd name="T1" fmla="*/ 8 h 784"/>
              <a:gd name="T2" fmla="*/ 8 w 352"/>
              <a:gd name="T3" fmla="*/ 0 h 784"/>
              <a:gd name="T4" fmla="*/ 344 w 352"/>
              <a:gd name="T5" fmla="*/ 0 h 784"/>
              <a:gd name="T6" fmla="*/ 352 w 352"/>
              <a:gd name="T7" fmla="*/ 8 h 784"/>
              <a:gd name="T8" fmla="*/ 352 w 352"/>
              <a:gd name="T9" fmla="*/ 776 h 784"/>
              <a:gd name="T10" fmla="*/ 344 w 352"/>
              <a:gd name="T11" fmla="*/ 784 h 784"/>
              <a:gd name="T12" fmla="*/ 8 w 352"/>
              <a:gd name="T13" fmla="*/ 784 h 784"/>
              <a:gd name="T14" fmla="*/ 0 w 352"/>
              <a:gd name="T15" fmla="*/ 776 h 784"/>
              <a:gd name="T16" fmla="*/ 0 w 352"/>
              <a:gd name="T17" fmla="*/ 8 h 784"/>
              <a:gd name="T18" fmla="*/ 16 w 352"/>
              <a:gd name="T19" fmla="*/ 776 h 784"/>
              <a:gd name="T20" fmla="*/ 8 w 352"/>
              <a:gd name="T21" fmla="*/ 768 h 784"/>
              <a:gd name="T22" fmla="*/ 344 w 352"/>
              <a:gd name="T23" fmla="*/ 768 h 784"/>
              <a:gd name="T24" fmla="*/ 336 w 352"/>
              <a:gd name="T25" fmla="*/ 776 h 784"/>
              <a:gd name="T26" fmla="*/ 336 w 352"/>
              <a:gd name="T27" fmla="*/ 8 h 784"/>
              <a:gd name="T28" fmla="*/ 344 w 352"/>
              <a:gd name="T29" fmla="*/ 16 h 784"/>
              <a:gd name="T30" fmla="*/ 8 w 352"/>
              <a:gd name="T31" fmla="*/ 16 h 784"/>
              <a:gd name="T32" fmla="*/ 16 w 352"/>
              <a:gd name="T33" fmla="*/ 8 h 784"/>
              <a:gd name="T34" fmla="*/ 16 w 352"/>
              <a:gd name="T35" fmla="*/ 776 h 7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52" h="784">
                <a:moveTo>
                  <a:pt x="0" y="8"/>
                </a:moveTo>
                <a:cubicBezTo>
                  <a:pt x="0" y="4"/>
                  <a:pt x="4" y="0"/>
                  <a:pt x="8" y="0"/>
                </a:cubicBezTo>
                <a:lnTo>
                  <a:pt x="344" y="0"/>
                </a:lnTo>
                <a:cubicBezTo>
                  <a:pt x="349" y="0"/>
                  <a:pt x="352" y="4"/>
                  <a:pt x="352" y="8"/>
                </a:cubicBezTo>
                <a:lnTo>
                  <a:pt x="352" y="776"/>
                </a:lnTo>
                <a:cubicBezTo>
                  <a:pt x="352" y="781"/>
                  <a:pt x="349" y="784"/>
                  <a:pt x="344" y="784"/>
                </a:cubicBezTo>
                <a:lnTo>
                  <a:pt x="8" y="784"/>
                </a:lnTo>
                <a:cubicBezTo>
                  <a:pt x="4" y="784"/>
                  <a:pt x="0" y="781"/>
                  <a:pt x="0" y="776"/>
                </a:cubicBezTo>
                <a:lnTo>
                  <a:pt x="0" y="8"/>
                </a:lnTo>
                <a:close/>
                <a:moveTo>
                  <a:pt x="16" y="776"/>
                </a:moveTo>
                <a:lnTo>
                  <a:pt x="8" y="768"/>
                </a:lnTo>
                <a:lnTo>
                  <a:pt x="344" y="768"/>
                </a:lnTo>
                <a:lnTo>
                  <a:pt x="336" y="776"/>
                </a:lnTo>
                <a:lnTo>
                  <a:pt x="336" y="8"/>
                </a:lnTo>
                <a:lnTo>
                  <a:pt x="344" y="16"/>
                </a:lnTo>
                <a:lnTo>
                  <a:pt x="8" y="16"/>
                </a:lnTo>
                <a:lnTo>
                  <a:pt x="16" y="8"/>
                </a:lnTo>
                <a:lnTo>
                  <a:pt x="16" y="776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4" name="Freeform 30"/>
          <p:cNvSpPr>
            <a:spLocks noEditPoints="1"/>
          </p:cNvSpPr>
          <p:nvPr/>
        </p:nvSpPr>
        <p:spPr bwMode="auto">
          <a:xfrm>
            <a:off x="2149302" y="4455076"/>
            <a:ext cx="3322329" cy="1000147"/>
          </a:xfrm>
          <a:custGeom>
            <a:avLst/>
            <a:gdLst>
              <a:gd name="T0" fmla="*/ 0 w 4624"/>
              <a:gd name="T1" fmla="*/ 696 h 1392"/>
              <a:gd name="T2" fmla="*/ 8 w 4624"/>
              <a:gd name="T3" fmla="*/ 688 h 1392"/>
              <a:gd name="T4" fmla="*/ 344 w 4624"/>
              <a:gd name="T5" fmla="*/ 688 h 1392"/>
              <a:gd name="T6" fmla="*/ 352 w 4624"/>
              <a:gd name="T7" fmla="*/ 696 h 1392"/>
              <a:gd name="T8" fmla="*/ 352 w 4624"/>
              <a:gd name="T9" fmla="*/ 1384 h 1392"/>
              <a:gd name="T10" fmla="*/ 344 w 4624"/>
              <a:gd name="T11" fmla="*/ 1392 h 1392"/>
              <a:gd name="T12" fmla="*/ 8 w 4624"/>
              <a:gd name="T13" fmla="*/ 1392 h 1392"/>
              <a:gd name="T14" fmla="*/ 0 w 4624"/>
              <a:gd name="T15" fmla="*/ 1384 h 1392"/>
              <a:gd name="T16" fmla="*/ 0 w 4624"/>
              <a:gd name="T17" fmla="*/ 696 h 1392"/>
              <a:gd name="T18" fmla="*/ 16 w 4624"/>
              <a:gd name="T19" fmla="*/ 1384 h 1392"/>
              <a:gd name="T20" fmla="*/ 8 w 4624"/>
              <a:gd name="T21" fmla="*/ 1376 h 1392"/>
              <a:gd name="T22" fmla="*/ 344 w 4624"/>
              <a:gd name="T23" fmla="*/ 1376 h 1392"/>
              <a:gd name="T24" fmla="*/ 336 w 4624"/>
              <a:gd name="T25" fmla="*/ 1384 h 1392"/>
              <a:gd name="T26" fmla="*/ 336 w 4624"/>
              <a:gd name="T27" fmla="*/ 696 h 1392"/>
              <a:gd name="T28" fmla="*/ 344 w 4624"/>
              <a:gd name="T29" fmla="*/ 704 h 1392"/>
              <a:gd name="T30" fmla="*/ 8 w 4624"/>
              <a:gd name="T31" fmla="*/ 704 h 1392"/>
              <a:gd name="T32" fmla="*/ 16 w 4624"/>
              <a:gd name="T33" fmla="*/ 696 h 1392"/>
              <a:gd name="T34" fmla="*/ 16 w 4624"/>
              <a:gd name="T35" fmla="*/ 1384 h 1392"/>
              <a:gd name="T36" fmla="*/ 2144 w 4624"/>
              <a:gd name="T37" fmla="*/ 104 h 1392"/>
              <a:gd name="T38" fmla="*/ 2152 w 4624"/>
              <a:gd name="T39" fmla="*/ 96 h 1392"/>
              <a:gd name="T40" fmla="*/ 2488 w 4624"/>
              <a:gd name="T41" fmla="*/ 96 h 1392"/>
              <a:gd name="T42" fmla="*/ 2496 w 4624"/>
              <a:gd name="T43" fmla="*/ 104 h 1392"/>
              <a:gd name="T44" fmla="*/ 2496 w 4624"/>
              <a:gd name="T45" fmla="*/ 1384 h 1392"/>
              <a:gd name="T46" fmla="*/ 2488 w 4624"/>
              <a:gd name="T47" fmla="*/ 1392 h 1392"/>
              <a:gd name="T48" fmla="*/ 2152 w 4624"/>
              <a:gd name="T49" fmla="*/ 1392 h 1392"/>
              <a:gd name="T50" fmla="*/ 2144 w 4624"/>
              <a:gd name="T51" fmla="*/ 1384 h 1392"/>
              <a:gd name="T52" fmla="*/ 2144 w 4624"/>
              <a:gd name="T53" fmla="*/ 104 h 1392"/>
              <a:gd name="T54" fmla="*/ 2160 w 4624"/>
              <a:gd name="T55" fmla="*/ 1384 h 1392"/>
              <a:gd name="T56" fmla="*/ 2152 w 4624"/>
              <a:gd name="T57" fmla="*/ 1376 h 1392"/>
              <a:gd name="T58" fmla="*/ 2488 w 4624"/>
              <a:gd name="T59" fmla="*/ 1376 h 1392"/>
              <a:gd name="T60" fmla="*/ 2480 w 4624"/>
              <a:gd name="T61" fmla="*/ 1384 h 1392"/>
              <a:gd name="T62" fmla="*/ 2480 w 4624"/>
              <a:gd name="T63" fmla="*/ 104 h 1392"/>
              <a:gd name="T64" fmla="*/ 2488 w 4624"/>
              <a:gd name="T65" fmla="*/ 112 h 1392"/>
              <a:gd name="T66" fmla="*/ 2152 w 4624"/>
              <a:gd name="T67" fmla="*/ 112 h 1392"/>
              <a:gd name="T68" fmla="*/ 2160 w 4624"/>
              <a:gd name="T69" fmla="*/ 104 h 1392"/>
              <a:gd name="T70" fmla="*/ 2160 w 4624"/>
              <a:gd name="T71" fmla="*/ 1384 h 1392"/>
              <a:gd name="T72" fmla="*/ 4288 w 4624"/>
              <a:gd name="T73" fmla="*/ 8 h 1392"/>
              <a:gd name="T74" fmla="*/ 4296 w 4624"/>
              <a:gd name="T75" fmla="*/ 0 h 1392"/>
              <a:gd name="T76" fmla="*/ 4616 w 4624"/>
              <a:gd name="T77" fmla="*/ 0 h 1392"/>
              <a:gd name="T78" fmla="*/ 4624 w 4624"/>
              <a:gd name="T79" fmla="*/ 8 h 1392"/>
              <a:gd name="T80" fmla="*/ 4624 w 4624"/>
              <a:gd name="T81" fmla="*/ 1384 h 1392"/>
              <a:gd name="T82" fmla="*/ 4616 w 4624"/>
              <a:gd name="T83" fmla="*/ 1392 h 1392"/>
              <a:gd name="T84" fmla="*/ 4296 w 4624"/>
              <a:gd name="T85" fmla="*/ 1392 h 1392"/>
              <a:gd name="T86" fmla="*/ 4288 w 4624"/>
              <a:gd name="T87" fmla="*/ 1384 h 1392"/>
              <a:gd name="T88" fmla="*/ 4288 w 4624"/>
              <a:gd name="T89" fmla="*/ 8 h 1392"/>
              <a:gd name="T90" fmla="*/ 4304 w 4624"/>
              <a:gd name="T91" fmla="*/ 1384 h 1392"/>
              <a:gd name="T92" fmla="*/ 4296 w 4624"/>
              <a:gd name="T93" fmla="*/ 1376 h 1392"/>
              <a:gd name="T94" fmla="*/ 4616 w 4624"/>
              <a:gd name="T95" fmla="*/ 1376 h 1392"/>
              <a:gd name="T96" fmla="*/ 4608 w 4624"/>
              <a:gd name="T97" fmla="*/ 1384 h 1392"/>
              <a:gd name="T98" fmla="*/ 4608 w 4624"/>
              <a:gd name="T99" fmla="*/ 8 h 1392"/>
              <a:gd name="T100" fmla="*/ 4616 w 4624"/>
              <a:gd name="T101" fmla="*/ 16 h 1392"/>
              <a:gd name="T102" fmla="*/ 4296 w 4624"/>
              <a:gd name="T103" fmla="*/ 16 h 1392"/>
              <a:gd name="T104" fmla="*/ 4304 w 4624"/>
              <a:gd name="T105" fmla="*/ 8 h 1392"/>
              <a:gd name="T106" fmla="*/ 4304 w 4624"/>
              <a:gd name="T107" fmla="*/ 1384 h 1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624" h="1392">
                <a:moveTo>
                  <a:pt x="0" y="696"/>
                </a:moveTo>
                <a:cubicBezTo>
                  <a:pt x="0" y="692"/>
                  <a:pt x="4" y="688"/>
                  <a:pt x="8" y="688"/>
                </a:cubicBezTo>
                <a:lnTo>
                  <a:pt x="344" y="688"/>
                </a:lnTo>
                <a:cubicBezTo>
                  <a:pt x="349" y="688"/>
                  <a:pt x="352" y="692"/>
                  <a:pt x="352" y="696"/>
                </a:cubicBezTo>
                <a:lnTo>
                  <a:pt x="352" y="1384"/>
                </a:lnTo>
                <a:cubicBezTo>
                  <a:pt x="352" y="1389"/>
                  <a:pt x="349" y="1392"/>
                  <a:pt x="344" y="1392"/>
                </a:cubicBezTo>
                <a:lnTo>
                  <a:pt x="8" y="1392"/>
                </a:lnTo>
                <a:cubicBezTo>
                  <a:pt x="4" y="1392"/>
                  <a:pt x="0" y="1389"/>
                  <a:pt x="0" y="1384"/>
                </a:cubicBezTo>
                <a:lnTo>
                  <a:pt x="0" y="696"/>
                </a:lnTo>
                <a:close/>
                <a:moveTo>
                  <a:pt x="16" y="1384"/>
                </a:moveTo>
                <a:lnTo>
                  <a:pt x="8" y="1376"/>
                </a:lnTo>
                <a:lnTo>
                  <a:pt x="344" y="1376"/>
                </a:lnTo>
                <a:lnTo>
                  <a:pt x="336" y="1384"/>
                </a:lnTo>
                <a:lnTo>
                  <a:pt x="336" y="696"/>
                </a:lnTo>
                <a:lnTo>
                  <a:pt x="344" y="704"/>
                </a:lnTo>
                <a:lnTo>
                  <a:pt x="8" y="704"/>
                </a:lnTo>
                <a:lnTo>
                  <a:pt x="16" y="696"/>
                </a:lnTo>
                <a:lnTo>
                  <a:pt x="16" y="1384"/>
                </a:lnTo>
                <a:close/>
                <a:moveTo>
                  <a:pt x="2144" y="104"/>
                </a:moveTo>
                <a:cubicBezTo>
                  <a:pt x="2144" y="100"/>
                  <a:pt x="2148" y="96"/>
                  <a:pt x="2152" y="96"/>
                </a:cubicBezTo>
                <a:lnTo>
                  <a:pt x="2488" y="96"/>
                </a:lnTo>
                <a:cubicBezTo>
                  <a:pt x="2493" y="96"/>
                  <a:pt x="2496" y="100"/>
                  <a:pt x="2496" y="104"/>
                </a:cubicBezTo>
                <a:lnTo>
                  <a:pt x="2496" y="1384"/>
                </a:lnTo>
                <a:cubicBezTo>
                  <a:pt x="2496" y="1389"/>
                  <a:pt x="2493" y="1392"/>
                  <a:pt x="2488" y="1392"/>
                </a:cubicBezTo>
                <a:lnTo>
                  <a:pt x="2152" y="1392"/>
                </a:lnTo>
                <a:cubicBezTo>
                  <a:pt x="2148" y="1392"/>
                  <a:pt x="2144" y="1389"/>
                  <a:pt x="2144" y="1384"/>
                </a:cubicBezTo>
                <a:lnTo>
                  <a:pt x="2144" y="104"/>
                </a:lnTo>
                <a:close/>
                <a:moveTo>
                  <a:pt x="2160" y="1384"/>
                </a:moveTo>
                <a:lnTo>
                  <a:pt x="2152" y="1376"/>
                </a:lnTo>
                <a:lnTo>
                  <a:pt x="2488" y="1376"/>
                </a:lnTo>
                <a:lnTo>
                  <a:pt x="2480" y="1384"/>
                </a:lnTo>
                <a:lnTo>
                  <a:pt x="2480" y="104"/>
                </a:lnTo>
                <a:lnTo>
                  <a:pt x="2488" y="112"/>
                </a:lnTo>
                <a:lnTo>
                  <a:pt x="2152" y="112"/>
                </a:lnTo>
                <a:lnTo>
                  <a:pt x="2160" y="104"/>
                </a:lnTo>
                <a:lnTo>
                  <a:pt x="2160" y="1384"/>
                </a:lnTo>
                <a:close/>
                <a:moveTo>
                  <a:pt x="4288" y="8"/>
                </a:moveTo>
                <a:cubicBezTo>
                  <a:pt x="4288" y="4"/>
                  <a:pt x="4292" y="0"/>
                  <a:pt x="4296" y="0"/>
                </a:cubicBezTo>
                <a:lnTo>
                  <a:pt x="4616" y="0"/>
                </a:lnTo>
                <a:cubicBezTo>
                  <a:pt x="4621" y="0"/>
                  <a:pt x="4624" y="4"/>
                  <a:pt x="4624" y="8"/>
                </a:cubicBezTo>
                <a:lnTo>
                  <a:pt x="4624" y="1384"/>
                </a:lnTo>
                <a:cubicBezTo>
                  <a:pt x="4624" y="1389"/>
                  <a:pt x="4621" y="1392"/>
                  <a:pt x="4616" y="1392"/>
                </a:cubicBezTo>
                <a:lnTo>
                  <a:pt x="4296" y="1392"/>
                </a:lnTo>
                <a:cubicBezTo>
                  <a:pt x="4292" y="1392"/>
                  <a:pt x="4288" y="1389"/>
                  <a:pt x="4288" y="1384"/>
                </a:cubicBezTo>
                <a:lnTo>
                  <a:pt x="4288" y="8"/>
                </a:lnTo>
                <a:close/>
                <a:moveTo>
                  <a:pt x="4304" y="1384"/>
                </a:moveTo>
                <a:lnTo>
                  <a:pt x="4296" y="1376"/>
                </a:lnTo>
                <a:lnTo>
                  <a:pt x="4616" y="1376"/>
                </a:lnTo>
                <a:lnTo>
                  <a:pt x="4608" y="1384"/>
                </a:lnTo>
                <a:lnTo>
                  <a:pt x="4608" y="8"/>
                </a:lnTo>
                <a:lnTo>
                  <a:pt x="4616" y="16"/>
                </a:lnTo>
                <a:lnTo>
                  <a:pt x="4296" y="16"/>
                </a:lnTo>
                <a:lnTo>
                  <a:pt x="4304" y="8"/>
                </a:lnTo>
                <a:lnTo>
                  <a:pt x="4304" y="1384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5" name="Rectangle 31"/>
          <p:cNvSpPr>
            <a:spLocks noChangeArrowheads="1"/>
          </p:cNvSpPr>
          <p:nvPr/>
        </p:nvSpPr>
        <p:spPr bwMode="auto">
          <a:xfrm>
            <a:off x="1034195" y="2736432"/>
            <a:ext cx="11496" cy="2713044"/>
          </a:xfrm>
          <a:prstGeom prst="rect">
            <a:avLst/>
          </a:prstGeom>
          <a:solidFill>
            <a:srgbClr val="000000"/>
          </a:solidFill>
          <a:ln w="6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4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106" name="Freeform 32"/>
          <p:cNvSpPr>
            <a:spLocks noEditPoints="1"/>
          </p:cNvSpPr>
          <p:nvPr/>
        </p:nvSpPr>
        <p:spPr bwMode="auto">
          <a:xfrm>
            <a:off x="982463" y="2730684"/>
            <a:ext cx="91968" cy="2724540"/>
          </a:xfrm>
          <a:custGeom>
            <a:avLst/>
            <a:gdLst>
              <a:gd name="T0" fmla="*/ 30 w 48"/>
              <a:gd name="T1" fmla="*/ 1392 h 1422"/>
              <a:gd name="T2" fmla="*/ 48 w 48"/>
              <a:gd name="T3" fmla="*/ 1368 h 1422"/>
              <a:gd name="T4" fmla="*/ 48 w 48"/>
              <a:gd name="T5" fmla="*/ 1350 h 1422"/>
              <a:gd name="T6" fmla="*/ 30 w 48"/>
              <a:gd name="T7" fmla="*/ 1326 h 1422"/>
              <a:gd name="T8" fmla="*/ 30 w 48"/>
              <a:gd name="T9" fmla="*/ 1296 h 1422"/>
              <a:gd name="T10" fmla="*/ 30 w 48"/>
              <a:gd name="T11" fmla="*/ 1248 h 1422"/>
              <a:gd name="T12" fmla="*/ 48 w 48"/>
              <a:gd name="T13" fmla="*/ 1224 h 1422"/>
              <a:gd name="T14" fmla="*/ 48 w 48"/>
              <a:gd name="T15" fmla="*/ 1206 h 1422"/>
              <a:gd name="T16" fmla="*/ 30 w 48"/>
              <a:gd name="T17" fmla="*/ 1182 h 1422"/>
              <a:gd name="T18" fmla="*/ 30 w 48"/>
              <a:gd name="T19" fmla="*/ 1152 h 1422"/>
              <a:gd name="T20" fmla="*/ 30 w 48"/>
              <a:gd name="T21" fmla="*/ 1110 h 1422"/>
              <a:gd name="T22" fmla="*/ 48 w 48"/>
              <a:gd name="T23" fmla="*/ 1086 h 1422"/>
              <a:gd name="T24" fmla="*/ 48 w 48"/>
              <a:gd name="T25" fmla="*/ 1068 h 1422"/>
              <a:gd name="T26" fmla="*/ 30 w 48"/>
              <a:gd name="T27" fmla="*/ 1044 h 1422"/>
              <a:gd name="T28" fmla="*/ 30 w 48"/>
              <a:gd name="T29" fmla="*/ 1014 h 1422"/>
              <a:gd name="T30" fmla="*/ 30 w 48"/>
              <a:gd name="T31" fmla="*/ 966 h 1422"/>
              <a:gd name="T32" fmla="*/ 48 w 48"/>
              <a:gd name="T33" fmla="*/ 942 h 1422"/>
              <a:gd name="T34" fmla="*/ 48 w 48"/>
              <a:gd name="T35" fmla="*/ 924 h 1422"/>
              <a:gd name="T36" fmla="*/ 30 w 48"/>
              <a:gd name="T37" fmla="*/ 900 h 1422"/>
              <a:gd name="T38" fmla="*/ 30 w 48"/>
              <a:gd name="T39" fmla="*/ 870 h 1422"/>
              <a:gd name="T40" fmla="*/ 30 w 48"/>
              <a:gd name="T41" fmla="*/ 822 h 1422"/>
              <a:gd name="T42" fmla="*/ 48 w 48"/>
              <a:gd name="T43" fmla="*/ 804 h 1422"/>
              <a:gd name="T44" fmla="*/ 48 w 48"/>
              <a:gd name="T45" fmla="*/ 786 h 1422"/>
              <a:gd name="T46" fmla="*/ 30 w 48"/>
              <a:gd name="T47" fmla="*/ 762 h 1422"/>
              <a:gd name="T48" fmla="*/ 30 w 48"/>
              <a:gd name="T49" fmla="*/ 732 h 1422"/>
              <a:gd name="T50" fmla="*/ 30 w 48"/>
              <a:gd name="T51" fmla="*/ 684 h 1422"/>
              <a:gd name="T52" fmla="*/ 48 w 48"/>
              <a:gd name="T53" fmla="*/ 660 h 1422"/>
              <a:gd name="T54" fmla="*/ 48 w 48"/>
              <a:gd name="T55" fmla="*/ 642 h 1422"/>
              <a:gd name="T56" fmla="*/ 30 w 48"/>
              <a:gd name="T57" fmla="*/ 618 h 1422"/>
              <a:gd name="T58" fmla="*/ 30 w 48"/>
              <a:gd name="T59" fmla="*/ 588 h 1422"/>
              <a:gd name="T60" fmla="*/ 30 w 48"/>
              <a:gd name="T61" fmla="*/ 540 h 1422"/>
              <a:gd name="T62" fmla="*/ 48 w 48"/>
              <a:gd name="T63" fmla="*/ 516 h 1422"/>
              <a:gd name="T64" fmla="*/ 48 w 48"/>
              <a:gd name="T65" fmla="*/ 504 h 1422"/>
              <a:gd name="T66" fmla="*/ 30 w 48"/>
              <a:gd name="T67" fmla="*/ 480 h 1422"/>
              <a:gd name="T68" fmla="*/ 30 w 48"/>
              <a:gd name="T69" fmla="*/ 450 h 1422"/>
              <a:gd name="T70" fmla="*/ 30 w 48"/>
              <a:gd name="T71" fmla="*/ 402 h 1422"/>
              <a:gd name="T72" fmla="*/ 48 w 48"/>
              <a:gd name="T73" fmla="*/ 378 h 1422"/>
              <a:gd name="T74" fmla="*/ 48 w 48"/>
              <a:gd name="T75" fmla="*/ 360 h 1422"/>
              <a:gd name="T76" fmla="*/ 30 w 48"/>
              <a:gd name="T77" fmla="*/ 336 h 1422"/>
              <a:gd name="T78" fmla="*/ 30 w 48"/>
              <a:gd name="T79" fmla="*/ 306 h 1422"/>
              <a:gd name="T80" fmla="*/ 30 w 48"/>
              <a:gd name="T81" fmla="*/ 258 h 1422"/>
              <a:gd name="T82" fmla="*/ 48 w 48"/>
              <a:gd name="T83" fmla="*/ 234 h 1422"/>
              <a:gd name="T84" fmla="*/ 48 w 48"/>
              <a:gd name="T85" fmla="*/ 216 h 1422"/>
              <a:gd name="T86" fmla="*/ 30 w 48"/>
              <a:gd name="T87" fmla="*/ 192 h 1422"/>
              <a:gd name="T88" fmla="*/ 30 w 48"/>
              <a:gd name="T89" fmla="*/ 168 h 1422"/>
              <a:gd name="T90" fmla="*/ 30 w 48"/>
              <a:gd name="T91" fmla="*/ 120 h 1422"/>
              <a:gd name="T92" fmla="*/ 48 w 48"/>
              <a:gd name="T93" fmla="*/ 96 h 1422"/>
              <a:gd name="T94" fmla="*/ 48 w 48"/>
              <a:gd name="T95" fmla="*/ 78 h 1422"/>
              <a:gd name="T96" fmla="*/ 30 w 48"/>
              <a:gd name="T97" fmla="*/ 54 h 1422"/>
              <a:gd name="T98" fmla="*/ 30 w 48"/>
              <a:gd name="T99" fmla="*/ 24 h 1422"/>
              <a:gd name="T100" fmla="*/ 0 w 48"/>
              <a:gd name="T101" fmla="*/ 1416 h 1422"/>
              <a:gd name="T102" fmla="*/ 30 w 48"/>
              <a:gd name="T103" fmla="*/ 1176 h 1422"/>
              <a:gd name="T104" fmla="*/ 30 w 48"/>
              <a:gd name="T105" fmla="*/ 948 h 1422"/>
              <a:gd name="T106" fmla="*/ 0 w 48"/>
              <a:gd name="T107" fmla="*/ 714 h 1422"/>
              <a:gd name="T108" fmla="*/ 0 w 48"/>
              <a:gd name="T109" fmla="*/ 474 h 1422"/>
              <a:gd name="T110" fmla="*/ 0 w 48"/>
              <a:gd name="T111" fmla="*/ 0 h 14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8" h="1422">
                <a:moveTo>
                  <a:pt x="30" y="1416"/>
                </a:moveTo>
                <a:lnTo>
                  <a:pt x="48" y="1416"/>
                </a:lnTo>
                <a:lnTo>
                  <a:pt x="48" y="1422"/>
                </a:lnTo>
                <a:lnTo>
                  <a:pt x="30" y="1422"/>
                </a:lnTo>
                <a:lnTo>
                  <a:pt x="30" y="1416"/>
                </a:lnTo>
                <a:close/>
                <a:moveTo>
                  <a:pt x="30" y="1392"/>
                </a:moveTo>
                <a:lnTo>
                  <a:pt x="48" y="1392"/>
                </a:lnTo>
                <a:lnTo>
                  <a:pt x="48" y="1398"/>
                </a:lnTo>
                <a:lnTo>
                  <a:pt x="30" y="1398"/>
                </a:lnTo>
                <a:lnTo>
                  <a:pt x="30" y="1392"/>
                </a:lnTo>
                <a:close/>
                <a:moveTo>
                  <a:pt x="30" y="1368"/>
                </a:moveTo>
                <a:lnTo>
                  <a:pt x="48" y="1368"/>
                </a:lnTo>
                <a:lnTo>
                  <a:pt x="48" y="1374"/>
                </a:lnTo>
                <a:lnTo>
                  <a:pt x="30" y="1374"/>
                </a:lnTo>
                <a:lnTo>
                  <a:pt x="30" y="1368"/>
                </a:lnTo>
                <a:close/>
                <a:moveTo>
                  <a:pt x="30" y="1344"/>
                </a:moveTo>
                <a:lnTo>
                  <a:pt x="48" y="1344"/>
                </a:lnTo>
                <a:lnTo>
                  <a:pt x="48" y="1350"/>
                </a:lnTo>
                <a:lnTo>
                  <a:pt x="30" y="1350"/>
                </a:lnTo>
                <a:lnTo>
                  <a:pt x="30" y="1344"/>
                </a:lnTo>
                <a:close/>
                <a:moveTo>
                  <a:pt x="30" y="1320"/>
                </a:moveTo>
                <a:lnTo>
                  <a:pt x="48" y="1320"/>
                </a:lnTo>
                <a:lnTo>
                  <a:pt x="48" y="1326"/>
                </a:lnTo>
                <a:lnTo>
                  <a:pt x="30" y="1326"/>
                </a:lnTo>
                <a:lnTo>
                  <a:pt x="30" y="1320"/>
                </a:lnTo>
                <a:close/>
                <a:moveTo>
                  <a:pt x="30" y="1296"/>
                </a:moveTo>
                <a:lnTo>
                  <a:pt x="48" y="1296"/>
                </a:lnTo>
                <a:lnTo>
                  <a:pt x="48" y="1302"/>
                </a:lnTo>
                <a:lnTo>
                  <a:pt x="30" y="1302"/>
                </a:lnTo>
                <a:lnTo>
                  <a:pt x="30" y="1296"/>
                </a:lnTo>
                <a:close/>
                <a:moveTo>
                  <a:pt x="30" y="1272"/>
                </a:moveTo>
                <a:lnTo>
                  <a:pt x="48" y="1272"/>
                </a:lnTo>
                <a:lnTo>
                  <a:pt x="48" y="1278"/>
                </a:lnTo>
                <a:lnTo>
                  <a:pt x="30" y="1278"/>
                </a:lnTo>
                <a:lnTo>
                  <a:pt x="30" y="1272"/>
                </a:lnTo>
                <a:close/>
                <a:moveTo>
                  <a:pt x="30" y="1248"/>
                </a:moveTo>
                <a:lnTo>
                  <a:pt x="48" y="1248"/>
                </a:lnTo>
                <a:lnTo>
                  <a:pt x="48" y="1254"/>
                </a:lnTo>
                <a:lnTo>
                  <a:pt x="30" y="1254"/>
                </a:lnTo>
                <a:lnTo>
                  <a:pt x="30" y="1248"/>
                </a:lnTo>
                <a:close/>
                <a:moveTo>
                  <a:pt x="30" y="1224"/>
                </a:moveTo>
                <a:lnTo>
                  <a:pt x="48" y="1224"/>
                </a:lnTo>
                <a:lnTo>
                  <a:pt x="48" y="1230"/>
                </a:lnTo>
                <a:lnTo>
                  <a:pt x="30" y="1230"/>
                </a:lnTo>
                <a:lnTo>
                  <a:pt x="30" y="1224"/>
                </a:lnTo>
                <a:close/>
                <a:moveTo>
                  <a:pt x="30" y="1200"/>
                </a:moveTo>
                <a:lnTo>
                  <a:pt x="48" y="1200"/>
                </a:lnTo>
                <a:lnTo>
                  <a:pt x="48" y="1206"/>
                </a:lnTo>
                <a:lnTo>
                  <a:pt x="30" y="1206"/>
                </a:lnTo>
                <a:lnTo>
                  <a:pt x="30" y="1200"/>
                </a:lnTo>
                <a:close/>
                <a:moveTo>
                  <a:pt x="30" y="1176"/>
                </a:moveTo>
                <a:lnTo>
                  <a:pt x="48" y="1176"/>
                </a:lnTo>
                <a:lnTo>
                  <a:pt x="48" y="1182"/>
                </a:lnTo>
                <a:lnTo>
                  <a:pt x="30" y="1182"/>
                </a:lnTo>
                <a:lnTo>
                  <a:pt x="30" y="1176"/>
                </a:lnTo>
                <a:close/>
                <a:moveTo>
                  <a:pt x="30" y="1152"/>
                </a:moveTo>
                <a:lnTo>
                  <a:pt x="48" y="1152"/>
                </a:lnTo>
                <a:lnTo>
                  <a:pt x="48" y="1158"/>
                </a:lnTo>
                <a:lnTo>
                  <a:pt x="30" y="1158"/>
                </a:lnTo>
                <a:lnTo>
                  <a:pt x="30" y="1152"/>
                </a:lnTo>
                <a:close/>
                <a:moveTo>
                  <a:pt x="30" y="1128"/>
                </a:moveTo>
                <a:lnTo>
                  <a:pt x="48" y="1128"/>
                </a:lnTo>
                <a:lnTo>
                  <a:pt x="48" y="1134"/>
                </a:lnTo>
                <a:lnTo>
                  <a:pt x="30" y="1134"/>
                </a:lnTo>
                <a:lnTo>
                  <a:pt x="30" y="1128"/>
                </a:lnTo>
                <a:close/>
                <a:moveTo>
                  <a:pt x="30" y="1110"/>
                </a:moveTo>
                <a:lnTo>
                  <a:pt x="48" y="1110"/>
                </a:lnTo>
                <a:lnTo>
                  <a:pt x="48" y="1116"/>
                </a:lnTo>
                <a:lnTo>
                  <a:pt x="30" y="1116"/>
                </a:lnTo>
                <a:lnTo>
                  <a:pt x="30" y="1110"/>
                </a:lnTo>
                <a:close/>
                <a:moveTo>
                  <a:pt x="30" y="1086"/>
                </a:moveTo>
                <a:lnTo>
                  <a:pt x="48" y="1086"/>
                </a:lnTo>
                <a:lnTo>
                  <a:pt x="48" y="1092"/>
                </a:lnTo>
                <a:lnTo>
                  <a:pt x="30" y="1092"/>
                </a:lnTo>
                <a:lnTo>
                  <a:pt x="30" y="1086"/>
                </a:lnTo>
                <a:close/>
                <a:moveTo>
                  <a:pt x="30" y="1062"/>
                </a:moveTo>
                <a:lnTo>
                  <a:pt x="48" y="1062"/>
                </a:lnTo>
                <a:lnTo>
                  <a:pt x="48" y="1068"/>
                </a:lnTo>
                <a:lnTo>
                  <a:pt x="30" y="1068"/>
                </a:lnTo>
                <a:lnTo>
                  <a:pt x="30" y="1062"/>
                </a:lnTo>
                <a:close/>
                <a:moveTo>
                  <a:pt x="30" y="1038"/>
                </a:moveTo>
                <a:lnTo>
                  <a:pt x="48" y="1038"/>
                </a:lnTo>
                <a:lnTo>
                  <a:pt x="48" y="1044"/>
                </a:lnTo>
                <a:lnTo>
                  <a:pt x="30" y="1044"/>
                </a:lnTo>
                <a:lnTo>
                  <a:pt x="30" y="1038"/>
                </a:lnTo>
                <a:close/>
                <a:moveTo>
                  <a:pt x="30" y="1014"/>
                </a:moveTo>
                <a:lnTo>
                  <a:pt x="48" y="1014"/>
                </a:lnTo>
                <a:lnTo>
                  <a:pt x="48" y="1020"/>
                </a:lnTo>
                <a:lnTo>
                  <a:pt x="30" y="1020"/>
                </a:lnTo>
                <a:lnTo>
                  <a:pt x="30" y="1014"/>
                </a:lnTo>
                <a:close/>
                <a:moveTo>
                  <a:pt x="30" y="990"/>
                </a:moveTo>
                <a:lnTo>
                  <a:pt x="48" y="990"/>
                </a:lnTo>
                <a:lnTo>
                  <a:pt x="48" y="996"/>
                </a:lnTo>
                <a:lnTo>
                  <a:pt x="30" y="996"/>
                </a:lnTo>
                <a:lnTo>
                  <a:pt x="30" y="990"/>
                </a:lnTo>
                <a:close/>
                <a:moveTo>
                  <a:pt x="30" y="966"/>
                </a:moveTo>
                <a:lnTo>
                  <a:pt x="48" y="966"/>
                </a:lnTo>
                <a:lnTo>
                  <a:pt x="48" y="972"/>
                </a:lnTo>
                <a:lnTo>
                  <a:pt x="30" y="972"/>
                </a:lnTo>
                <a:lnTo>
                  <a:pt x="30" y="966"/>
                </a:lnTo>
                <a:close/>
                <a:moveTo>
                  <a:pt x="30" y="942"/>
                </a:moveTo>
                <a:lnTo>
                  <a:pt x="48" y="942"/>
                </a:lnTo>
                <a:lnTo>
                  <a:pt x="48" y="948"/>
                </a:lnTo>
                <a:lnTo>
                  <a:pt x="30" y="948"/>
                </a:lnTo>
                <a:lnTo>
                  <a:pt x="30" y="942"/>
                </a:lnTo>
                <a:close/>
                <a:moveTo>
                  <a:pt x="30" y="918"/>
                </a:moveTo>
                <a:lnTo>
                  <a:pt x="48" y="918"/>
                </a:lnTo>
                <a:lnTo>
                  <a:pt x="48" y="924"/>
                </a:lnTo>
                <a:lnTo>
                  <a:pt x="30" y="924"/>
                </a:lnTo>
                <a:lnTo>
                  <a:pt x="30" y="918"/>
                </a:lnTo>
                <a:close/>
                <a:moveTo>
                  <a:pt x="30" y="894"/>
                </a:moveTo>
                <a:lnTo>
                  <a:pt x="48" y="894"/>
                </a:lnTo>
                <a:lnTo>
                  <a:pt x="48" y="900"/>
                </a:lnTo>
                <a:lnTo>
                  <a:pt x="30" y="900"/>
                </a:lnTo>
                <a:lnTo>
                  <a:pt x="30" y="894"/>
                </a:lnTo>
                <a:close/>
                <a:moveTo>
                  <a:pt x="30" y="870"/>
                </a:moveTo>
                <a:lnTo>
                  <a:pt x="48" y="870"/>
                </a:lnTo>
                <a:lnTo>
                  <a:pt x="48" y="876"/>
                </a:lnTo>
                <a:lnTo>
                  <a:pt x="30" y="876"/>
                </a:lnTo>
                <a:lnTo>
                  <a:pt x="30" y="870"/>
                </a:lnTo>
                <a:close/>
                <a:moveTo>
                  <a:pt x="30" y="846"/>
                </a:moveTo>
                <a:lnTo>
                  <a:pt x="48" y="846"/>
                </a:lnTo>
                <a:lnTo>
                  <a:pt x="48" y="852"/>
                </a:lnTo>
                <a:lnTo>
                  <a:pt x="30" y="852"/>
                </a:lnTo>
                <a:lnTo>
                  <a:pt x="30" y="846"/>
                </a:lnTo>
                <a:close/>
                <a:moveTo>
                  <a:pt x="30" y="822"/>
                </a:moveTo>
                <a:lnTo>
                  <a:pt x="48" y="822"/>
                </a:lnTo>
                <a:lnTo>
                  <a:pt x="48" y="828"/>
                </a:lnTo>
                <a:lnTo>
                  <a:pt x="30" y="828"/>
                </a:lnTo>
                <a:lnTo>
                  <a:pt x="30" y="822"/>
                </a:lnTo>
                <a:close/>
                <a:moveTo>
                  <a:pt x="30" y="804"/>
                </a:moveTo>
                <a:lnTo>
                  <a:pt x="48" y="804"/>
                </a:lnTo>
                <a:lnTo>
                  <a:pt x="48" y="810"/>
                </a:lnTo>
                <a:lnTo>
                  <a:pt x="30" y="810"/>
                </a:lnTo>
                <a:lnTo>
                  <a:pt x="30" y="804"/>
                </a:lnTo>
                <a:close/>
                <a:moveTo>
                  <a:pt x="30" y="780"/>
                </a:moveTo>
                <a:lnTo>
                  <a:pt x="48" y="780"/>
                </a:lnTo>
                <a:lnTo>
                  <a:pt x="48" y="786"/>
                </a:lnTo>
                <a:lnTo>
                  <a:pt x="30" y="786"/>
                </a:lnTo>
                <a:lnTo>
                  <a:pt x="30" y="780"/>
                </a:lnTo>
                <a:close/>
                <a:moveTo>
                  <a:pt x="30" y="756"/>
                </a:moveTo>
                <a:lnTo>
                  <a:pt x="48" y="756"/>
                </a:lnTo>
                <a:lnTo>
                  <a:pt x="48" y="762"/>
                </a:lnTo>
                <a:lnTo>
                  <a:pt x="30" y="762"/>
                </a:lnTo>
                <a:lnTo>
                  <a:pt x="30" y="756"/>
                </a:lnTo>
                <a:close/>
                <a:moveTo>
                  <a:pt x="30" y="732"/>
                </a:moveTo>
                <a:lnTo>
                  <a:pt x="48" y="732"/>
                </a:lnTo>
                <a:lnTo>
                  <a:pt x="48" y="738"/>
                </a:lnTo>
                <a:lnTo>
                  <a:pt x="30" y="738"/>
                </a:lnTo>
                <a:lnTo>
                  <a:pt x="30" y="732"/>
                </a:lnTo>
                <a:close/>
                <a:moveTo>
                  <a:pt x="30" y="708"/>
                </a:moveTo>
                <a:lnTo>
                  <a:pt x="48" y="708"/>
                </a:lnTo>
                <a:lnTo>
                  <a:pt x="48" y="714"/>
                </a:lnTo>
                <a:lnTo>
                  <a:pt x="30" y="714"/>
                </a:lnTo>
                <a:lnTo>
                  <a:pt x="30" y="708"/>
                </a:lnTo>
                <a:close/>
                <a:moveTo>
                  <a:pt x="30" y="684"/>
                </a:moveTo>
                <a:lnTo>
                  <a:pt x="48" y="684"/>
                </a:lnTo>
                <a:lnTo>
                  <a:pt x="48" y="690"/>
                </a:lnTo>
                <a:lnTo>
                  <a:pt x="30" y="690"/>
                </a:lnTo>
                <a:lnTo>
                  <a:pt x="30" y="684"/>
                </a:lnTo>
                <a:close/>
                <a:moveTo>
                  <a:pt x="30" y="660"/>
                </a:moveTo>
                <a:lnTo>
                  <a:pt x="48" y="660"/>
                </a:lnTo>
                <a:lnTo>
                  <a:pt x="48" y="666"/>
                </a:lnTo>
                <a:lnTo>
                  <a:pt x="30" y="666"/>
                </a:lnTo>
                <a:lnTo>
                  <a:pt x="30" y="660"/>
                </a:lnTo>
                <a:close/>
                <a:moveTo>
                  <a:pt x="30" y="636"/>
                </a:moveTo>
                <a:lnTo>
                  <a:pt x="48" y="636"/>
                </a:lnTo>
                <a:lnTo>
                  <a:pt x="48" y="642"/>
                </a:lnTo>
                <a:lnTo>
                  <a:pt x="30" y="642"/>
                </a:lnTo>
                <a:lnTo>
                  <a:pt x="30" y="636"/>
                </a:lnTo>
                <a:close/>
                <a:moveTo>
                  <a:pt x="30" y="612"/>
                </a:moveTo>
                <a:lnTo>
                  <a:pt x="48" y="612"/>
                </a:lnTo>
                <a:lnTo>
                  <a:pt x="48" y="618"/>
                </a:lnTo>
                <a:lnTo>
                  <a:pt x="30" y="618"/>
                </a:lnTo>
                <a:lnTo>
                  <a:pt x="30" y="612"/>
                </a:lnTo>
                <a:close/>
                <a:moveTo>
                  <a:pt x="30" y="588"/>
                </a:moveTo>
                <a:lnTo>
                  <a:pt x="48" y="588"/>
                </a:lnTo>
                <a:lnTo>
                  <a:pt x="48" y="594"/>
                </a:lnTo>
                <a:lnTo>
                  <a:pt x="30" y="594"/>
                </a:lnTo>
                <a:lnTo>
                  <a:pt x="30" y="588"/>
                </a:lnTo>
                <a:close/>
                <a:moveTo>
                  <a:pt x="30" y="564"/>
                </a:moveTo>
                <a:lnTo>
                  <a:pt x="48" y="564"/>
                </a:lnTo>
                <a:lnTo>
                  <a:pt x="48" y="570"/>
                </a:lnTo>
                <a:lnTo>
                  <a:pt x="30" y="570"/>
                </a:lnTo>
                <a:lnTo>
                  <a:pt x="30" y="564"/>
                </a:lnTo>
                <a:close/>
                <a:moveTo>
                  <a:pt x="30" y="540"/>
                </a:moveTo>
                <a:lnTo>
                  <a:pt x="48" y="540"/>
                </a:lnTo>
                <a:lnTo>
                  <a:pt x="48" y="546"/>
                </a:lnTo>
                <a:lnTo>
                  <a:pt x="30" y="546"/>
                </a:lnTo>
                <a:lnTo>
                  <a:pt x="30" y="540"/>
                </a:lnTo>
                <a:close/>
                <a:moveTo>
                  <a:pt x="30" y="516"/>
                </a:moveTo>
                <a:lnTo>
                  <a:pt x="48" y="516"/>
                </a:lnTo>
                <a:lnTo>
                  <a:pt x="48" y="522"/>
                </a:lnTo>
                <a:lnTo>
                  <a:pt x="30" y="522"/>
                </a:lnTo>
                <a:lnTo>
                  <a:pt x="30" y="516"/>
                </a:lnTo>
                <a:close/>
                <a:moveTo>
                  <a:pt x="30" y="498"/>
                </a:moveTo>
                <a:lnTo>
                  <a:pt x="48" y="498"/>
                </a:lnTo>
                <a:lnTo>
                  <a:pt x="48" y="504"/>
                </a:lnTo>
                <a:lnTo>
                  <a:pt x="30" y="504"/>
                </a:lnTo>
                <a:lnTo>
                  <a:pt x="30" y="498"/>
                </a:lnTo>
                <a:close/>
                <a:moveTo>
                  <a:pt x="30" y="474"/>
                </a:moveTo>
                <a:lnTo>
                  <a:pt x="48" y="474"/>
                </a:lnTo>
                <a:lnTo>
                  <a:pt x="48" y="480"/>
                </a:lnTo>
                <a:lnTo>
                  <a:pt x="30" y="480"/>
                </a:lnTo>
                <a:lnTo>
                  <a:pt x="30" y="474"/>
                </a:lnTo>
                <a:close/>
                <a:moveTo>
                  <a:pt x="30" y="450"/>
                </a:moveTo>
                <a:lnTo>
                  <a:pt x="48" y="450"/>
                </a:lnTo>
                <a:lnTo>
                  <a:pt x="48" y="456"/>
                </a:lnTo>
                <a:lnTo>
                  <a:pt x="30" y="456"/>
                </a:lnTo>
                <a:lnTo>
                  <a:pt x="30" y="450"/>
                </a:lnTo>
                <a:close/>
                <a:moveTo>
                  <a:pt x="30" y="426"/>
                </a:moveTo>
                <a:lnTo>
                  <a:pt x="48" y="426"/>
                </a:lnTo>
                <a:lnTo>
                  <a:pt x="48" y="432"/>
                </a:lnTo>
                <a:lnTo>
                  <a:pt x="30" y="432"/>
                </a:lnTo>
                <a:lnTo>
                  <a:pt x="30" y="426"/>
                </a:lnTo>
                <a:close/>
                <a:moveTo>
                  <a:pt x="30" y="402"/>
                </a:moveTo>
                <a:lnTo>
                  <a:pt x="48" y="402"/>
                </a:lnTo>
                <a:lnTo>
                  <a:pt x="48" y="408"/>
                </a:lnTo>
                <a:lnTo>
                  <a:pt x="30" y="408"/>
                </a:lnTo>
                <a:lnTo>
                  <a:pt x="30" y="402"/>
                </a:lnTo>
                <a:close/>
                <a:moveTo>
                  <a:pt x="30" y="378"/>
                </a:moveTo>
                <a:lnTo>
                  <a:pt x="48" y="378"/>
                </a:lnTo>
                <a:lnTo>
                  <a:pt x="48" y="384"/>
                </a:lnTo>
                <a:lnTo>
                  <a:pt x="30" y="384"/>
                </a:lnTo>
                <a:lnTo>
                  <a:pt x="30" y="378"/>
                </a:lnTo>
                <a:close/>
                <a:moveTo>
                  <a:pt x="30" y="354"/>
                </a:moveTo>
                <a:lnTo>
                  <a:pt x="48" y="354"/>
                </a:lnTo>
                <a:lnTo>
                  <a:pt x="48" y="360"/>
                </a:lnTo>
                <a:lnTo>
                  <a:pt x="30" y="360"/>
                </a:lnTo>
                <a:lnTo>
                  <a:pt x="30" y="354"/>
                </a:lnTo>
                <a:close/>
                <a:moveTo>
                  <a:pt x="30" y="330"/>
                </a:moveTo>
                <a:lnTo>
                  <a:pt x="48" y="330"/>
                </a:lnTo>
                <a:lnTo>
                  <a:pt x="48" y="336"/>
                </a:lnTo>
                <a:lnTo>
                  <a:pt x="30" y="336"/>
                </a:lnTo>
                <a:lnTo>
                  <a:pt x="30" y="330"/>
                </a:lnTo>
                <a:close/>
                <a:moveTo>
                  <a:pt x="30" y="306"/>
                </a:moveTo>
                <a:lnTo>
                  <a:pt x="48" y="306"/>
                </a:lnTo>
                <a:lnTo>
                  <a:pt x="48" y="312"/>
                </a:lnTo>
                <a:lnTo>
                  <a:pt x="30" y="312"/>
                </a:lnTo>
                <a:lnTo>
                  <a:pt x="30" y="306"/>
                </a:lnTo>
                <a:close/>
                <a:moveTo>
                  <a:pt x="30" y="282"/>
                </a:moveTo>
                <a:lnTo>
                  <a:pt x="48" y="282"/>
                </a:lnTo>
                <a:lnTo>
                  <a:pt x="48" y="288"/>
                </a:lnTo>
                <a:lnTo>
                  <a:pt x="30" y="288"/>
                </a:lnTo>
                <a:lnTo>
                  <a:pt x="30" y="282"/>
                </a:lnTo>
                <a:close/>
                <a:moveTo>
                  <a:pt x="30" y="258"/>
                </a:moveTo>
                <a:lnTo>
                  <a:pt x="48" y="258"/>
                </a:lnTo>
                <a:lnTo>
                  <a:pt x="48" y="264"/>
                </a:lnTo>
                <a:lnTo>
                  <a:pt x="30" y="264"/>
                </a:lnTo>
                <a:lnTo>
                  <a:pt x="30" y="258"/>
                </a:lnTo>
                <a:close/>
                <a:moveTo>
                  <a:pt x="30" y="234"/>
                </a:moveTo>
                <a:lnTo>
                  <a:pt x="48" y="234"/>
                </a:lnTo>
                <a:lnTo>
                  <a:pt x="48" y="240"/>
                </a:lnTo>
                <a:lnTo>
                  <a:pt x="30" y="240"/>
                </a:lnTo>
                <a:lnTo>
                  <a:pt x="30" y="234"/>
                </a:lnTo>
                <a:close/>
                <a:moveTo>
                  <a:pt x="30" y="210"/>
                </a:moveTo>
                <a:lnTo>
                  <a:pt x="48" y="210"/>
                </a:lnTo>
                <a:lnTo>
                  <a:pt x="48" y="216"/>
                </a:lnTo>
                <a:lnTo>
                  <a:pt x="30" y="216"/>
                </a:lnTo>
                <a:lnTo>
                  <a:pt x="30" y="210"/>
                </a:lnTo>
                <a:close/>
                <a:moveTo>
                  <a:pt x="30" y="186"/>
                </a:moveTo>
                <a:lnTo>
                  <a:pt x="48" y="186"/>
                </a:lnTo>
                <a:lnTo>
                  <a:pt x="48" y="192"/>
                </a:lnTo>
                <a:lnTo>
                  <a:pt x="30" y="192"/>
                </a:lnTo>
                <a:lnTo>
                  <a:pt x="30" y="186"/>
                </a:lnTo>
                <a:close/>
                <a:moveTo>
                  <a:pt x="30" y="168"/>
                </a:moveTo>
                <a:lnTo>
                  <a:pt x="48" y="168"/>
                </a:lnTo>
                <a:lnTo>
                  <a:pt x="48" y="174"/>
                </a:lnTo>
                <a:lnTo>
                  <a:pt x="30" y="174"/>
                </a:lnTo>
                <a:lnTo>
                  <a:pt x="30" y="168"/>
                </a:lnTo>
                <a:close/>
                <a:moveTo>
                  <a:pt x="30" y="144"/>
                </a:moveTo>
                <a:lnTo>
                  <a:pt x="48" y="144"/>
                </a:lnTo>
                <a:lnTo>
                  <a:pt x="48" y="150"/>
                </a:lnTo>
                <a:lnTo>
                  <a:pt x="30" y="150"/>
                </a:lnTo>
                <a:lnTo>
                  <a:pt x="30" y="144"/>
                </a:lnTo>
                <a:close/>
                <a:moveTo>
                  <a:pt x="30" y="120"/>
                </a:moveTo>
                <a:lnTo>
                  <a:pt x="48" y="120"/>
                </a:lnTo>
                <a:lnTo>
                  <a:pt x="48" y="126"/>
                </a:lnTo>
                <a:lnTo>
                  <a:pt x="30" y="126"/>
                </a:lnTo>
                <a:lnTo>
                  <a:pt x="30" y="120"/>
                </a:lnTo>
                <a:close/>
                <a:moveTo>
                  <a:pt x="30" y="96"/>
                </a:moveTo>
                <a:lnTo>
                  <a:pt x="48" y="96"/>
                </a:lnTo>
                <a:lnTo>
                  <a:pt x="48" y="102"/>
                </a:lnTo>
                <a:lnTo>
                  <a:pt x="30" y="102"/>
                </a:lnTo>
                <a:lnTo>
                  <a:pt x="30" y="96"/>
                </a:lnTo>
                <a:close/>
                <a:moveTo>
                  <a:pt x="30" y="72"/>
                </a:moveTo>
                <a:lnTo>
                  <a:pt x="48" y="72"/>
                </a:lnTo>
                <a:lnTo>
                  <a:pt x="48" y="78"/>
                </a:lnTo>
                <a:lnTo>
                  <a:pt x="30" y="78"/>
                </a:lnTo>
                <a:lnTo>
                  <a:pt x="30" y="72"/>
                </a:lnTo>
                <a:close/>
                <a:moveTo>
                  <a:pt x="30" y="48"/>
                </a:moveTo>
                <a:lnTo>
                  <a:pt x="48" y="48"/>
                </a:lnTo>
                <a:lnTo>
                  <a:pt x="48" y="54"/>
                </a:lnTo>
                <a:lnTo>
                  <a:pt x="30" y="54"/>
                </a:lnTo>
                <a:lnTo>
                  <a:pt x="30" y="48"/>
                </a:lnTo>
                <a:close/>
                <a:moveTo>
                  <a:pt x="30" y="24"/>
                </a:moveTo>
                <a:lnTo>
                  <a:pt x="48" y="24"/>
                </a:lnTo>
                <a:lnTo>
                  <a:pt x="48" y="30"/>
                </a:lnTo>
                <a:lnTo>
                  <a:pt x="30" y="30"/>
                </a:lnTo>
                <a:lnTo>
                  <a:pt x="30" y="24"/>
                </a:lnTo>
                <a:close/>
                <a:moveTo>
                  <a:pt x="30" y="0"/>
                </a:moveTo>
                <a:lnTo>
                  <a:pt x="48" y="0"/>
                </a:lnTo>
                <a:lnTo>
                  <a:pt x="48" y="6"/>
                </a:lnTo>
                <a:lnTo>
                  <a:pt x="30" y="6"/>
                </a:lnTo>
                <a:lnTo>
                  <a:pt x="30" y="0"/>
                </a:lnTo>
                <a:close/>
                <a:moveTo>
                  <a:pt x="0" y="1416"/>
                </a:moveTo>
                <a:lnTo>
                  <a:pt x="30" y="1416"/>
                </a:lnTo>
                <a:lnTo>
                  <a:pt x="30" y="1422"/>
                </a:lnTo>
                <a:lnTo>
                  <a:pt x="0" y="1422"/>
                </a:lnTo>
                <a:lnTo>
                  <a:pt x="0" y="1416"/>
                </a:lnTo>
                <a:close/>
                <a:moveTo>
                  <a:pt x="0" y="1176"/>
                </a:moveTo>
                <a:lnTo>
                  <a:pt x="30" y="1176"/>
                </a:lnTo>
                <a:lnTo>
                  <a:pt x="30" y="1182"/>
                </a:lnTo>
                <a:lnTo>
                  <a:pt x="0" y="1182"/>
                </a:lnTo>
                <a:lnTo>
                  <a:pt x="0" y="1176"/>
                </a:lnTo>
                <a:close/>
                <a:moveTo>
                  <a:pt x="0" y="942"/>
                </a:moveTo>
                <a:lnTo>
                  <a:pt x="30" y="942"/>
                </a:lnTo>
                <a:lnTo>
                  <a:pt x="30" y="948"/>
                </a:lnTo>
                <a:lnTo>
                  <a:pt x="0" y="948"/>
                </a:lnTo>
                <a:lnTo>
                  <a:pt x="0" y="942"/>
                </a:lnTo>
                <a:close/>
                <a:moveTo>
                  <a:pt x="0" y="708"/>
                </a:moveTo>
                <a:lnTo>
                  <a:pt x="30" y="708"/>
                </a:lnTo>
                <a:lnTo>
                  <a:pt x="30" y="714"/>
                </a:lnTo>
                <a:lnTo>
                  <a:pt x="0" y="714"/>
                </a:lnTo>
                <a:lnTo>
                  <a:pt x="0" y="708"/>
                </a:lnTo>
                <a:close/>
                <a:moveTo>
                  <a:pt x="0" y="474"/>
                </a:moveTo>
                <a:lnTo>
                  <a:pt x="30" y="474"/>
                </a:lnTo>
                <a:lnTo>
                  <a:pt x="30" y="480"/>
                </a:lnTo>
                <a:lnTo>
                  <a:pt x="0" y="480"/>
                </a:lnTo>
                <a:lnTo>
                  <a:pt x="0" y="474"/>
                </a:lnTo>
                <a:close/>
                <a:moveTo>
                  <a:pt x="0" y="234"/>
                </a:moveTo>
                <a:lnTo>
                  <a:pt x="30" y="234"/>
                </a:lnTo>
                <a:lnTo>
                  <a:pt x="30" y="240"/>
                </a:lnTo>
                <a:lnTo>
                  <a:pt x="0" y="240"/>
                </a:lnTo>
                <a:lnTo>
                  <a:pt x="0" y="234"/>
                </a:lnTo>
                <a:close/>
                <a:moveTo>
                  <a:pt x="0" y="0"/>
                </a:moveTo>
                <a:lnTo>
                  <a:pt x="30" y="0"/>
                </a:lnTo>
                <a:lnTo>
                  <a:pt x="30" y="6"/>
                </a:lnTo>
                <a:lnTo>
                  <a:pt x="0" y="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6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4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107" name="Rectangle 33"/>
          <p:cNvSpPr>
            <a:spLocks noChangeArrowheads="1"/>
          </p:cNvSpPr>
          <p:nvPr/>
        </p:nvSpPr>
        <p:spPr bwMode="auto">
          <a:xfrm>
            <a:off x="1039942" y="5443728"/>
            <a:ext cx="6150333" cy="11496"/>
          </a:xfrm>
          <a:prstGeom prst="rect">
            <a:avLst/>
          </a:prstGeom>
          <a:solidFill>
            <a:srgbClr val="000000"/>
          </a:solidFill>
          <a:ln w="6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8" name="Freeform 34"/>
          <p:cNvSpPr>
            <a:spLocks noEditPoints="1"/>
          </p:cNvSpPr>
          <p:nvPr/>
        </p:nvSpPr>
        <p:spPr bwMode="auto">
          <a:xfrm>
            <a:off x="1034195" y="5449475"/>
            <a:ext cx="6161828" cy="45984"/>
          </a:xfrm>
          <a:custGeom>
            <a:avLst/>
            <a:gdLst>
              <a:gd name="T0" fmla="*/ 6 w 3216"/>
              <a:gd name="T1" fmla="*/ 0 h 24"/>
              <a:gd name="T2" fmla="*/ 6 w 3216"/>
              <a:gd name="T3" fmla="*/ 24 h 24"/>
              <a:gd name="T4" fmla="*/ 0 w 3216"/>
              <a:gd name="T5" fmla="*/ 24 h 24"/>
              <a:gd name="T6" fmla="*/ 0 w 3216"/>
              <a:gd name="T7" fmla="*/ 0 h 24"/>
              <a:gd name="T8" fmla="*/ 6 w 3216"/>
              <a:gd name="T9" fmla="*/ 0 h 24"/>
              <a:gd name="T10" fmla="*/ 804 w 3216"/>
              <a:gd name="T11" fmla="*/ 0 h 24"/>
              <a:gd name="T12" fmla="*/ 804 w 3216"/>
              <a:gd name="T13" fmla="*/ 24 h 24"/>
              <a:gd name="T14" fmla="*/ 798 w 3216"/>
              <a:gd name="T15" fmla="*/ 24 h 24"/>
              <a:gd name="T16" fmla="*/ 798 w 3216"/>
              <a:gd name="T17" fmla="*/ 0 h 24"/>
              <a:gd name="T18" fmla="*/ 804 w 3216"/>
              <a:gd name="T19" fmla="*/ 0 h 24"/>
              <a:gd name="T20" fmla="*/ 1608 w 3216"/>
              <a:gd name="T21" fmla="*/ 0 h 24"/>
              <a:gd name="T22" fmla="*/ 1608 w 3216"/>
              <a:gd name="T23" fmla="*/ 24 h 24"/>
              <a:gd name="T24" fmla="*/ 1602 w 3216"/>
              <a:gd name="T25" fmla="*/ 24 h 24"/>
              <a:gd name="T26" fmla="*/ 1602 w 3216"/>
              <a:gd name="T27" fmla="*/ 0 h 24"/>
              <a:gd name="T28" fmla="*/ 1608 w 3216"/>
              <a:gd name="T29" fmla="*/ 0 h 24"/>
              <a:gd name="T30" fmla="*/ 2412 w 3216"/>
              <a:gd name="T31" fmla="*/ 0 h 24"/>
              <a:gd name="T32" fmla="*/ 2412 w 3216"/>
              <a:gd name="T33" fmla="*/ 24 h 24"/>
              <a:gd name="T34" fmla="*/ 2406 w 3216"/>
              <a:gd name="T35" fmla="*/ 24 h 24"/>
              <a:gd name="T36" fmla="*/ 2406 w 3216"/>
              <a:gd name="T37" fmla="*/ 0 h 24"/>
              <a:gd name="T38" fmla="*/ 2412 w 3216"/>
              <a:gd name="T39" fmla="*/ 0 h 24"/>
              <a:gd name="T40" fmla="*/ 3216 w 3216"/>
              <a:gd name="T41" fmla="*/ 0 h 24"/>
              <a:gd name="T42" fmla="*/ 3216 w 3216"/>
              <a:gd name="T43" fmla="*/ 24 h 24"/>
              <a:gd name="T44" fmla="*/ 3210 w 3216"/>
              <a:gd name="T45" fmla="*/ 24 h 24"/>
              <a:gd name="T46" fmla="*/ 3210 w 3216"/>
              <a:gd name="T47" fmla="*/ 0 h 24"/>
              <a:gd name="T48" fmla="*/ 3216 w 3216"/>
              <a:gd name="T49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216" h="24">
                <a:moveTo>
                  <a:pt x="6" y="0"/>
                </a:moveTo>
                <a:lnTo>
                  <a:pt x="6" y="24"/>
                </a:lnTo>
                <a:lnTo>
                  <a:pt x="0" y="24"/>
                </a:lnTo>
                <a:lnTo>
                  <a:pt x="0" y="0"/>
                </a:lnTo>
                <a:lnTo>
                  <a:pt x="6" y="0"/>
                </a:lnTo>
                <a:close/>
                <a:moveTo>
                  <a:pt x="804" y="0"/>
                </a:moveTo>
                <a:lnTo>
                  <a:pt x="804" y="24"/>
                </a:lnTo>
                <a:lnTo>
                  <a:pt x="798" y="24"/>
                </a:lnTo>
                <a:lnTo>
                  <a:pt x="798" y="0"/>
                </a:lnTo>
                <a:lnTo>
                  <a:pt x="804" y="0"/>
                </a:lnTo>
                <a:close/>
                <a:moveTo>
                  <a:pt x="1608" y="0"/>
                </a:moveTo>
                <a:lnTo>
                  <a:pt x="1608" y="24"/>
                </a:lnTo>
                <a:lnTo>
                  <a:pt x="1602" y="24"/>
                </a:lnTo>
                <a:lnTo>
                  <a:pt x="1602" y="0"/>
                </a:lnTo>
                <a:lnTo>
                  <a:pt x="1608" y="0"/>
                </a:lnTo>
                <a:close/>
                <a:moveTo>
                  <a:pt x="2412" y="0"/>
                </a:moveTo>
                <a:lnTo>
                  <a:pt x="2412" y="24"/>
                </a:lnTo>
                <a:lnTo>
                  <a:pt x="2406" y="24"/>
                </a:lnTo>
                <a:lnTo>
                  <a:pt x="2406" y="0"/>
                </a:lnTo>
                <a:lnTo>
                  <a:pt x="2412" y="0"/>
                </a:lnTo>
                <a:close/>
                <a:moveTo>
                  <a:pt x="3216" y="0"/>
                </a:moveTo>
                <a:lnTo>
                  <a:pt x="3216" y="24"/>
                </a:lnTo>
                <a:lnTo>
                  <a:pt x="3210" y="24"/>
                </a:lnTo>
                <a:lnTo>
                  <a:pt x="3210" y="0"/>
                </a:lnTo>
                <a:lnTo>
                  <a:pt x="3216" y="0"/>
                </a:lnTo>
                <a:close/>
              </a:path>
            </a:pathLst>
          </a:custGeom>
          <a:solidFill>
            <a:srgbClr val="000000"/>
          </a:solidFill>
          <a:ln w="6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9" name="Rectangle 35"/>
          <p:cNvSpPr>
            <a:spLocks noChangeArrowheads="1"/>
          </p:cNvSpPr>
          <p:nvPr/>
        </p:nvSpPr>
        <p:spPr bwMode="auto">
          <a:xfrm>
            <a:off x="792780" y="5332600"/>
            <a:ext cx="12824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0</a:t>
            </a: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110" name="Rectangle 36"/>
          <p:cNvSpPr>
            <a:spLocks noChangeArrowheads="1"/>
          </p:cNvSpPr>
          <p:nvPr/>
        </p:nvSpPr>
        <p:spPr bwMode="auto">
          <a:xfrm>
            <a:off x="700813" y="4880427"/>
            <a:ext cx="25648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10</a:t>
            </a: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111" name="Rectangle 37"/>
          <p:cNvSpPr>
            <a:spLocks noChangeArrowheads="1"/>
          </p:cNvSpPr>
          <p:nvPr/>
        </p:nvSpPr>
        <p:spPr bwMode="auto">
          <a:xfrm>
            <a:off x="700813" y="4430168"/>
            <a:ext cx="25648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20</a:t>
            </a: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112" name="Rectangle 38"/>
          <p:cNvSpPr>
            <a:spLocks noChangeArrowheads="1"/>
          </p:cNvSpPr>
          <p:nvPr/>
        </p:nvSpPr>
        <p:spPr bwMode="auto">
          <a:xfrm>
            <a:off x="700813" y="3977994"/>
            <a:ext cx="25648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30</a:t>
            </a: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113" name="Rectangle 39"/>
          <p:cNvSpPr>
            <a:spLocks noChangeArrowheads="1"/>
          </p:cNvSpPr>
          <p:nvPr/>
        </p:nvSpPr>
        <p:spPr bwMode="auto">
          <a:xfrm>
            <a:off x="700813" y="3527737"/>
            <a:ext cx="25648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40</a:t>
            </a: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114" name="Rectangle 40"/>
          <p:cNvSpPr>
            <a:spLocks noChangeArrowheads="1"/>
          </p:cNvSpPr>
          <p:nvPr/>
        </p:nvSpPr>
        <p:spPr bwMode="auto">
          <a:xfrm>
            <a:off x="700813" y="3075563"/>
            <a:ext cx="25648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50</a:t>
            </a: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115" name="Rectangle 41"/>
          <p:cNvSpPr>
            <a:spLocks noChangeArrowheads="1"/>
          </p:cNvSpPr>
          <p:nvPr/>
        </p:nvSpPr>
        <p:spPr bwMode="auto">
          <a:xfrm>
            <a:off x="700813" y="2625304"/>
            <a:ext cx="25648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60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116" name="Rectangle 42"/>
          <p:cNvSpPr>
            <a:spLocks noChangeArrowheads="1"/>
          </p:cNvSpPr>
          <p:nvPr/>
        </p:nvSpPr>
        <p:spPr bwMode="auto">
          <a:xfrm>
            <a:off x="1662640" y="5560603"/>
            <a:ext cx="34464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DEC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117" name="Rectangle 43"/>
          <p:cNvSpPr>
            <a:spLocks noChangeArrowheads="1"/>
          </p:cNvSpPr>
          <p:nvPr/>
        </p:nvSpPr>
        <p:spPr bwMode="auto">
          <a:xfrm>
            <a:off x="3189685" y="5560603"/>
            <a:ext cx="33502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JAN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118" name="Rectangle 44"/>
          <p:cNvSpPr>
            <a:spLocks noChangeArrowheads="1"/>
          </p:cNvSpPr>
          <p:nvPr/>
        </p:nvSpPr>
        <p:spPr bwMode="auto">
          <a:xfrm>
            <a:off x="4714814" y="5560603"/>
            <a:ext cx="32220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FEB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119" name="Rectangle 45"/>
          <p:cNvSpPr>
            <a:spLocks noChangeArrowheads="1"/>
          </p:cNvSpPr>
          <p:nvPr/>
        </p:nvSpPr>
        <p:spPr bwMode="auto">
          <a:xfrm>
            <a:off x="6262935" y="5560603"/>
            <a:ext cx="38632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MAR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120" name="Rectangle 46"/>
          <p:cNvSpPr>
            <a:spLocks noChangeArrowheads="1"/>
          </p:cNvSpPr>
          <p:nvPr/>
        </p:nvSpPr>
        <p:spPr bwMode="auto">
          <a:xfrm>
            <a:off x="683568" y="2370478"/>
            <a:ext cx="288059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Atmospheric Pollution Index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121" name="Rectangle 47"/>
          <p:cNvSpPr>
            <a:spLocks noChangeArrowheads="1"/>
          </p:cNvSpPr>
          <p:nvPr/>
        </p:nvSpPr>
        <p:spPr bwMode="auto">
          <a:xfrm>
            <a:off x="857224" y="5805310"/>
            <a:ext cx="189684" cy="18968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23" name="Rectangle 49"/>
          <p:cNvSpPr>
            <a:spLocks noChangeArrowheads="1"/>
          </p:cNvSpPr>
          <p:nvPr/>
        </p:nvSpPr>
        <p:spPr bwMode="auto">
          <a:xfrm>
            <a:off x="1091459" y="5805264"/>
            <a:ext cx="357790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center, multi-storied</a:t>
            </a:r>
            <a:r>
              <a:rPr kumimoji="0" lang="en-US" sz="1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residential area (1)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131" name="Rectangle 57"/>
          <p:cNvSpPr>
            <a:spLocks noChangeArrowheads="1"/>
          </p:cNvSpPr>
          <p:nvPr/>
        </p:nvSpPr>
        <p:spPr bwMode="auto">
          <a:xfrm>
            <a:off x="1100386" y="6165304"/>
            <a:ext cx="365965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west, multi-storied </a:t>
            </a:r>
            <a:r>
              <a:rPr lang="en-US" sz="1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residential </a:t>
            </a:r>
            <a:r>
              <a:rPr lang="en-US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area (2, 3)</a:t>
            </a:r>
            <a:endParaRPr lang="ru-RU" sz="1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136" name="Rectangle 62"/>
          <p:cNvSpPr>
            <a:spLocks noChangeArrowheads="1"/>
          </p:cNvSpPr>
          <p:nvPr/>
        </p:nvSpPr>
        <p:spPr bwMode="auto">
          <a:xfrm>
            <a:off x="5594255" y="6200544"/>
            <a:ext cx="137951" cy="241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-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53" name="Rectangle 79"/>
          <p:cNvSpPr>
            <a:spLocks noChangeArrowheads="1"/>
          </p:cNvSpPr>
          <p:nvPr/>
        </p:nvSpPr>
        <p:spPr bwMode="auto">
          <a:xfrm>
            <a:off x="7286644" y="5223388"/>
            <a:ext cx="36067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normalizeH="0" baseline="0" dirty="0" smtClean="0">
                <a:ln w="6350">
                  <a:solidFill>
                    <a:schemeClr val="accent4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low</a:t>
            </a:r>
            <a:endParaRPr kumimoji="0" lang="ru-RU" sz="2000" b="1" i="0" u="none" strike="noStrike" normalizeH="0" baseline="0" dirty="0" smtClean="0">
              <a:ln w="6350">
                <a:solidFill>
                  <a:schemeClr val="accent4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4158" name="Группа 4157"/>
          <p:cNvGrpSpPr/>
          <p:nvPr/>
        </p:nvGrpSpPr>
        <p:grpSpPr>
          <a:xfrm>
            <a:off x="1039942" y="4811451"/>
            <a:ext cx="6242300" cy="413854"/>
            <a:chOff x="1039942" y="4811451"/>
            <a:chExt cx="6242300" cy="413854"/>
          </a:xfrm>
        </p:grpSpPr>
        <p:sp>
          <p:nvSpPr>
            <p:cNvPr id="4143" name="Freeform 69"/>
            <p:cNvSpPr>
              <a:spLocks noEditPoints="1"/>
            </p:cNvSpPr>
            <p:nvPr/>
          </p:nvSpPr>
          <p:spPr bwMode="auto">
            <a:xfrm>
              <a:off x="1039942" y="5213809"/>
              <a:ext cx="6242300" cy="11496"/>
            </a:xfrm>
            <a:custGeom>
              <a:avLst/>
              <a:gdLst>
                <a:gd name="T0" fmla="*/ 48 w 3258"/>
                <a:gd name="T1" fmla="*/ 0 h 6"/>
                <a:gd name="T2" fmla="*/ 114 w 3258"/>
                <a:gd name="T3" fmla="*/ 0 h 6"/>
                <a:gd name="T4" fmla="*/ 162 w 3258"/>
                <a:gd name="T5" fmla="*/ 6 h 6"/>
                <a:gd name="T6" fmla="*/ 192 w 3258"/>
                <a:gd name="T7" fmla="*/ 6 h 6"/>
                <a:gd name="T8" fmla="*/ 240 w 3258"/>
                <a:gd name="T9" fmla="*/ 0 h 6"/>
                <a:gd name="T10" fmla="*/ 312 w 3258"/>
                <a:gd name="T11" fmla="*/ 0 h 6"/>
                <a:gd name="T12" fmla="*/ 378 w 3258"/>
                <a:gd name="T13" fmla="*/ 0 h 6"/>
                <a:gd name="T14" fmla="*/ 427 w 3258"/>
                <a:gd name="T15" fmla="*/ 6 h 6"/>
                <a:gd name="T16" fmla="*/ 457 w 3258"/>
                <a:gd name="T17" fmla="*/ 6 h 6"/>
                <a:gd name="T18" fmla="*/ 505 w 3258"/>
                <a:gd name="T19" fmla="*/ 0 h 6"/>
                <a:gd name="T20" fmla="*/ 577 w 3258"/>
                <a:gd name="T21" fmla="*/ 0 h 6"/>
                <a:gd name="T22" fmla="*/ 643 w 3258"/>
                <a:gd name="T23" fmla="*/ 0 h 6"/>
                <a:gd name="T24" fmla="*/ 691 w 3258"/>
                <a:gd name="T25" fmla="*/ 6 h 6"/>
                <a:gd name="T26" fmla="*/ 721 w 3258"/>
                <a:gd name="T27" fmla="*/ 6 h 6"/>
                <a:gd name="T28" fmla="*/ 769 w 3258"/>
                <a:gd name="T29" fmla="*/ 0 h 6"/>
                <a:gd name="T30" fmla="*/ 841 w 3258"/>
                <a:gd name="T31" fmla="*/ 0 h 6"/>
                <a:gd name="T32" fmla="*/ 907 w 3258"/>
                <a:gd name="T33" fmla="*/ 0 h 6"/>
                <a:gd name="T34" fmla="*/ 955 w 3258"/>
                <a:gd name="T35" fmla="*/ 6 h 6"/>
                <a:gd name="T36" fmla="*/ 985 w 3258"/>
                <a:gd name="T37" fmla="*/ 6 h 6"/>
                <a:gd name="T38" fmla="*/ 1033 w 3258"/>
                <a:gd name="T39" fmla="*/ 0 h 6"/>
                <a:gd name="T40" fmla="*/ 1105 w 3258"/>
                <a:gd name="T41" fmla="*/ 0 h 6"/>
                <a:gd name="T42" fmla="*/ 1172 w 3258"/>
                <a:gd name="T43" fmla="*/ 0 h 6"/>
                <a:gd name="T44" fmla="*/ 1220 w 3258"/>
                <a:gd name="T45" fmla="*/ 6 h 6"/>
                <a:gd name="T46" fmla="*/ 1250 w 3258"/>
                <a:gd name="T47" fmla="*/ 6 h 6"/>
                <a:gd name="T48" fmla="*/ 1298 w 3258"/>
                <a:gd name="T49" fmla="*/ 0 h 6"/>
                <a:gd name="T50" fmla="*/ 1370 w 3258"/>
                <a:gd name="T51" fmla="*/ 0 h 6"/>
                <a:gd name="T52" fmla="*/ 1436 w 3258"/>
                <a:gd name="T53" fmla="*/ 0 h 6"/>
                <a:gd name="T54" fmla="*/ 1484 w 3258"/>
                <a:gd name="T55" fmla="*/ 6 h 6"/>
                <a:gd name="T56" fmla="*/ 1514 w 3258"/>
                <a:gd name="T57" fmla="*/ 6 h 6"/>
                <a:gd name="T58" fmla="*/ 1562 w 3258"/>
                <a:gd name="T59" fmla="*/ 0 h 6"/>
                <a:gd name="T60" fmla="*/ 1634 w 3258"/>
                <a:gd name="T61" fmla="*/ 0 h 6"/>
                <a:gd name="T62" fmla="*/ 1700 w 3258"/>
                <a:gd name="T63" fmla="*/ 0 h 6"/>
                <a:gd name="T64" fmla="*/ 1748 w 3258"/>
                <a:gd name="T65" fmla="*/ 6 h 6"/>
                <a:gd name="T66" fmla="*/ 1778 w 3258"/>
                <a:gd name="T67" fmla="*/ 6 h 6"/>
                <a:gd name="T68" fmla="*/ 1826 w 3258"/>
                <a:gd name="T69" fmla="*/ 0 h 6"/>
                <a:gd name="T70" fmla="*/ 1898 w 3258"/>
                <a:gd name="T71" fmla="*/ 0 h 6"/>
                <a:gd name="T72" fmla="*/ 1964 w 3258"/>
                <a:gd name="T73" fmla="*/ 0 h 6"/>
                <a:gd name="T74" fmla="*/ 2012 w 3258"/>
                <a:gd name="T75" fmla="*/ 6 h 6"/>
                <a:gd name="T76" fmla="*/ 2042 w 3258"/>
                <a:gd name="T77" fmla="*/ 6 h 6"/>
                <a:gd name="T78" fmla="*/ 2090 w 3258"/>
                <a:gd name="T79" fmla="*/ 0 h 6"/>
                <a:gd name="T80" fmla="*/ 2162 w 3258"/>
                <a:gd name="T81" fmla="*/ 0 h 6"/>
                <a:gd name="T82" fmla="*/ 2228 w 3258"/>
                <a:gd name="T83" fmla="*/ 0 h 6"/>
                <a:gd name="T84" fmla="*/ 2277 w 3258"/>
                <a:gd name="T85" fmla="*/ 6 h 6"/>
                <a:gd name="T86" fmla="*/ 2307 w 3258"/>
                <a:gd name="T87" fmla="*/ 6 h 6"/>
                <a:gd name="T88" fmla="*/ 2355 w 3258"/>
                <a:gd name="T89" fmla="*/ 0 h 6"/>
                <a:gd name="T90" fmla="*/ 2427 w 3258"/>
                <a:gd name="T91" fmla="*/ 0 h 6"/>
                <a:gd name="T92" fmla="*/ 2493 w 3258"/>
                <a:gd name="T93" fmla="*/ 0 h 6"/>
                <a:gd name="T94" fmla="*/ 2541 w 3258"/>
                <a:gd name="T95" fmla="*/ 6 h 6"/>
                <a:gd name="T96" fmla="*/ 2571 w 3258"/>
                <a:gd name="T97" fmla="*/ 6 h 6"/>
                <a:gd name="T98" fmla="*/ 2619 w 3258"/>
                <a:gd name="T99" fmla="*/ 0 h 6"/>
                <a:gd name="T100" fmla="*/ 2691 w 3258"/>
                <a:gd name="T101" fmla="*/ 0 h 6"/>
                <a:gd name="T102" fmla="*/ 2757 w 3258"/>
                <a:gd name="T103" fmla="*/ 0 h 6"/>
                <a:gd name="T104" fmla="*/ 2805 w 3258"/>
                <a:gd name="T105" fmla="*/ 6 h 6"/>
                <a:gd name="T106" fmla="*/ 2835 w 3258"/>
                <a:gd name="T107" fmla="*/ 6 h 6"/>
                <a:gd name="T108" fmla="*/ 2883 w 3258"/>
                <a:gd name="T109" fmla="*/ 0 h 6"/>
                <a:gd name="T110" fmla="*/ 2955 w 3258"/>
                <a:gd name="T111" fmla="*/ 0 h 6"/>
                <a:gd name="T112" fmla="*/ 3021 w 3258"/>
                <a:gd name="T113" fmla="*/ 0 h 6"/>
                <a:gd name="T114" fmla="*/ 3069 w 3258"/>
                <a:gd name="T115" fmla="*/ 6 h 6"/>
                <a:gd name="T116" fmla="*/ 3099 w 3258"/>
                <a:gd name="T117" fmla="*/ 6 h 6"/>
                <a:gd name="T118" fmla="*/ 3147 w 3258"/>
                <a:gd name="T119" fmla="*/ 0 h 6"/>
                <a:gd name="T120" fmla="*/ 3219 w 3258"/>
                <a:gd name="T1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58" h="6">
                  <a:moveTo>
                    <a:pt x="0" y="0"/>
                  </a:moveTo>
                  <a:lnTo>
                    <a:pt x="18" y="0"/>
                  </a:lnTo>
                  <a:lnTo>
                    <a:pt x="18" y="6"/>
                  </a:lnTo>
                  <a:lnTo>
                    <a:pt x="0" y="6"/>
                  </a:lnTo>
                  <a:lnTo>
                    <a:pt x="0" y="0"/>
                  </a:lnTo>
                  <a:close/>
                  <a:moveTo>
                    <a:pt x="24" y="0"/>
                  </a:moveTo>
                  <a:lnTo>
                    <a:pt x="42" y="0"/>
                  </a:lnTo>
                  <a:lnTo>
                    <a:pt x="42" y="6"/>
                  </a:lnTo>
                  <a:lnTo>
                    <a:pt x="24" y="6"/>
                  </a:lnTo>
                  <a:lnTo>
                    <a:pt x="24" y="0"/>
                  </a:lnTo>
                  <a:close/>
                  <a:moveTo>
                    <a:pt x="48" y="0"/>
                  </a:moveTo>
                  <a:lnTo>
                    <a:pt x="66" y="0"/>
                  </a:lnTo>
                  <a:lnTo>
                    <a:pt x="66" y="6"/>
                  </a:lnTo>
                  <a:lnTo>
                    <a:pt x="48" y="6"/>
                  </a:lnTo>
                  <a:lnTo>
                    <a:pt x="48" y="0"/>
                  </a:lnTo>
                  <a:close/>
                  <a:moveTo>
                    <a:pt x="72" y="0"/>
                  </a:moveTo>
                  <a:lnTo>
                    <a:pt x="90" y="0"/>
                  </a:lnTo>
                  <a:lnTo>
                    <a:pt x="90" y="6"/>
                  </a:lnTo>
                  <a:lnTo>
                    <a:pt x="72" y="6"/>
                  </a:lnTo>
                  <a:lnTo>
                    <a:pt x="72" y="0"/>
                  </a:lnTo>
                  <a:close/>
                  <a:moveTo>
                    <a:pt x="96" y="0"/>
                  </a:moveTo>
                  <a:lnTo>
                    <a:pt x="114" y="0"/>
                  </a:lnTo>
                  <a:lnTo>
                    <a:pt x="114" y="6"/>
                  </a:lnTo>
                  <a:lnTo>
                    <a:pt x="96" y="6"/>
                  </a:lnTo>
                  <a:lnTo>
                    <a:pt x="96" y="0"/>
                  </a:lnTo>
                  <a:close/>
                  <a:moveTo>
                    <a:pt x="120" y="0"/>
                  </a:moveTo>
                  <a:lnTo>
                    <a:pt x="138" y="0"/>
                  </a:lnTo>
                  <a:lnTo>
                    <a:pt x="138" y="6"/>
                  </a:lnTo>
                  <a:lnTo>
                    <a:pt x="120" y="6"/>
                  </a:lnTo>
                  <a:lnTo>
                    <a:pt x="120" y="0"/>
                  </a:lnTo>
                  <a:close/>
                  <a:moveTo>
                    <a:pt x="144" y="0"/>
                  </a:moveTo>
                  <a:lnTo>
                    <a:pt x="162" y="0"/>
                  </a:lnTo>
                  <a:lnTo>
                    <a:pt x="162" y="6"/>
                  </a:lnTo>
                  <a:lnTo>
                    <a:pt x="144" y="6"/>
                  </a:lnTo>
                  <a:lnTo>
                    <a:pt x="144" y="0"/>
                  </a:lnTo>
                  <a:close/>
                  <a:moveTo>
                    <a:pt x="168" y="0"/>
                  </a:moveTo>
                  <a:lnTo>
                    <a:pt x="186" y="0"/>
                  </a:lnTo>
                  <a:lnTo>
                    <a:pt x="186" y="6"/>
                  </a:lnTo>
                  <a:lnTo>
                    <a:pt x="168" y="6"/>
                  </a:lnTo>
                  <a:lnTo>
                    <a:pt x="168" y="0"/>
                  </a:lnTo>
                  <a:close/>
                  <a:moveTo>
                    <a:pt x="192" y="0"/>
                  </a:moveTo>
                  <a:lnTo>
                    <a:pt x="210" y="0"/>
                  </a:lnTo>
                  <a:lnTo>
                    <a:pt x="210" y="6"/>
                  </a:lnTo>
                  <a:lnTo>
                    <a:pt x="192" y="6"/>
                  </a:lnTo>
                  <a:lnTo>
                    <a:pt x="192" y="0"/>
                  </a:lnTo>
                  <a:close/>
                  <a:moveTo>
                    <a:pt x="216" y="0"/>
                  </a:moveTo>
                  <a:lnTo>
                    <a:pt x="234" y="0"/>
                  </a:lnTo>
                  <a:lnTo>
                    <a:pt x="234" y="6"/>
                  </a:lnTo>
                  <a:lnTo>
                    <a:pt x="216" y="6"/>
                  </a:lnTo>
                  <a:lnTo>
                    <a:pt x="216" y="0"/>
                  </a:lnTo>
                  <a:close/>
                  <a:moveTo>
                    <a:pt x="240" y="0"/>
                  </a:moveTo>
                  <a:lnTo>
                    <a:pt x="258" y="0"/>
                  </a:lnTo>
                  <a:lnTo>
                    <a:pt x="258" y="6"/>
                  </a:lnTo>
                  <a:lnTo>
                    <a:pt x="240" y="6"/>
                  </a:lnTo>
                  <a:lnTo>
                    <a:pt x="240" y="0"/>
                  </a:lnTo>
                  <a:close/>
                  <a:moveTo>
                    <a:pt x="264" y="0"/>
                  </a:moveTo>
                  <a:lnTo>
                    <a:pt x="282" y="0"/>
                  </a:lnTo>
                  <a:lnTo>
                    <a:pt x="282" y="6"/>
                  </a:lnTo>
                  <a:lnTo>
                    <a:pt x="264" y="6"/>
                  </a:lnTo>
                  <a:lnTo>
                    <a:pt x="264" y="0"/>
                  </a:lnTo>
                  <a:close/>
                  <a:moveTo>
                    <a:pt x="288" y="0"/>
                  </a:moveTo>
                  <a:lnTo>
                    <a:pt x="306" y="0"/>
                  </a:lnTo>
                  <a:lnTo>
                    <a:pt x="306" y="6"/>
                  </a:lnTo>
                  <a:lnTo>
                    <a:pt x="288" y="6"/>
                  </a:lnTo>
                  <a:lnTo>
                    <a:pt x="288" y="0"/>
                  </a:lnTo>
                  <a:close/>
                  <a:moveTo>
                    <a:pt x="312" y="0"/>
                  </a:moveTo>
                  <a:lnTo>
                    <a:pt x="330" y="0"/>
                  </a:lnTo>
                  <a:lnTo>
                    <a:pt x="330" y="6"/>
                  </a:lnTo>
                  <a:lnTo>
                    <a:pt x="312" y="6"/>
                  </a:lnTo>
                  <a:lnTo>
                    <a:pt x="312" y="0"/>
                  </a:lnTo>
                  <a:close/>
                  <a:moveTo>
                    <a:pt x="336" y="0"/>
                  </a:moveTo>
                  <a:lnTo>
                    <a:pt x="354" y="0"/>
                  </a:lnTo>
                  <a:lnTo>
                    <a:pt x="354" y="6"/>
                  </a:lnTo>
                  <a:lnTo>
                    <a:pt x="336" y="6"/>
                  </a:lnTo>
                  <a:lnTo>
                    <a:pt x="336" y="0"/>
                  </a:lnTo>
                  <a:close/>
                  <a:moveTo>
                    <a:pt x="360" y="0"/>
                  </a:moveTo>
                  <a:lnTo>
                    <a:pt x="378" y="0"/>
                  </a:lnTo>
                  <a:lnTo>
                    <a:pt x="378" y="6"/>
                  </a:lnTo>
                  <a:lnTo>
                    <a:pt x="360" y="6"/>
                  </a:lnTo>
                  <a:lnTo>
                    <a:pt x="360" y="0"/>
                  </a:lnTo>
                  <a:close/>
                  <a:moveTo>
                    <a:pt x="384" y="0"/>
                  </a:moveTo>
                  <a:lnTo>
                    <a:pt x="403" y="0"/>
                  </a:lnTo>
                  <a:lnTo>
                    <a:pt x="403" y="6"/>
                  </a:lnTo>
                  <a:lnTo>
                    <a:pt x="384" y="6"/>
                  </a:lnTo>
                  <a:lnTo>
                    <a:pt x="384" y="0"/>
                  </a:lnTo>
                  <a:close/>
                  <a:moveTo>
                    <a:pt x="409" y="0"/>
                  </a:moveTo>
                  <a:lnTo>
                    <a:pt x="427" y="0"/>
                  </a:lnTo>
                  <a:lnTo>
                    <a:pt x="427" y="6"/>
                  </a:lnTo>
                  <a:lnTo>
                    <a:pt x="409" y="6"/>
                  </a:lnTo>
                  <a:lnTo>
                    <a:pt x="409" y="0"/>
                  </a:lnTo>
                  <a:close/>
                  <a:moveTo>
                    <a:pt x="433" y="0"/>
                  </a:moveTo>
                  <a:lnTo>
                    <a:pt x="451" y="0"/>
                  </a:lnTo>
                  <a:lnTo>
                    <a:pt x="451" y="6"/>
                  </a:lnTo>
                  <a:lnTo>
                    <a:pt x="433" y="6"/>
                  </a:lnTo>
                  <a:lnTo>
                    <a:pt x="433" y="0"/>
                  </a:lnTo>
                  <a:close/>
                  <a:moveTo>
                    <a:pt x="457" y="0"/>
                  </a:moveTo>
                  <a:lnTo>
                    <a:pt x="475" y="0"/>
                  </a:lnTo>
                  <a:lnTo>
                    <a:pt x="475" y="6"/>
                  </a:lnTo>
                  <a:lnTo>
                    <a:pt x="457" y="6"/>
                  </a:lnTo>
                  <a:lnTo>
                    <a:pt x="457" y="0"/>
                  </a:lnTo>
                  <a:close/>
                  <a:moveTo>
                    <a:pt x="481" y="0"/>
                  </a:moveTo>
                  <a:lnTo>
                    <a:pt x="499" y="0"/>
                  </a:lnTo>
                  <a:lnTo>
                    <a:pt x="499" y="6"/>
                  </a:lnTo>
                  <a:lnTo>
                    <a:pt x="481" y="6"/>
                  </a:lnTo>
                  <a:lnTo>
                    <a:pt x="481" y="0"/>
                  </a:lnTo>
                  <a:close/>
                  <a:moveTo>
                    <a:pt x="505" y="0"/>
                  </a:moveTo>
                  <a:lnTo>
                    <a:pt x="523" y="0"/>
                  </a:lnTo>
                  <a:lnTo>
                    <a:pt x="523" y="6"/>
                  </a:lnTo>
                  <a:lnTo>
                    <a:pt x="505" y="6"/>
                  </a:lnTo>
                  <a:lnTo>
                    <a:pt x="505" y="0"/>
                  </a:lnTo>
                  <a:close/>
                  <a:moveTo>
                    <a:pt x="529" y="0"/>
                  </a:moveTo>
                  <a:lnTo>
                    <a:pt x="547" y="0"/>
                  </a:lnTo>
                  <a:lnTo>
                    <a:pt x="547" y="6"/>
                  </a:lnTo>
                  <a:lnTo>
                    <a:pt x="529" y="6"/>
                  </a:lnTo>
                  <a:lnTo>
                    <a:pt x="529" y="0"/>
                  </a:lnTo>
                  <a:close/>
                  <a:moveTo>
                    <a:pt x="553" y="0"/>
                  </a:moveTo>
                  <a:lnTo>
                    <a:pt x="571" y="0"/>
                  </a:lnTo>
                  <a:lnTo>
                    <a:pt x="571" y="6"/>
                  </a:lnTo>
                  <a:lnTo>
                    <a:pt x="553" y="6"/>
                  </a:lnTo>
                  <a:lnTo>
                    <a:pt x="553" y="0"/>
                  </a:lnTo>
                  <a:close/>
                  <a:moveTo>
                    <a:pt x="577" y="0"/>
                  </a:moveTo>
                  <a:lnTo>
                    <a:pt x="595" y="0"/>
                  </a:lnTo>
                  <a:lnTo>
                    <a:pt x="595" y="6"/>
                  </a:lnTo>
                  <a:lnTo>
                    <a:pt x="577" y="6"/>
                  </a:lnTo>
                  <a:lnTo>
                    <a:pt x="577" y="0"/>
                  </a:lnTo>
                  <a:close/>
                  <a:moveTo>
                    <a:pt x="601" y="0"/>
                  </a:moveTo>
                  <a:lnTo>
                    <a:pt x="619" y="0"/>
                  </a:lnTo>
                  <a:lnTo>
                    <a:pt x="619" y="6"/>
                  </a:lnTo>
                  <a:lnTo>
                    <a:pt x="601" y="6"/>
                  </a:lnTo>
                  <a:lnTo>
                    <a:pt x="601" y="0"/>
                  </a:lnTo>
                  <a:close/>
                  <a:moveTo>
                    <a:pt x="625" y="0"/>
                  </a:moveTo>
                  <a:lnTo>
                    <a:pt x="643" y="0"/>
                  </a:lnTo>
                  <a:lnTo>
                    <a:pt x="643" y="6"/>
                  </a:lnTo>
                  <a:lnTo>
                    <a:pt x="625" y="6"/>
                  </a:lnTo>
                  <a:lnTo>
                    <a:pt x="625" y="0"/>
                  </a:lnTo>
                  <a:close/>
                  <a:moveTo>
                    <a:pt x="649" y="0"/>
                  </a:moveTo>
                  <a:lnTo>
                    <a:pt x="667" y="0"/>
                  </a:lnTo>
                  <a:lnTo>
                    <a:pt x="667" y="6"/>
                  </a:lnTo>
                  <a:lnTo>
                    <a:pt x="649" y="6"/>
                  </a:lnTo>
                  <a:lnTo>
                    <a:pt x="649" y="0"/>
                  </a:lnTo>
                  <a:close/>
                  <a:moveTo>
                    <a:pt x="673" y="0"/>
                  </a:moveTo>
                  <a:lnTo>
                    <a:pt x="691" y="0"/>
                  </a:lnTo>
                  <a:lnTo>
                    <a:pt x="691" y="6"/>
                  </a:lnTo>
                  <a:lnTo>
                    <a:pt x="673" y="6"/>
                  </a:lnTo>
                  <a:lnTo>
                    <a:pt x="673" y="0"/>
                  </a:lnTo>
                  <a:close/>
                  <a:moveTo>
                    <a:pt x="697" y="0"/>
                  </a:moveTo>
                  <a:lnTo>
                    <a:pt x="715" y="0"/>
                  </a:lnTo>
                  <a:lnTo>
                    <a:pt x="715" y="6"/>
                  </a:lnTo>
                  <a:lnTo>
                    <a:pt x="697" y="6"/>
                  </a:lnTo>
                  <a:lnTo>
                    <a:pt x="697" y="0"/>
                  </a:lnTo>
                  <a:close/>
                  <a:moveTo>
                    <a:pt x="721" y="0"/>
                  </a:moveTo>
                  <a:lnTo>
                    <a:pt x="739" y="0"/>
                  </a:lnTo>
                  <a:lnTo>
                    <a:pt x="739" y="6"/>
                  </a:lnTo>
                  <a:lnTo>
                    <a:pt x="721" y="6"/>
                  </a:lnTo>
                  <a:lnTo>
                    <a:pt x="721" y="0"/>
                  </a:lnTo>
                  <a:close/>
                  <a:moveTo>
                    <a:pt x="745" y="0"/>
                  </a:moveTo>
                  <a:lnTo>
                    <a:pt x="763" y="0"/>
                  </a:lnTo>
                  <a:lnTo>
                    <a:pt x="763" y="6"/>
                  </a:lnTo>
                  <a:lnTo>
                    <a:pt x="745" y="6"/>
                  </a:lnTo>
                  <a:lnTo>
                    <a:pt x="745" y="0"/>
                  </a:lnTo>
                  <a:close/>
                  <a:moveTo>
                    <a:pt x="769" y="0"/>
                  </a:moveTo>
                  <a:lnTo>
                    <a:pt x="787" y="0"/>
                  </a:lnTo>
                  <a:lnTo>
                    <a:pt x="787" y="6"/>
                  </a:lnTo>
                  <a:lnTo>
                    <a:pt x="769" y="6"/>
                  </a:lnTo>
                  <a:lnTo>
                    <a:pt x="769" y="0"/>
                  </a:lnTo>
                  <a:close/>
                  <a:moveTo>
                    <a:pt x="793" y="0"/>
                  </a:moveTo>
                  <a:lnTo>
                    <a:pt x="811" y="0"/>
                  </a:lnTo>
                  <a:lnTo>
                    <a:pt x="811" y="6"/>
                  </a:lnTo>
                  <a:lnTo>
                    <a:pt x="793" y="6"/>
                  </a:lnTo>
                  <a:lnTo>
                    <a:pt x="793" y="0"/>
                  </a:lnTo>
                  <a:close/>
                  <a:moveTo>
                    <a:pt x="817" y="0"/>
                  </a:moveTo>
                  <a:lnTo>
                    <a:pt x="835" y="0"/>
                  </a:lnTo>
                  <a:lnTo>
                    <a:pt x="835" y="6"/>
                  </a:lnTo>
                  <a:lnTo>
                    <a:pt x="817" y="6"/>
                  </a:lnTo>
                  <a:lnTo>
                    <a:pt x="817" y="0"/>
                  </a:lnTo>
                  <a:close/>
                  <a:moveTo>
                    <a:pt x="841" y="0"/>
                  </a:moveTo>
                  <a:lnTo>
                    <a:pt x="859" y="0"/>
                  </a:lnTo>
                  <a:lnTo>
                    <a:pt x="859" y="6"/>
                  </a:lnTo>
                  <a:lnTo>
                    <a:pt x="841" y="6"/>
                  </a:lnTo>
                  <a:lnTo>
                    <a:pt x="841" y="0"/>
                  </a:lnTo>
                  <a:close/>
                  <a:moveTo>
                    <a:pt x="865" y="0"/>
                  </a:moveTo>
                  <a:lnTo>
                    <a:pt x="883" y="0"/>
                  </a:lnTo>
                  <a:lnTo>
                    <a:pt x="883" y="6"/>
                  </a:lnTo>
                  <a:lnTo>
                    <a:pt x="865" y="6"/>
                  </a:lnTo>
                  <a:lnTo>
                    <a:pt x="865" y="0"/>
                  </a:lnTo>
                  <a:close/>
                  <a:moveTo>
                    <a:pt x="889" y="0"/>
                  </a:moveTo>
                  <a:lnTo>
                    <a:pt x="907" y="0"/>
                  </a:lnTo>
                  <a:lnTo>
                    <a:pt x="907" y="6"/>
                  </a:lnTo>
                  <a:lnTo>
                    <a:pt x="889" y="6"/>
                  </a:lnTo>
                  <a:lnTo>
                    <a:pt x="889" y="0"/>
                  </a:lnTo>
                  <a:close/>
                  <a:moveTo>
                    <a:pt x="913" y="0"/>
                  </a:moveTo>
                  <a:lnTo>
                    <a:pt x="931" y="0"/>
                  </a:lnTo>
                  <a:lnTo>
                    <a:pt x="931" y="6"/>
                  </a:lnTo>
                  <a:lnTo>
                    <a:pt x="913" y="6"/>
                  </a:lnTo>
                  <a:lnTo>
                    <a:pt x="913" y="0"/>
                  </a:lnTo>
                  <a:close/>
                  <a:moveTo>
                    <a:pt x="937" y="0"/>
                  </a:moveTo>
                  <a:lnTo>
                    <a:pt x="955" y="0"/>
                  </a:lnTo>
                  <a:lnTo>
                    <a:pt x="955" y="6"/>
                  </a:lnTo>
                  <a:lnTo>
                    <a:pt x="937" y="6"/>
                  </a:lnTo>
                  <a:lnTo>
                    <a:pt x="937" y="0"/>
                  </a:lnTo>
                  <a:close/>
                  <a:moveTo>
                    <a:pt x="961" y="0"/>
                  </a:moveTo>
                  <a:lnTo>
                    <a:pt x="979" y="0"/>
                  </a:lnTo>
                  <a:lnTo>
                    <a:pt x="979" y="6"/>
                  </a:lnTo>
                  <a:lnTo>
                    <a:pt x="961" y="6"/>
                  </a:lnTo>
                  <a:lnTo>
                    <a:pt x="961" y="0"/>
                  </a:lnTo>
                  <a:close/>
                  <a:moveTo>
                    <a:pt x="985" y="0"/>
                  </a:moveTo>
                  <a:lnTo>
                    <a:pt x="1003" y="0"/>
                  </a:lnTo>
                  <a:lnTo>
                    <a:pt x="1003" y="6"/>
                  </a:lnTo>
                  <a:lnTo>
                    <a:pt x="985" y="6"/>
                  </a:lnTo>
                  <a:lnTo>
                    <a:pt x="985" y="0"/>
                  </a:lnTo>
                  <a:close/>
                  <a:moveTo>
                    <a:pt x="1009" y="0"/>
                  </a:moveTo>
                  <a:lnTo>
                    <a:pt x="1027" y="0"/>
                  </a:lnTo>
                  <a:lnTo>
                    <a:pt x="1027" y="6"/>
                  </a:lnTo>
                  <a:lnTo>
                    <a:pt x="1009" y="6"/>
                  </a:lnTo>
                  <a:lnTo>
                    <a:pt x="1009" y="0"/>
                  </a:lnTo>
                  <a:close/>
                  <a:moveTo>
                    <a:pt x="1033" y="0"/>
                  </a:moveTo>
                  <a:lnTo>
                    <a:pt x="1051" y="0"/>
                  </a:lnTo>
                  <a:lnTo>
                    <a:pt x="1051" y="6"/>
                  </a:lnTo>
                  <a:lnTo>
                    <a:pt x="1033" y="6"/>
                  </a:lnTo>
                  <a:lnTo>
                    <a:pt x="1033" y="0"/>
                  </a:lnTo>
                  <a:close/>
                  <a:moveTo>
                    <a:pt x="1057" y="0"/>
                  </a:moveTo>
                  <a:lnTo>
                    <a:pt x="1075" y="0"/>
                  </a:lnTo>
                  <a:lnTo>
                    <a:pt x="1075" y="6"/>
                  </a:lnTo>
                  <a:lnTo>
                    <a:pt x="1057" y="6"/>
                  </a:lnTo>
                  <a:lnTo>
                    <a:pt x="1057" y="0"/>
                  </a:lnTo>
                  <a:close/>
                  <a:moveTo>
                    <a:pt x="1081" y="0"/>
                  </a:moveTo>
                  <a:lnTo>
                    <a:pt x="1099" y="0"/>
                  </a:lnTo>
                  <a:lnTo>
                    <a:pt x="1099" y="6"/>
                  </a:lnTo>
                  <a:lnTo>
                    <a:pt x="1081" y="6"/>
                  </a:lnTo>
                  <a:lnTo>
                    <a:pt x="1081" y="0"/>
                  </a:lnTo>
                  <a:close/>
                  <a:moveTo>
                    <a:pt x="1105" y="0"/>
                  </a:moveTo>
                  <a:lnTo>
                    <a:pt x="1123" y="0"/>
                  </a:lnTo>
                  <a:lnTo>
                    <a:pt x="1123" y="6"/>
                  </a:lnTo>
                  <a:lnTo>
                    <a:pt x="1105" y="6"/>
                  </a:lnTo>
                  <a:lnTo>
                    <a:pt x="1105" y="0"/>
                  </a:lnTo>
                  <a:close/>
                  <a:moveTo>
                    <a:pt x="1129" y="0"/>
                  </a:moveTo>
                  <a:lnTo>
                    <a:pt x="1148" y="0"/>
                  </a:lnTo>
                  <a:lnTo>
                    <a:pt x="1148" y="6"/>
                  </a:lnTo>
                  <a:lnTo>
                    <a:pt x="1129" y="6"/>
                  </a:lnTo>
                  <a:lnTo>
                    <a:pt x="1129" y="0"/>
                  </a:lnTo>
                  <a:close/>
                  <a:moveTo>
                    <a:pt x="1154" y="0"/>
                  </a:moveTo>
                  <a:lnTo>
                    <a:pt x="1172" y="0"/>
                  </a:lnTo>
                  <a:lnTo>
                    <a:pt x="1172" y="6"/>
                  </a:lnTo>
                  <a:lnTo>
                    <a:pt x="1154" y="6"/>
                  </a:lnTo>
                  <a:lnTo>
                    <a:pt x="1154" y="0"/>
                  </a:lnTo>
                  <a:close/>
                  <a:moveTo>
                    <a:pt x="1178" y="0"/>
                  </a:moveTo>
                  <a:lnTo>
                    <a:pt x="1196" y="0"/>
                  </a:lnTo>
                  <a:lnTo>
                    <a:pt x="1196" y="6"/>
                  </a:lnTo>
                  <a:lnTo>
                    <a:pt x="1178" y="6"/>
                  </a:lnTo>
                  <a:lnTo>
                    <a:pt x="1178" y="0"/>
                  </a:lnTo>
                  <a:close/>
                  <a:moveTo>
                    <a:pt x="1202" y="0"/>
                  </a:moveTo>
                  <a:lnTo>
                    <a:pt x="1220" y="0"/>
                  </a:lnTo>
                  <a:lnTo>
                    <a:pt x="1220" y="6"/>
                  </a:lnTo>
                  <a:lnTo>
                    <a:pt x="1202" y="6"/>
                  </a:lnTo>
                  <a:lnTo>
                    <a:pt x="1202" y="0"/>
                  </a:lnTo>
                  <a:close/>
                  <a:moveTo>
                    <a:pt x="1226" y="0"/>
                  </a:moveTo>
                  <a:lnTo>
                    <a:pt x="1244" y="0"/>
                  </a:lnTo>
                  <a:lnTo>
                    <a:pt x="1244" y="6"/>
                  </a:lnTo>
                  <a:lnTo>
                    <a:pt x="1226" y="6"/>
                  </a:lnTo>
                  <a:lnTo>
                    <a:pt x="1226" y="0"/>
                  </a:lnTo>
                  <a:close/>
                  <a:moveTo>
                    <a:pt x="1250" y="0"/>
                  </a:moveTo>
                  <a:lnTo>
                    <a:pt x="1268" y="0"/>
                  </a:lnTo>
                  <a:lnTo>
                    <a:pt x="1268" y="6"/>
                  </a:lnTo>
                  <a:lnTo>
                    <a:pt x="1250" y="6"/>
                  </a:lnTo>
                  <a:lnTo>
                    <a:pt x="1250" y="0"/>
                  </a:lnTo>
                  <a:close/>
                  <a:moveTo>
                    <a:pt x="1274" y="0"/>
                  </a:moveTo>
                  <a:lnTo>
                    <a:pt x="1292" y="0"/>
                  </a:lnTo>
                  <a:lnTo>
                    <a:pt x="1292" y="6"/>
                  </a:lnTo>
                  <a:lnTo>
                    <a:pt x="1274" y="6"/>
                  </a:lnTo>
                  <a:lnTo>
                    <a:pt x="1274" y="0"/>
                  </a:lnTo>
                  <a:close/>
                  <a:moveTo>
                    <a:pt x="1298" y="0"/>
                  </a:moveTo>
                  <a:lnTo>
                    <a:pt x="1316" y="0"/>
                  </a:lnTo>
                  <a:lnTo>
                    <a:pt x="1316" y="6"/>
                  </a:lnTo>
                  <a:lnTo>
                    <a:pt x="1298" y="6"/>
                  </a:lnTo>
                  <a:lnTo>
                    <a:pt x="1298" y="0"/>
                  </a:lnTo>
                  <a:close/>
                  <a:moveTo>
                    <a:pt x="1322" y="0"/>
                  </a:moveTo>
                  <a:lnTo>
                    <a:pt x="1340" y="0"/>
                  </a:lnTo>
                  <a:lnTo>
                    <a:pt x="1340" y="6"/>
                  </a:lnTo>
                  <a:lnTo>
                    <a:pt x="1322" y="6"/>
                  </a:lnTo>
                  <a:lnTo>
                    <a:pt x="1322" y="0"/>
                  </a:lnTo>
                  <a:close/>
                  <a:moveTo>
                    <a:pt x="1346" y="0"/>
                  </a:moveTo>
                  <a:lnTo>
                    <a:pt x="1364" y="0"/>
                  </a:lnTo>
                  <a:lnTo>
                    <a:pt x="1364" y="6"/>
                  </a:lnTo>
                  <a:lnTo>
                    <a:pt x="1346" y="6"/>
                  </a:lnTo>
                  <a:lnTo>
                    <a:pt x="1346" y="0"/>
                  </a:lnTo>
                  <a:close/>
                  <a:moveTo>
                    <a:pt x="1370" y="0"/>
                  </a:moveTo>
                  <a:lnTo>
                    <a:pt x="1388" y="0"/>
                  </a:lnTo>
                  <a:lnTo>
                    <a:pt x="1388" y="6"/>
                  </a:lnTo>
                  <a:lnTo>
                    <a:pt x="1370" y="6"/>
                  </a:lnTo>
                  <a:lnTo>
                    <a:pt x="1370" y="0"/>
                  </a:lnTo>
                  <a:close/>
                  <a:moveTo>
                    <a:pt x="1394" y="0"/>
                  </a:moveTo>
                  <a:lnTo>
                    <a:pt x="1412" y="0"/>
                  </a:lnTo>
                  <a:lnTo>
                    <a:pt x="1412" y="6"/>
                  </a:lnTo>
                  <a:lnTo>
                    <a:pt x="1394" y="6"/>
                  </a:lnTo>
                  <a:lnTo>
                    <a:pt x="1394" y="0"/>
                  </a:lnTo>
                  <a:close/>
                  <a:moveTo>
                    <a:pt x="1418" y="0"/>
                  </a:moveTo>
                  <a:lnTo>
                    <a:pt x="1436" y="0"/>
                  </a:lnTo>
                  <a:lnTo>
                    <a:pt x="1436" y="6"/>
                  </a:lnTo>
                  <a:lnTo>
                    <a:pt x="1418" y="6"/>
                  </a:lnTo>
                  <a:lnTo>
                    <a:pt x="1418" y="0"/>
                  </a:lnTo>
                  <a:close/>
                  <a:moveTo>
                    <a:pt x="1442" y="0"/>
                  </a:moveTo>
                  <a:lnTo>
                    <a:pt x="1460" y="0"/>
                  </a:lnTo>
                  <a:lnTo>
                    <a:pt x="1460" y="6"/>
                  </a:lnTo>
                  <a:lnTo>
                    <a:pt x="1442" y="6"/>
                  </a:lnTo>
                  <a:lnTo>
                    <a:pt x="1442" y="0"/>
                  </a:lnTo>
                  <a:close/>
                  <a:moveTo>
                    <a:pt x="1466" y="0"/>
                  </a:moveTo>
                  <a:lnTo>
                    <a:pt x="1484" y="0"/>
                  </a:lnTo>
                  <a:lnTo>
                    <a:pt x="1484" y="6"/>
                  </a:lnTo>
                  <a:lnTo>
                    <a:pt x="1466" y="6"/>
                  </a:lnTo>
                  <a:lnTo>
                    <a:pt x="1466" y="0"/>
                  </a:lnTo>
                  <a:close/>
                  <a:moveTo>
                    <a:pt x="1490" y="0"/>
                  </a:moveTo>
                  <a:lnTo>
                    <a:pt x="1508" y="0"/>
                  </a:lnTo>
                  <a:lnTo>
                    <a:pt x="1508" y="6"/>
                  </a:lnTo>
                  <a:lnTo>
                    <a:pt x="1490" y="6"/>
                  </a:lnTo>
                  <a:lnTo>
                    <a:pt x="1490" y="0"/>
                  </a:lnTo>
                  <a:close/>
                  <a:moveTo>
                    <a:pt x="1514" y="0"/>
                  </a:moveTo>
                  <a:lnTo>
                    <a:pt x="1532" y="0"/>
                  </a:lnTo>
                  <a:lnTo>
                    <a:pt x="1532" y="6"/>
                  </a:lnTo>
                  <a:lnTo>
                    <a:pt x="1514" y="6"/>
                  </a:lnTo>
                  <a:lnTo>
                    <a:pt x="1514" y="0"/>
                  </a:lnTo>
                  <a:close/>
                  <a:moveTo>
                    <a:pt x="1538" y="0"/>
                  </a:moveTo>
                  <a:lnTo>
                    <a:pt x="1556" y="0"/>
                  </a:lnTo>
                  <a:lnTo>
                    <a:pt x="1556" y="6"/>
                  </a:lnTo>
                  <a:lnTo>
                    <a:pt x="1538" y="6"/>
                  </a:lnTo>
                  <a:lnTo>
                    <a:pt x="1538" y="0"/>
                  </a:lnTo>
                  <a:close/>
                  <a:moveTo>
                    <a:pt x="1562" y="0"/>
                  </a:moveTo>
                  <a:lnTo>
                    <a:pt x="1580" y="0"/>
                  </a:lnTo>
                  <a:lnTo>
                    <a:pt x="1580" y="6"/>
                  </a:lnTo>
                  <a:lnTo>
                    <a:pt x="1562" y="6"/>
                  </a:lnTo>
                  <a:lnTo>
                    <a:pt x="1562" y="0"/>
                  </a:lnTo>
                  <a:close/>
                  <a:moveTo>
                    <a:pt x="1586" y="0"/>
                  </a:moveTo>
                  <a:lnTo>
                    <a:pt x="1604" y="0"/>
                  </a:lnTo>
                  <a:lnTo>
                    <a:pt x="1604" y="6"/>
                  </a:lnTo>
                  <a:lnTo>
                    <a:pt x="1586" y="6"/>
                  </a:lnTo>
                  <a:lnTo>
                    <a:pt x="1586" y="0"/>
                  </a:lnTo>
                  <a:close/>
                  <a:moveTo>
                    <a:pt x="1610" y="0"/>
                  </a:moveTo>
                  <a:lnTo>
                    <a:pt x="1628" y="0"/>
                  </a:lnTo>
                  <a:lnTo>
                    <a:pt x="1628" y="6"/>
                  </a:lnTo>
                  <a:lnTo>
                    <a:pt x="1610" y="6"/>
                  </a:lnTo>
                  <a:lnTo>
                    <a:pt x="1610" y="0"/>
                  </a:lnTo>
                  <a:close/>
                  <a:moveTo>
                    <a:pt x="1634" y="0"/>
                  </a:moveTo>
                  <a:lnTo>
                    <a:pt x="1652" y="0"/>
                  </a:lnTo>
                  <a:lnTo>
                    <a:pt x="1652" y="6"/>
                  </a:lnTo>
                  <a:lnTo>
                    <a:pt x="1634" y="6"/>
                  </a:lnTo>
                  <a:lnTo>
                    <a:pt x="1634" y="0"/>
                  </a:lnTo>
                  <a:close/>
                  <a:moveTo>
                    <a:pt x="1658" y="0"/>
                  </a:moveTo>
                  <a:lnTo>
                    <a:pt x="1676" y="0"/>
                  </a:lnTo>
                  <a:lnTo>
                    <a:pt x="1676" y="6"/>
                  </a:lnTo>
                  <a:lnTo>
                    <a:pt x="1658" y="6"/>
                  </a:lnTo>
                  <a:lnTo>
                    <a:pt x="1658" y="0"/>
                  </a:lnTo>
                  <a:close/>
                  <a:moveTo>
                    <a:pt x="1682" y="0"/>
                  </a:moveTo>
                  <a:lnTo>
                    <a:pt x="1700" y="0"/>
                  </a:lnTo>
                  <a:lnTo>
                    <a:pt x="1700" y="6"/>
                  </a:lnTo>
                  <a:lnTo>
                    <a:pt x="1682" y="6"/>
                  </a:lnTo>
                  <a:lnTo>
                    <a:pt x="1682" y="0"/>
                  </a:lnTo>
                  <a:close/>
                  <a:moveTo>
                    <a:pt x="1706" y="0"/>
                  </a:moveTo>
                  <a:lnTo>
                    <a:pt x="1724" y="0"/>
                  </a:lnTo>
                  <a:lnTo>
                    <a:pt x="1724" y="6"/>
                  </a:lnTo>
                  <a:lnTo>
                    <a:pt x="1706" y="6"/>
                  </a:lnTo>
                  <a:lnTo>
                    <a:pt x="1706" y="0"/>
                  </a:lnTo>
                  <a:close/>
                  <a:moveTo>
                    <a:pt x="1730" y="0"/>
                  </a:moveTo>
                  <a:lnTo>
                    <a:pt x="1748" y="0"/>
                  </a:lnTo>
                  <a:lnTo>
                    <a:pt x="1748" y="6"/>
                  </a:lnTo>
                  <a:lnTo>
                    <a:pt x="1730" y="6"/>
                  </a:lnTo>
                  <a:lnTo>
                    <a:pt x="1730" y="0"/>
                  </a:lnTo>
                  <a:close/>
                  <a:moveTo>
                    <a:pt x="1754" y="0"/>
                  </a:moveTo>
                  <a:lnTo>
                    <a:pt x="1772" y="0"/>
                  </a:lnTo>
                  <a:lnTo>
                    <a:pt x="1772" y="6"/>
                  </a:lnTo>
                  <a:lnTo>
                    <a:pt x="1754" y="6"/>
                  </a:lnTo>
                  <a:lnTo>
                    <a:pt x="1754" y="0"/>
                  </a:lnTo>
                  <a:close/>
                  <a:moveTo>
                    <a:pt x="1778" y="0"/>
                  </a:moveTo>
                  <a:lnTo>
                    <a:pt x="1796" y="0"/>
                  </a:lnTo>
                  <a:lnTo>
                    <a:pt x="1796" y="6"/>
                  </a:lnTo>
                  <a:lnTo>
                    <a:pt x="1778" y="6"/>
                  </a:lnTo>
                  <a:lnTo>
                    <a:pt x="1778" y="0"/>
                  </a:lnTo>
                  <a:close/>
                  <a:moveTo>
                    <a:pt x="1802" y="0"/>
                  </a:moveTo>
                  <a:lnTo>
                    <a:pt x="1820" y="0"/>
                  </a:lnTo>
                  <a:lnTo>
                    <a:pt x="1820" y="6"/>
                  </a:lnTo>
                  <a:lnTo>
                    <a:pt x="1802" y="6"/>
                  </a:lnTo>
                  <a:lnTo>
                    <a:pt x="1802" y="0"/>
                  </a:lnTo>
                  <a:close/>
                  <a:moveTo>
                    <a:pt x="1826" y="0"/>
                  </a:moveTo>
                  <a:lnTo>
                    <a:pt x="1844" y="0"/>
                  </a:lnTo>
                  <a:lnTo>
                    <a:pt x="1844" y="6"/>
                  </a:lnTo>
                  <a:lnTo>
                    <a:pt x="1826" y="6"/>
                  </a:lnTo>
                  <a:lnTo>
                    <a:pt x="1826" y="0"/>
                  </a:lnTo>
                  <a:close/>
                  <a:moveTo>
                    <a:pt x="1850" y="0"/>
                  </a:moveTo>
                  <a:lnTo>
                    <a:pt x="1868" y="0"/>
                  </a:lnTo>
                  <a:lnTo>
                    <a:pt x="1868" y="6"/>
                  </a:lnTo>
                  <a:lnTo>
                    <a:pt x="1850" y="6"/>
                  </a:lnTo>
                  <a:lnTo>
                    <a:pt x="1850" y="0"/>
                  </a:lnTo>
                  <a:close/>
                  <a:moveTo>
                    <a:pt x="1874" y="0"/>
                  </a:moveTo>
                  <a:lnTo>
                    <a:pt x="1892" y="0"/>
                  </a:lnTo>
                  <a:lnTo>
                    <a:pt x="1892" y="6"/>
                  </a:lnTo>
                  <a:lnTo>
                    <a:pt x="1874" y="6"/>
                  </a:lnTo>
                  <a:lnTo>
                    <a:pt x="1874" y="0"/>
                  </a:lnTo>
                  <a:close/>
                  <a:moveTo>
                    <a:pt x="1898" y="0"/>
                  </a:moveTo>
                  <a:lnTo>
                    <a:pt x="1916" y="0"/>
                  </a:lnTo>
                  <a:lnTo>
                    <a:pt x="1916" y="6"/>
                  </a:lnTo>
                  <a:lnTo>
                    <a:pt x="1898" y="6"/>
                  </a:lnTo>
                  <a:lnTo>
                    <a:pt x="1898" y="0"/>
                  </a:lnTo>
                  <a:close/>
                  <a:moveTo>
                    <a:pt x="1922" y="0"/>
                  </a:moveTo>
                  <a:lnTo>
                    <a:pt x="1940" y="0"/>
                  </a:lnTo>
                  <a:lnTo>
                    <a:pt x="1940" y="6"/>
                  </a:lnTo>
                  <a:lnTo>
                    <a:pt x="1922" y="6"/>
                  </a:lnTo>
                  <a:lnTo>
                    <a:pt x="1922" y="0"/>
                  </a:lnTo>
                  <a:close/>
                  <a:moveTo>
                    <a:pt x="1946" y="0"/>
                  </a:moveTo>
                  <a:lnTo>
                    <a:pt x="1964" y="0"/>
                  </a:lnTo>
                  <a:lnTo>
                    <a:pt x="1964" y="6"/>
                  </a:lnTo>
                  <a:lnTo>
                    <a:pt x="1946" y="6"/>
                  </a:lnTo>
                  <a:lnTo>
                    <a:pt x="1946" y="0"/>
                  </a:lnTo>
                  <a:close/>
                  <a:moveTo>
                    <a:pt x="1970" y="0"/>
                  </a:moveTo>
                  <a:lnTo>
                    <a:pt x="1988" y="0"/>
                  </a:lnTo>
                  <a:lnTo>
                    <a:pt x="1988" y="6"/>
                  </a:lnTo>
                  <a:lnTo>
                    <a:pt x="1970" y="6"/>
                  </a:lnTo>
                  <a:lnTo>
                    <a:pt x="1970" y="0"/>
                  </a:lnTo>
                  <a:close/>
                  <a:moveTo>
                    <a:pt x="1994" y="0"/>
                  </a:moveTo>
                  <a:lnTo>
                    <a:pt x="2012" y="0"/>
                  </a:lnTo>
                  <a:lnTo>
                    <a:pt x="2012" y="6"/>
                  </a:lnTo>
                  <a:lnTo>
                    <a:pt x="1994" y="6"/>
                  </a:lnTo>
                  <a:lnTo>
                    <a:pt x="1994" y="0"/>
                  </a:lnTo>
                  <a:close/>
                  <a:moveTo>
                    <a:pt x="2018" y="0"/>
                  </a:moveTo>
                  <a:lnTo>
                    <a:pt x="2036" y="0"/>
                  </a:lnTo>
                  <a:lnTo>
                    <a:pt x="2036" y="6"/>
                  </a:lnTo>
                  <a:lnTo>
                    <a:pt x="2018" y="6"/>
                  </a:lnTo>
                  <a:lnTo>
                    <a:pt x="2018" y="0"/>
                  </a:lnTo>
                  <a:close/>
                  <a:moveTo>
                    <a:pt x="2042" y="0"/>
                  </a:moveTo>
                  <a:lnTo>
                    <a:pt x="2060" y="0"/>
                  </a:lnTo>
                  <a:lnTo>
                    <a:pt x="2060" y="6"/>
                  </a:lnTo>
                  <a:lnTo>
                    <a:pt x="2042" y="6"/>
                  </a:lnTo>
                  <a:lnTo>
                    <a:pt x="2042" y="0"/>
                  </a:lnTo>
                  <a:close/>
                  <a:moveTo>
                    <a:pt x="2066" y="0"/>
                  </a:moveTo>
                  <a:lnTo>
                    <a:pt x="2084" y="0"/>
                  </a:lnTo>
                  <a:lnTo>
                    <a:pt x="2084" y="6"/>
                  </a:lnTo>
                  <a:lnTo>
                    <a:pt x="2066" y="6"/>
                  </a:lnTo>
                  <a:lnTo>
                    <a:pt x="2066" y="0"/>
                  </a:lnTo>
                  <a:close/>
                  <a:moveTo>
                    <a:pt x="2090" y="0"/>
                  </a:moveTo>
                  <a:lnTo>
                    <a:pt x="2108" y="0"/>
                  </a:lnTo>
                  <a:lnTo>
                    <a:pt x="2108" y="6"/>
                  </a:lnTo>
                  <a:lnTo>
                    <a:pt x="2090" y="6"/>
                  </a:lnTo>
                  <a:lnTo>
                    <a:pt x="2090" y="0"/>
                  </a:lnTo>
                  <a:close/>
                  <a:moveTo>
                    <a:pt x="2114" y="0"/>
                  </a:moveTo>
                  <a:lnTo>
                    <a:pt x="2132" y="0"/>
                  </a:lnTo>
                  <a:lnTo>
                    <a:pt x="2132" y="6"/>
                  </a:lnTo>
                  <a:lnTo>
                    <a:pt x="2114" y="6"/>
                  </a:lnTo>
                  <a:lnTo>
                    <a:pt x="2114" y="0"/>
                  </a:lnTo>
                  <a:close/>
                  <a:moveTo>
                    <a:pt x="2138" y="0"/>
                  </a:moveTo>
                  <a:lnTo>
                    <a:pt x="2156" y="0"/>
                  </a:lnTo>
                  <a:lnTo>
                    <a:pt x="2156" y="6"/>
                  </a:lnTo>
                  <a:lnTo>
                    <a:pt x="2138" y="6"/>
                  </a:lnTo>
                  <a:lnTo>
                    <a:pt x="2138" y="0"/>
                  </a:lnTo>
                  <a:close/>
                  <a:moveTo>
                    <a:pt x="2162" y="0"/>
                  </a:moveTo>
                  <a:lnTo>
                    <a:pt x="2180" y="0"/>
                  </a:lnTo>
                  <a:lnTo>
                    <a:pt x="2180" y="6"/>
                  </a:lnTo>
                  <a:lnTo>
                    <a:pt x="2162" y="6"/>
                  </a:lnTo>
                  <a:lnTo>
                    <a:pt x="2162" y="0"/>
                  </a:lnTo>
                  <a:close/>
                  <a:moveTo>
                    <a:pt x="2186" y="0"/>
                  </a:moveTo>
                  <a:lnTo>
                    <a:pt x="2204" y="0"/>
                  </a:lnTo>
                  <a:lnTo>
                    <a:pt x="2204" y="6"/>
                  </a:lnTo>
                  <a:lnTo>
                    <a:pt x="2186" y="6"/>
                  </a:lnTo>
                  <a:lnTo>
                    <a:pt x="2186" y="0"/>
                  </a:lnTo>
                  <a:close/>
                  <a:moveTo>
                    <a:pt x="2210" y="0"/>
                  </a:moveTo>
                  <a:lnTo>
                    <a:pt x="2228" y="0"/>
                  </a:lnTo>
                  <a:lnTo>
                    <a:pt x="2228" y="6"/>
                  </a:lnTo>
                  <a:lnTo>
                    <a:pt x="2210" y="6"/>
                  </a:lnTo>
                  <a:lnTo>
                    <a:pt x="2210" y="0"/>
                  </a:lnTo>
                  <a:close/>
                  <a:moveTo>
                    <a:pt x="2234" y="0"/>
                  </a:moveTo>
                  <a:lnTo>
                    <a:pt x="2252" y="0"/>
                  </a:lnTo>
                  <a:lnTo>
                    <a:pt x="2252" y="6"/>
                  </a:lnTo>
                  <a:lnTo>
                    <a:pt x="2234" y="6"/>
                  </a:lnTo>
                  <a:lnTo>
                    <a:pt x="2234" y="0"/>
                  </a:lnTo>
                  <a:close/>
                  <a:moveTo>
                    <a:pt x="2259" y="0"/>
                  </a:moveTo>
                  <a:lnTo>
                    <a:pt x="2277" y="0"/>
                  </a:lnTo>
                  <a:lnTo>
                    <a:pt x="2277" y="6"/>
                  </a:lnTo>
                  <a:lnTo>
                    <a:pt x="2259" y="6"/>
                  </a:lnTo>
                  <a:lnTo>
                    <a:pt x="2259" y="0"/>
                  </a:lnTo>
                  <a:close/>
                  <a:moveTo>
                    <a:pt x="2283" y="0"/>
                  </a:moveTo>
                  <a:lnTo>
                    <a:pt x="2301" y="0"/>
                  </a:lnTo>
                  <a:lnTo>
                    <a:pt x="2301" y="6"/>
                  </a:lnTo>
                  <a:lnTo>
                    <a:pt x="2283" y="6"/>
                  </a:lnTo>
                  <a:lnTo>
                    <a:pt x="2283" y="0"/>
                  </a:lnTo>
                  <a:close/>
                  <a:moveTo>
                    <a:pt x="2307" y="0"/>
                  </a:moveTo>
                  <a:lnTo>
                    <a:pt x="2325" y="0"/>
                  </a:lnTo>
                  <a:lnTo>
                    <a:pt x="2325" y="6"/>
                  </a:lnTo>
                  <a:lnTo>
                    <a:pt x="2307" y="6"/>
                  </a:lnTo>
                  <a:lnTo>
                    <a:pt x="2307" y="0"/>
                  </a:lnTo>
                  <a:close/>
                  <a:moveTo>
                    <a:pt x="2331" y="0"/>
                  </a:moveTo>
                  <a:lnTo>
                    <a:pt x="2349" y="0"/>
                  </a:lnTo>
                  <a:lnTo>
                    <a:pt x="2349" y="6"/>
                  </a:lnTo>
                  <a:lnTo>
                    <a:pt x="2331" y="6"/>
                  </a:lnTo>
                  <a:lnTo>
                    <a:pt x="2331" y="0"/>
                  </a:lnTo>
                  <a:close/>
                  <a:moveTo>
                    <a:pt x="2355" y="0"/>
                  </a:moveTo>
                  <a:lnTo>
                    <a:pt x="2373" y="0"/>
                  </a:lnTo>
                  <a:lnTo>
                    <a:pt x="2373" y="6"/>
                  </a:lnTo>
                  <a:lnTo>
                    <a:pt x="2355" y="6"/>
                  </a:lnTo>
                  <a:lnTo>
                    <a:pt x="2355" y="0"/>
                  </a:lnTo>
                  <a:close/>
                  <a:moveTo>
                    <a:pt x="2379" y="0"/>
                  </a:moveTo>
                  <a:lnTo>
                    <a:pt x="2397" y="0"/>
                  </a:lnTo>
                  <a:lnTo>
                    <a:pt x="2397" y="6"/>
                  </a:lnTo>
                  <a:lnTo>
                    <a:pt x="2379" y="6"/>
                  </a:lnTo>
                  <a:lnTo>
                    <a:pt x="2379" y="0"/>
                  </a:lnTo>
                  <a:close/>
                  <a:moveTo>
                    <a:pt x="2403" y="0"/>
                  </a:moveTo>
                  <a:lnTo>
                    <a:pt x="2421" y="0"/>
                  </a:lnTo>
                  <a:lnTo>
                    <a:pt x="2421" y="6"/>
                  </a:lnTo>
                  <a:lnTo>
                    <a:pt x="2403" y="6"/>
                  </a:lnTo>
                  <a:lnTo>
                    <a:pt x="2403" y="0"/>
                  </a:lnTo>
                  <a:close/>
                  <a:moveTo>
                    <a:pt x="2427" y="0"/>
                  </a:moveTo>
                  <a:lnTo>
                    <a:pt x="2445" y="0"/>
                  </a:lnTo>
                  <a:lnTo>
                    <a:pt x="2445" y="6"/>
                  </a:lnTo>
                  <a:lnTo>
                    <a:pt x="2427" y="6"/>
                  </a:lnTo>
                  <a:lnTo>
                    <a:pt x="2427" y="0"/>
                  </a:lnTo>
                  <a:close/>
                  <a:moveTo>
                    <a:pt x="2451" y="0"/>
                  </a:moveTo>
                  <a:lnTo>
                    <a:pt x="2469" y="0"/>
                  </a:lnTo>
                  <a:lnTo>
                    <a:pt x="2469" y="6"/>
                  </a:lnTo>
                  <a:lnTo>
                    <a:pt x="2451" y="6"/>
                  </a:lnTo>
                  <a:lnTo>
                    <a:pt x="2451" y="0"/>
                  </a:lnTo>
                  <a:close/>
                  <a:moveTo>
                    <a:pt x="2475" y="0"/>
                  </a:moveTo>
                  <a:lnTo>
                    <a:pt x="2493" y="0"/>
                  </a:lnTo>
                  <a:lnTo>
                    <a:pt x="2493" y="6"/>
                  </a:lnTo>
                  <a:lnTo>
                    <a:pt x="2475" y="6"/>
                  </a:lnTo>
                  <a:lnTo>
                    <a:pt x="2475" y="0"/>
                  </a:lnTo>
                  <a:close/>
                  <a:moveTo>
                    <a:pt x="2499" y="0"/>
                  </a:moveTo>
                  <a:lnTo>
                    <a:pt x="2517" y="0"/>
                  </a:lnTo>
                  <a:lnTo>
                    <a:pt x="2517" y="6"/>
                  </a:lnTo>
                  <a:lnTo>
                    <a:pt x="2499" y="6"/>
                  </a:lnTo>
                  <a:lnTo>
                    <a:pt x="2499" y="0"/>
                  </a:lnTo>
                  <a:close/>
                  <a:moveTo>
                    <a:pt x="2523" y="0"/>
                  </a:moveTo>
                  <a:lnTo>
                    <a:pt x="2541" y="0"/>
                  </a:lnTo>
                  <a:lnTo>
                    <a:pt x="2541" y="6"/>
                  </a:lnTo>
                  <a:lnTo>
                    <a:pt x="2523" y="6"/>
                  </a:lnTo>
                  <a:lnTo>
                    <a:pt x="2523" y="0"/>
                  </a:lnTo>
                  <a:close/>
                  <a:moveTo>
                    <a:pt x="2547" y="0"/>
                  </a:moveTo>
                  <a:lnTo>
                    <a:pt x="2565" y="0"/>
                  </a:lnTo>
                  <a:lnTo>
                    <a:pt x="2565" y="6"/>
                  </a:lnTo>
                  <a:lnTo>
                    <a:pt x="2547" y="6"/>
                  </a:lnTo>
                  <a:lnTo>
                    <a:pt x="2547" y="0"/>
                  </a:lnTo>
                  <a:close/>
                  <a:moveTo>
                    <a:pt x="2571" y="0"/>
                  </a:moveTo>
                  <a:lnTo>
                    <a:pt x="2589" y="0"/>
                  </a:lnTo>
                  <a:lnTo>
                    <a:pt x="2589" y="6"/>
                  </a:lnTo>
                  <a:lnTo>
                    <a:pt x="2571" y="6"/>
                  </a:lnTo>
                  <a:lnTo>
                    <a:pt x="2571" y="0"/>
                  </a:lnTo>
                  <a:close/>
                  <a:moveTo>
                    <a:pt x="2595" y="0"/>
                  </a:moveTo>
                  <a:lnTo>
                    <a:pt x="2613" y="0"/>
                  </a:lnTo>
                  <a:lnTo>
                    <a:pt x="2613" y="6"/>
                  </a:lnTo>
                  <a:lnTo>
                    <a:pt x="2595" y="6"/>
                  </a:lnTo>
                  <a:lnTo>
                    <a:pt x="2595" y="0"/>
                  </a:lnTo>
                  <a:close/>
                  <a:moveTo>
                    <a:pt x="2619" y="0"/>
                  </a:moveTo>
                  <a:lnTo>
                    <a:pt x="2637" y="0"/>
                  </a:lnTo>
                  <a:lnTo>
                    <a:pt x="2637" y="6"/>
                  </a:lnTo>
                  <a:lnTo>
                    <a:pt x="2619" y="6"/>
                  </a:lnTo>
                  <a:lnTo>
                    <a:pt x="2619" y="0"/>
                  </a:lnTo>
                  <a:close/>
                  <a:moveTo>
                    <a:pt x="2643" y="0"/>
                  </a:moveTo>
                  <a:lnTo>
                    <a:pt x="2661" y="0"/>
                  </a:lnTo>
                  <a:lnTo>
                    <a:pt x="2661" y="6"/>
                  </a:lnTo>
                  <a:lnTo>
                    <a:pt x="2643" y="6"/>
                  </a:lnTo>
                  <a:lnTo>
                    <a:pt x="2643" y="0"/>
                  </a:lnTo>
                  <a:close/>
                  <a:moveTo>
                    <a:pt x="2667" y="0"/>
                  </a:moveTo>
                  <a:lnTo>
                    <a:pt x="2685" y="0"/>
                  </a:lnTo>
                  <a:lnTo>
                    <a:pt x="2685" y="6"/>
                  </a:lnTo>
                  <a:lnTo>
                    <a:pt x="2667" y="6"/>
                  </a:lnTo>
                  <a:lnTo>
                    <a:pt x="2667" y="0"/>
                  </a:lnTo>
                  <a:close/>
                  <a:moveTo>
                    <a:pt x="2691" y="0"/>
                  </a:moveTo>
                  <a:lnTo>
                    <a:pt x="2709" y="0"/>
                  </a:lnTo>
                  <a:lnTo>
                    <a:pt x="2709" y="6"/>
                  </a:lnTo>
                  <a:lnTo>
                    <a:pt x="2691" y="6"/>
                  </a:lnTo>
                  <a:lnTo>
                    <a:pt x="2691" y="0"/>
                  </a:lnTo>
                  <a:close/>
                  <a:moveTo>
                    <a:pt x="2715" y="0"/>
                  </a:moveTo>
                  <a:lnTo>
                    <a:pt x="2733" y="0"/>
                  </a:lnTo>
                  <a:lnTo>
                    <a:pt x="2733" y="6"/>
                  </a:lnTo>
                  <a:lnTo>
                    <a:pt x="2715" y="6"/>
                  </a:lnTo>
                  <a:lnTo>
                    <a:pt x="2715" y="0"/>
                  </a:lnTo>
                  <a:close/>
                  <a:moveTo>
                    <a:pt x="2739" y="0"/>
                  </a:moveTo>
                  <a:lnTo>
                    <a:pt x="2757" y="0"/>
                  </a:lnTo>
                  <a:lnTo>
                    <a:pt x="2757" y="6"/>
                  </a:lnTo>
                  <a:lnTo>
                    <a:pt x="2739" y="6"/>
                  </a:lnTo>
                  <a:lnTo>
                    <a:pt x="2739" y="0"/>
                  </a:lnTo>
                  <a:close/>
                  <a:moveTo>
                    <a:pt x="2763" y="0"/>
                  </a:moveTo>
                  <a:lnTo>
                    <a:pt x="2781" y="0"/>
                  </a:lnTo>
                  <a:lnTo>
                    <a:pt x="2781" y="6"/>
                  </a:lnTo>
                  <a:lnTo>
                    <a:pt x="2763" y="6"/>
                  </a:lnTo>
                  <a:lnTo>
                    <a:pt x="2763" y="0"/>
                  </a:lnTo>
                  <a:close/>
                  <a:moveTo>
                    <a:pt x="2787" y="0"/>
                  </a:moveTo>
                  <a:lnTo>
                    <a:pt x="2805" y="0"/>
                  </a:lnTo>
                  <a:lnTo>
                    <a:pt x="2805" y="6"/>
                  </a:lnTo>
                  <a:lnTo>
                    <a:pt x="2787" y="6"/>
                  </a:lnTo>
                  <a:lnTo>
                    <a:pt x="2787" y="0"/>
                  </a:lnTo>
                  <a:close/>
                  <a:moveTo>
                    <a:pt x="2811" y="0"/>
                  </a:moveTo>
                  <a:lnTo>
                    <a:pt x="2829" y="0"/>
                  </a:lnTo>
                  <a:lnTo>
                    <a:pt x="2829" y="6"/>
                  </a:lnTo>
                  <a:lnTo>
                    <a:pt x="2811" y="6"/>
                  </a:lnTo>
                  <a:lnTo>
                    <a:pt x="2811" y="0"/>
                  </a:lnTo>
                  <a:close/>
                  <a:moveTo>
                    <a:pt x="2835" y="0"/>
                  </a:moveTo>
                  <a:lnTo>
                    <a:pt x="2853" y="0"/>
                  </a:lnTo>
                  <a:lnTo>
                    <a:pt x="2853" y="6"/>
                  </a:lnTo>
                  <a:lnTo>
                    <a:pt x="2835" y="6"/>
                  </a:lnTo>
                  <a:lnTo>
                    <a:pt x="2835" y="0"/>
                  </a:lnTo>
                  <a:close/>
                  <a:moveTo>
                    <a:pt x="2859" y="0"/>
                  </a:moveTo>
                  <a:lnTo>
                    <a:pt x="2877" y="0"/>
                  </a:lnTo>
                  <a:lnTo>
                    <a:pt x="2877" y="6"/>
                  </a:lnTo>
                  <a:lnTo>
                    <a:pt x="2859" y="6"/>
                  </a:lnTo>
                  <a:lnTo>
                    <a:pt x="2859" y="0"/>
                  </a:lnTo>
                  <a:close/>
                  <a:moveTo>
                    <a:pt x="2883" y="0"/>
                  </a:moveTo>
                  <a:lnTo>
                    <a:pt x="2901" y="0"/>
                  </a:lnTo>
                  <a:lnTo>
                    <a:pt x="2901" y="6"/>
                  </a:lnTo>
                  <a:lnTo>
                    <a:pt x="2883" y="6"/>
                  </a:lnTo>
                  <a:lnTo>
                    <a:pt x="2883" y="0"/>
                  </a:lnTo>
                  <a:close/>
                  <a:moveTo>
                    <a:pt x="2907" y="0"/>
                  </a:moveTo>
                  <a:lnTo>
                    <a:pt x="2925" y="0"/>
                  </a:lnTo>
                  <a:lnTo>
                    <a:pt x="2925" y="6"/>
                  </a:lnTo>
                  <a:lnTo>
                    <a:pt x="2907" y="6"/>
                  </a:lnTo>
                  <a:lnTo>
                    <a:pt x="2907" y="0"/>
                  </a:lnTo>
                  <a:close/>
                  <a:moveTo>
                    <a:pt x="2931" y="0"/>
                  </a:moveTo>
                  <a:lnTo>
                    <a:pt x="2949" y="0"/>
                  </a:lnTo>
                  <a:lnTo>
                    <a:pt x="2949" y="6"/>
                  </a:lnTo>
                  <a:lnTo>
                    <a:pt x="2931" y="6"/>
                  </a:lnTo>
                  <a:lnTo>
                    <a:pt x="2931" y="0"/>
                  </a:lnTo>
                  <a:close/>
                  <a:moveTo>
                    <a:pt x="2955" y="0"/>
                  </a:moveTo>
                  <a:lnTo>
                    <a:pt x="2973" y="0"/>
                  </a:lnTo>
                  <a:lnTo>
                    <a:pt x="2973" y="6"/>
                  </a:lnTo>
                  <a:lnTo>
                    <a:pt x="2955" y="6"/>
                  </a:lnTo>
                  <a:lnTo>
                    <a:pt x="2955" y="0"/>
                  </a:lnTo>
                  <a:close/>
                  <a:moveTo>
                    <a:pt x="2979" y="0"/>
                  </a:moveTo>
                  <a:lnTo>
                    <a:pt x="2997" y="0"/>
                  </a:lnTo>
                  <a:lnTo>
                    <a:pt x="2997" y="6"/>
                  </a:lnTo>
                  <a:lnTo>
                    <a:pt x="2979" y="6"/>
                  </a:lnTo>
                  <a:lnTo>
                    <a:pt x="2979" y="0"/>
                  </a:lnTo>
                  <a:close/>
                  <a:moveTo>
                    <a:pt x="3003" y="0"/>
                  </a:moveTo>
                  <a:lnTo>
                    <a:pt x="3021" y="0"/>
                  </a:lnTo>
                  <a:lnTo>
                    <a:pt x="3021" y="6"/>
                  </a:lnTo>
                  <a:lnTo>
                    <a:pt x="3003" y="6"/>
                  </a:lnTo>
                  <a:lnTo>
                    <a:pt x="3003" y="0"/>
                  </a:lnTo>
                  <a:close/>
                  <a:moveTo>
                    <a:pt x="3027" y="0"/>
                  </a:moveTo>
                  <a:lnTo>
                    <a:pt x="3045" y="0"/>
                  </a:lnTo>
                  <a:lnTo>
                    <a:pt x="3045" y="6"/>
                  </a:lnTo>
                  <a:lnTo>
                    <a:pt x="3027" y="6"/>
                  </a:lnTo>
                  <a:lnTo>
                    <a:pt x="3027" y="0"/>
                  </a:lnTo>
                  <a:close/>
                  <a:moveTo>
                    <a:pt x="3051" y="0"/>
                  </a:moveTo>
                  <a:lnTo>
                    <a:pt x="3069" y="0"/>
                  </a:lnTo>
                  <a:lnTo>
                    <a:pt x="3069" y="6"/>
                  </a:lnTo>
                  <a:lnTo>
                    <a:pt x="3051" y="6"/>
                  </a:lnTo>
                  <a:lnTo>
                    <a:pt x="3051" y="0"/>
                  </a:lnTo>
                  <a:close/>
                  <a:moveTo>
                    <a:pt x="3075" y="0"/>
                  </a:moveTo>
                  <a:lnTo>
                    <a:pt x="3093" y="0"/>
                  </a:lnTo>
                  <a:lnTo>
                    <a:pt x="3093" y="6"/>
                  </a:lnTo>
                  <a:lnTo>
                    <a:pt x="3075" y="6"/>
                  </a:lnTo>
                  <a:lnTo>
                    <a:pt x="3075" y="0"/>
                  </a:lnTo>
                  <a:close/>
                  <a:moveTo>
                    <a:pt x="3099" y="0"/>
                  </a:moveTo>
                  <a:lnTo>
                    <a:pt x="3117" y="0"/>
                  </a:lnTo>
                  <a:lnTo>
                    <a:pt x="3117" y="6"/>
                  </a:lnTo>
                  <a:lnTo>
                    <a:pt x="3099" y="6"/>
                  </a:lnTo>
                  <a:lnTo>
                    <a:pt x="3099" y="0"/>
                  </a:lnTo>
                  <a:close/>
                  <a:moveTo>
                    <a:pt x="3123" y="0"/>
                  </a:moveTo>
                  <a:lnTo>
                    <a:pt x="3141" y="0"/>
                  </a:lnTo>
                  <a:lnTo>
                    <a:pt x="3141" y="6"/>
                  </a:lnTo>
                  <a:lnTo>
                    <a:pt x="3123" y="6"/>
                  </a:lnTo>
                  <a:lnTo>
                    <a:pt x="3123" y="0"/>
                  </a:lnTo>
                  <a:close/>
                  <a:moveTo>
                    <a:pt x="3147" y="0"/>
                  </a:moveTo>
                  <a:lnTo>
                    <a:pt x="3165" y="0"/>
                  </a:lnTo>
                  <a:lnTo>
                    <a:pt x="3165" y="6"/>
                  </a:lnTo>
                  <a:lnTo>
                    <a:pt x="3147" y="6"/>
                  </a:lnTo>
                  <a:lnTo>
                    <a:pt x="3147" y="0"/>
                  </a:lnTo>
                  <a:close/>
                  <a:moveTo>
                    <a:pt x="3171" y="0"/>
                  </a:moveTo>
                  <a:lnTo>
                    <a:pt x="3189" y="0"/>
                  </a:lnTo>
                  <a:lnTo>
                    <a:pt x="3189" y="6"/>
                  </a:lnTo>
                  <a:lnTo>
                    <a:pt x="3171" y="6"/>
                  </a:lnTo>
                  <a:lnTo>
                    <a:pt x="3171" y="0"/>
                  </a:lnTo>
                  <a:close/>
                  <a:moveTo>
                    <a:pt x="3195" y="0"/>
                  </a:moveTo>
                  <a:lnTo>
                    <a:pt x="3213" y="0"/>
                  </a:lnTo>
                  <a:lnTo>
                    <a:pt x="3213" y="6"/>
                  </a:lnTo>
                  <a:lnTo>
                    <a:pt x="3195" y="6"/>
                  </a:lnTo>
                  <a:lnTo>
                    <a:pt x="3195" y="0"/>
                  </a:lnTo>
                  <a:close/>
                  <a:moveTo>
                    <a:pt x="3219" y="0"/>
                  </a:moveTo>
                  <a:lnTo>
                    <a:pt x="3237" y="0"/>
                  </a:lnTo>
                  <a:lnTo>
                    <a:pt x="3237" y="6"/>
                  </a:lnTo>
                  <a:lnTo>
                    <a:pt x="3219" y="6"/>
                  </a:lnTo>
                  <a:lnTo>
                    <a:pt x="3219" y="0"/>
                  </a:lnTo>
                  <a:close/>
                  <a:moveTo>
                    <a:pt x="3243" y="0"/>
                  </a:moveTo>
                  <a:lnTo>
                    <a:pt x="3258" y="0"/>
                  </a:lnTo>
                  <a:lnTo>
                    <a:pt x="3258" y="6"/>
                  </a:lnTo>
                  <a:lnTo>
                    <a:pt x="3243" y="6"/>
                  </a:lnTo>
                  <a:lnTo>
                    <a:pt x="3243" y="0"/>
                  </a:lnTo>
                  <a:close/>
                </a:path>
              </a:pathLst>
            </a:custGeom>
            <a:solidFill>
              <a:srgbClr val="FFFF00"/>
            </a:solidFill>
            <a:ln w="12700" cap="flat">
              <a:noFill/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44" name="Freeform 70"/>
            <p:cNvSpPr>
              <a:spLocks noEditPoints="1"/>
            </p:cNvSpPr>
            <p:nvPr/>
          </p:nvSpPr>
          <p:spPr bwMode="auto">
            <a:xfrm>
              <a:off x="1039942" y="5121841"/>
              <a:ext cx="6242300" cy="11496"/>
            </a:xfrm>
            <a:custGeom>
              <a:avLst/>
              <a:gdLst>
                <a:gd name="T0" fmla="*/ 48 w 3258"/>
                <a:gd name="T1" fmla="*/ 0 h 6"/>
                <a:gd name="T2" fmla="*/ 114 w 3258"/>
                <a:gd name="T3" fmla="*/ 0 h 6"/>
                <a:gd name="T4" fmla="*/ 162 w 3258"/>
                <a:gd name="T5" fmla="*/ 6 h 6"/>
                <a:gd name="T6" fmla="*/ 192 w 3258"/>
                <a:gd name="T7" fmla="*/ 6 h 6"/>
                <a:gd name="T8" fmla="*/ 240 w 3258"/>
                <a:gd name="T9" fmla="*/ 0 h 6"/>
                <a:gd name="T10" fmla="*/ 312 w 3258"/>
                <a:gd name="T11" fmla="*/ 0 h 6"/>
                <a:gd name="T12" fmla="*/ 378 w 3258"/>
                <a:gd name="T13" fmla="*/ 0 h 6"/>
                <a:gd name="T14" fmla="*/ 427 w 3258"/>
                <a:gd name="T15" fmla="*/ 6 h 6"/>
                <a:gd name="T16" fmla="*/ 457 w 3258"/>
                <a:gd name="T17" fmla="*/ 6 h 6"/>
                <a:gd name="T18" fmla="*/ 505 w 3258"/>
                <a:gd name="T19" fmla="*/ 0 h 6"/>
                <a:gd name="T20" fmla="*/ 577 w 3258"/>
                <a:gd name="T21" fmla="*/ 0 h 6"/>
                <a:gd name="T22" fmla="*/ 643 w 3258"/>
                <a:gd name="T23" fmla="*/ 0 h 6"/>
                <a:gd name="T24" fmla="*/ 691 w 3258"/>
                <a:gd name="T25" fmla="*/ 6 h 6"/>
                <a:gd name="T26" fmla="*/ 721 w 3258"/>
                <a:gd name="T27" fmla="*/ 6 h 6"/>
                <a:gd name="T28" fmla="*/ 769 w 3258"/>
                <a:gd name="T29" fmla="*/ 0 h 6"/>
                <a:gd name="T30" fmla="*/ 841 w 3258"/>
                <a:gd name="T31" fmla="*/ 0 h 6"/>
                <a:gd name="T32" fmla="*/ 907 w 3258"/>
                <a:gd name="T33" fmla="*/ 0 h 6"/>
                <a:gd name="T34" fmla="*/ 955 w 3258"/>
                <a:gd name="T35" fmla="*/ 6 h 6"/>
                <a:gd name="T36" fmla="*/ 985 w 3258"/>
                <a:gd name="T37" fmla="*/ 6 h 6"/>
                <a:gd name="T38" fmla="*/ 1033 w 3258"/>
                <a:gd name="T39" fmla="*/ 0 h 6"/>
                <a:gd name="T40" fmla="*/ 1105 w 3258"/>
                <a:gd name="T41" fmla="*/ 0 h 6"/>
                <a:gd name="T42" fmla="*/ 1172 w 3258"/>
                <a:gd name="T43" fmla="*/ 0 h 6"/>
                <a:gd name="T44" fmla="*/ 1220 w 3258"/>
                <a:gd name="T45" fmla="*/ 6 h 6"/>
                <a:gd name="T46" fmla="*/ 1250 w 3258"/>
                <a:gd name="T47" fmla="*/ 6 h 6"/>
                <a:gd name="T48" fmla="*/ 1298 w 3258"/>
                <a:gd name="T49" fmla="*/ 0 h 6"/>
                <a:gd name="T50" fmla="*/ 1370 w 3258"/>
                <a:gd name="T51" fmla="*/ 0 h 6"/>
                <a:gd name="T52" fmla="*/ 1436 w 3258"/>
                <a:gd name="T53" fmla="*/ 0 h 6"/>
                <a:gd name="T54" fmla="*/ 1484 w 3258"/>
                <a:gd name="T55" fmla="*/ 6 h 6"/>
                <a:gd name="T56" fmla="*/ 1514 w 3258"/>
                <a:gd name="T57" fmla="*/ 6 h 6"/>
                <a:gd name="T58" fmla="*/ 1562 w 3258"/>
                <a:gd name="T59" fmla="*/ 0 h 6"/>
                <a:gd name="T60" fmla="*/ 1634 w 3258"/>
                <a:gd name="T61" fmla="*/ 0 h 6"/>
                <a:gd name="T62" fmla="*/ 1700 w 3258"/>
                <a:gd name="T63" fmla="*/ 0 h 6"/>
                <a:gd name="T64" fmla="*/ 1748 w 3258"/>
                <a:gd name="T65" fmla="*/ 6 h 6"/>
                <a:gd name="T66" fmla="*/ 1778 w 3258"/>
                <a:gd name="T67" fmla="*/ 6 h 6"/>
                <a:gd name="T68" fmla="*/ 1826 w 3258"/>
                <a:gd name="T69" fmla="*/ 0 h 6"/>
                <a:gd name="T70" fmla="*/ 1898 w 3258"/>
                <a:gd name="T71" fmla="*/ 0 h 6"/>
                <a:gd name="T72" fmla="*/ 1964 w 3258"/>
                <a:gd name="T73" fmla="*/ 0 h 6"/>
                <a:gd name="T74" fmla="*/ 2012 w 3258"/>
                <a:gd name="T75" fmla="*/ 6 h 6"/>
                <a:gd name="T76" fmla="*/ 2042 w 3258"/>
                <a:gd name="T77" fmla="*/ 6 h 6"/>
                <a:gd name="T78" fmla="*/ 2090 w 3258"/>
                <a:gd name="T79" fmla="*/ 0 h 6"/>
                <a:gd name="T80" fmla="*/ 2162 w 3258"/>
                <a:gd name="T81" fmla="*/ 0 h 6"/>
                <a:gd name="T82" fmla="*/ 2228 w 3258"/>
                <a:gd name="T83" fmla="*/ 0 h 6"/>
                <a:gd name="T84" fmla="*/ 2277 w 3258"/>
                <a:gd name="T85" fmla="*/ 6 h 6"/>
                <a:gd name="T86" fmla="*/ 2307 w 3258"/>
                <a:gd name="T87" fmla="*/ 6 h 6"/>
                <a:gd name="T88" fmla="*/ 2355 w 3258"/>
                <a:gd name="T89" fmla="*/ 0 h 6"/>
                <a:gd name="T90" fmla="*/ 2427 w 3258"/>
                <a:gd name="T91" fmla="*/ 0 h 6"/>
                <a:gd name="T92" fmla="*/ 2493 w 3258"/>
                <a:gd name="T93" fmla="*/ 0 h 6"/>
                <a:gd name="T94" fmla="*/ 2541 w 3258"/>
                <a:gd name="T95" fmla="*/ 6 h 6"/>
                <a:gd name="T96" fmla="*/ 2571 w 3258"/>
                <a:gd name="T97" fmla="*/ 6 h 6"/>
                <a:gd name="T98" fmla="*/ 2619 w 3258"/>
                <a:gd name="T99" fmla="*/ 0 h 6"/>
                <a:gd name="T100" fmla="*/ 2691 w 3258"/>
                <a:gd name="T101" fmla="*/ 0 h 6"/>
                <a:gd name="T102" fmla="*/ 2757 w 3258"/>
                <a:gd name="T103" fmla="*/ 0 h 6"/>
                <a:gd name="T104" fmla="*/ 2805 w 3258"/>
                <a:gd name="T105" fmla="*/ 6 h 6"/>
                <a:gd name="T106" fmla="*/ 2835 w 3258"/>
                <a:gd name="T107" fmla="*/ 6 h 6"/>
                <a:gd name="T108" fmla="*/ 2883 w 3258"/>
                <a:gd name="T109" fmla="*/ 0 h 6"/>
                <a:gd name="T110" fmla="*/ 2955 w 3258"/>
                <a:gd name="T111" fmla="*/ 0 h 6"/>
                <a:gd name="T112" fmla="*/ 3021 w 3258"/>
                <a:gd name="T113" fmla="*/ 0 h 6"/>
                <a:gd name="T114" fmla="*/ 3069 w 3258"/>
                <a:gd name="T115" fmla="*/ 6 h 6"/>
                <a:gd name="T116" fmla="*/ 3099 w 3258"/>
                <a:gd name="T117" fmla="*/ 6 h 6"/>
                <a:gd name="T118" fmla="*/ 3147 w 3258"/>
                <a:gd name="T119" fmla="*/ 0 h 6"/>
                <a:gd name="T120" fmla="*/ 3219 w 3258"/>
                <a:gd name="T1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58" h="6">
                  <a:moveTo>
                    <a:pt x="0" y="0"/>
                  </a:moveTo>
                  <a:lnTo>
                    <a:pt x="18" y="0"/>
                  </a:lnTo>
                  <a:lnTo>
                    <a:pt x="18" y="6"/>
                  </a:lnTo>
                  <a:lnTo>
                    <a:pt x="0" y="6"/>
                  </a:lnTo>
                  <a:lnTo>
                    <a:pt x="0" y="0"/>
                  </a:lnTo>
                  <a:close/>
                  <a:moveTo>
                    <a:pt x="24" y="0"/>
                  </a:moveTo>
                  <a:lnTo>
                    <a:pt x="42" y="0"/>
                  </a:lnTo>
                  <a:lnTo>
                    <a:pt x="42" y="6"/>
                  </a:lnTo>
                  <a:lnTo>
                    <a:pt x="24" y="6"/>
                  </a:lnTo>
                  <a:lnTo>
                    <a:pt x="24" y="0"/>
                  </a:lnTo>
                  <a:close/>
                  <a:moveTo>
                    <a:pt x="48" y="0"/>
                  </a:moveTo>
                  <a:lnTo>
                    <a:pt x="66" y="0"/>
                  </a:lnTo>
                  <a:lnTo>
                    <a:pt x="66" y="6"/>
                  </a:lnTo>
                  <a:lnTo>
                    <a:pt x="48" y="6"/>
                  </a:lnTo>
                  <a:lnTo>
                    <a:pt x="48" y="0"/>
                  </a:lnTo>
                  <a:close/>
                  <a:moveTo>
                    <a:pt x="72" y="0"/>
                  </a:moveTo>
                  <a:lnTo>
                    <a:pt x="90" y="0"/>
                  </a:lnTo>
                  <a:lnTo>
                    <a:pt x="90" y="6"/>
                  </a:lnTo>
                  <a:lnTo>
                    <a:pt x="72" y="6"/>
                  </a:lnTo>
                  <a:lnTo>
                    <a:pt x="72" y="0"/>
                  </a:lnTo>
                  <a:close/>
                  <a:moveTo>
                    <a:pt x="96" y="0"/>
                  </a:moveTo>
                  <a:lnTo>
                    <a:pt x="114" y="0"/>
                  </a:lnTo>
                  <a:lnTo>
                    <a:pt x="114" y="6"/>
                  </a:lnTo>
                  <a:lnTo>
                    <a:pt x="96" y="6"/>
                  </a:lnTo>
                  <a:lnTo>
                    <a:pt x="96" y="0"/>
                  </a:lnTo>
                  <a:close/>
                  <a:moveTo>
                    <a:pt x="120" y="0"/>
                  </a:moveTo>
                  <a:lnTo>
                    <a:pt x="138" y="0"/>
                  </a:lnTo>
                  <a:lnTo>
                    <a:pt x="138" y="6"/>
                  </a:lnTo>
                  <a:lnTo>
                    <a:pt x="120" y="6"/>
                  </a:lnTo>
                  <a:lnTo>
                    <a:pt x="120" y="0"/>
                  </a:lnTo>
                  <a:close/>
                  <a:moveTo>
                    <a:pt x="144" y="0"/>
                  </a:moveTo>
                  <a:lnTo>
                    <a:pt x="162" y="0"/>
                  </a:lnTo>
                  <a:lnTo>
                    <a:pt x="162" y="6"/>
                  </a:lnTo>
                  <a:lnTo>
                    <a:pt x="144" y="6"/>
                  </a:lnTo>
                  <a:lnTo>
                    <a:pt x="144" y="0"/>
                  </a:lnTo>
                  <a:close/>
                  <a:moveTo>
                    <a:pt x="168" y="0"/>
                  </a:moveTo>
                  <a:lnTo>
                    <a:pt x="186" y="0"/>
                  </a:lnTo>
                  <a:lnTo>
                    <a:pt x="186" y="6"/>
                  </a:lnTo>
                  <a:lnTo>
                    <a:pt x="168" y="6"/>
                  </a:lnTo>
                  <a:lnTo>
                    <a:pt x="168" y="0"/>
                  </a:lnTo>
                  <a:close/>
                  <a:moveTo>
                    <a:pt x="192" y="0"/>
                  </a:moveTo>
                  <a:lnTo>
                    <a:pt x="210" y="0"/>
                  </a:lnTo>
                  <a:lnTo>
                    <a:pt x="210" y="6"/>
                  </a:lnTo>
                  <a:lnTo>
                    <a:pt x="192" y="6"/>
                  </a:lnTo>
                  <a:lnTo>
                    <a:pt x="192" y="0"/>
                  </a:lnTo>
                  <a:close/>
                  <a:moveTo>
                    <a:pt x="216" y="0"/>
                  </a:moveTo>
                  <a:lnTo>
                    <a:pt x="234" y="0"/>
                  </a:lnTo>
                  <a:lnTo>
                    <a:pt x="234" y="6"/>
                  </a:lnTo>
                  <a:lnTo>
                    <a:pt x="216" y="6"/>
                  </a:lnTo>
                  <a:lnTo>
                    <a:pt x="216" y="0"/>
                  </a:lnTo>
                  <a:close/>
                  <a:moveTo>
                    <a:pt x="240" y="0"/>
                  </a:moveTo>
                  <a:lnTo>
                    <a:pt x="258" y="0"/>
                  </a:lnTo>
                  <a:lnTo>
                    <a:pt x="258" y="6"/>
                  </a:lnTo>
                  <a:lnTo>
                    <a:pt x="240" y="6"/>
                  </a:lnTo>
                  <a:lnTo>
                    <a:pt x="240" y="0"/>
                  </a:lnTo>
                  <a:close/>
                  <a:moveTo>
                    <a:pt x="264" y="0"/>
                  </a:moveTo>
                  <a:lnTo>
                    <a:pt x="282" y="0"/>
                  </a:lnTo>
                  <a:lnTo>
                    <a:pt x="282" y="6"/>
                  </a:lnTo>
                  <a:lnTo>
                    <a:pt x="264" y="6"/>
                  </a:lnTo>
                  <a:lnTo>
                    <a:pt x="264" y="0"/>
                  </a:lnTo>
                  <a:close/>
                  <a:moveTo>
                    <a:pt x="288" y="0"/>
                  </a:moveTo>
                  <a:lnTo>
                    <a:pt x="306" y="0"/>
                  </a:lnTo>
                  <a:lnTo>
                    <a:pt x="306" y="6"/>
                  </a:lnTo>
                  <a:lnTo>
                    <a:pt x="288" y="6"/>
                  </a:lnTo>
                  <a:lnTo>
                    <a:pt x="288" y="0"/>
                  </a:lnTo>
                  <a:close/>
                  <a:moveTo>
                    <a:pt x="312" y="0"/>
                  </a:moveTo>
                  <a:lnTo>
                    <a:pt x="330" y="0"/>
                  </a:lnTo>
                  <a:lnTo>
                    <a:pt x="330" y="6"/>
                  </a:lnTo>
                  <a:lnTo>
                    <a:pt x="312" y="6"/>
                  </a:lnTo>
                  <a:lnTo>
                    <a:pt x="312" y="0"/>
                  </a:lnTo>
                  <a:close/>
                  <a:moveTo>
                    <a:pt x="336" y="0"/>
                  </a:moveTo>
                  <a:lnTo>
                    <a:pt x="354" y="0"/>
                  </a:lnTo>
                  <a:lnTo>
                    <a:pt x="354" y="6"/>
                  </a:lnTo>
                  <a:lnTo>
                    <a:pt x="336" y="6"/>
                  </a:lnTo>
                  <a:lnTo>
                    <a:pt x="336" y="0"/>
                  </a:lnTo>
                  <a:close/>
                  <a:moveTo>
                    <a:pt x="360" y="0"/>
                  </a:moveTo>
                  <a:lnTo>
                    <a:pt x="378" y="0"/>
                  </a:lnTo>
                  <a:lnTo>
                    <a:pt x="378" y="6"/>
                  </a:lnTo>
                  <a:lnTo>
                    <a:pt x="360" y="6"/>
                  </a:lnTo>
                  <a:lnTo>
                    <a:pt x="360" y="0"/>
                  </a:lnTo>
                  <a:close/>
                  <a:moveTo>
                    <a:pt x="384" y="0"/>
                  </a:moveTo>
                  <a:lnTo>
                    <a:pt x="403" y="0"/>
                  </a:lnTo>
                  <a:lnTo>
                    <a:pt x="403" y="6"/>
                  </a:lnTo>
                  <a:lnTo>
                    <a:pt x="384" y="6"/>
                  </a:lnTo>
                  <a:lnTo>
                    <a:pt x="384" y="0"/>
                  </a:lnTo>
                  <a:close/>
                  <a:moveTo>
                    <a:pt x="409" y="0"/>
                  </a:moveTo>
                  <a:lnTo>
                    <a:pt x="427" y="0"/>
                  </a:lnTo>
                  <a:lnTo>
                    <a:pt x="427" y="6"/>
                  </a:lnTo>
                  <a:lnTo>
                    <a:pt x="409" y="6"/>
                  </a:lnTo>
                  <a:lnTo>
                    <a:pt x="409" y="0"/>
                  </a:lnTo>
                  <a:close/>
                  <a:moveTo>
                    <a:pt x="433" y="0"/>
                  </a:moveTo>
                  <a:lnTo>
                    <a:pt x="451" y="0"/>
                  </a:lnTo>
                  <a:lnTo>
                    <a:pt x="451" y="6"/>
                  </a:lnTo>
                  <a:lnTo>
                    <a:pt x="433" y="6"/>
                  </a:lnTo>
                  <a:lnTo>
                    <a:pt x="433" y="0"/>
                  </a:lnTo>
                  <a:close/>
                  <a:moveTo>
                    <a:pt x="457" y="0"/>
                  </a:moveTo>
                  <a:lnTo>
                    <a:pt x="475" y="0"/>
                  </a:lnTo>
                  <a:lnTo>
                    <a:pt x="475" y="6"/>
                  </a:lnTo>
                  <a:lnTo>
                    <a:pt x="457" y="6"/>
                  </a:lnTo>
                  <a:lnTo>
                    <a:pt x="457" y="0"/>
                  </a:lnTo>
                  <a:close/>
                  <a:moveTo>
                    <a:pt x="481" y="0"/>
                  </a:moveTo>
                  <a:lnTo>
                    <a:pt x="499" y="0"/>
                  </a:lnTo>
                  <a:lnTo>
                    <a:pt x="499" y="6"/>
                  </a:lnTo>
                  <a:lnTo>
                    <a:pt x="481" y="6"/>
                  </a:lnTo>
                  <a:lnTo>
                    <a:pt x="481" y="0"/>
                  </a:lnTo>
                  <a:close/>
                  <a:moveTo>
                    <a:pt x="505" y="0"/>
                  </a:moveTo>
                  <a:lnTo>
                    <a:pt x="523" y="0"/>
                  </a:lnTo>
                  <a:lnTo>
                    <a:pt x="523" y="6"/>
                  </a:lnTo>
                  <a:lnTo>
                    <a:pt x="505" y="6"/>
                  </a:lnTo>
                  <a:lnTo>
                    <a:pt x="505" y="0"/>
                  </a:lnTo>
                  <a:close/>
                  <a:moveTo>
                    <a:pt x="529" y="0"/>
                  </a:moveTo>
                  <a:lnTo>
                    <a:pt x="547" y="0"/>
                  </a:lnTo>
                  <a:lnTo>
                    <a:pt x="547" y="6"/>
                  </a:lnTo>
                  <a:lnTo>
                    <a:pt x="529" y="6"/>
                  </a:lnTo>
                  <a:lnTo>
                    <a:pt x="529" y="0"/>
                  </a:lnTo>
                  <a:close/>
                  <a:moveTo>
                    <a:pt x="553" y="0"/>
                  </a:moveTo>
                  <a:lnTo>
                    <a:pt x="571" y="0"/>
                  </a:lnTo>
                  <a:lnTo>
                    <a:pt x="571" y="6"/>
                  </a:lnTo>
                  <a:lnTo>
                    <a:pt x="553" y="6"/>
                  </a:lnTo>
                  <a:lnTo>
                    <a:pt x="553" y="0"/>
                  </a:lnTo>
                  <a:close/>
                  <a:moveTo>
                    <a:pt x="577" y="0"/>
                  </a:moveTo>
                  <a:lnTo>
                    <a:pt x="595" y="0"/>
                  </a:lnTo>
                  <a:lnTo>
                    <a:pt x="595" y="6"/>
                  </a:lnTo>
                  <a:lnTo>
                    <a:pt x="577" y="6"/>
                  </a:lnTo>
                  <a:lnTo>
                    <a:pt x="577" y="0"/>
                  </a:lnTo>
                  <a:close/>
                  <a:moveTo>
                    <a:pt x="601" y="0"/>
                  </a:moveTo>
                  <a:lnTo>
                    <a:pt x="619" y="0"/>
                  </a:lnTo>
                  <a:lnTo>
                    <a:pt x="619" y="6"/>
                  </a:lnTo>
                  <a:lnTo>
                    <a:pt x="601" y="6"/>
                  </a:lnTo>
                  <a:lnTo>
                    <a:pt x="601" y="0"/>
                  </a:lnTo>
                  <a:close/>
                  <a:moveTo>
                    <a:pt x="625" y="0"/>
                  </a:moveTo>
                  <a:lnTo>
                    <a:pt x="643" y="0"/>
                  </a:lnTo>
                  <a:lnTo>
                    <a:pt x="643" y="6"/>
                  </a:lnTo>
                  <a:lnTo>
                    <a:pt x="625" y="6"/>
                  </a:lnTo>
                  <a:lnTo>
                    <a:pt x="625" y="0"/>
                  </a:lnTo>
                  <a:close/>
                  <a:moveTo>
                    <a:pt x="649" y="0"/>
                  </a:moveTo>
                  <a:lnTo>
                    <a:pt x="667" y="0"/>
                  </a:lnTo>
                  <a:lnTo>
                    <a:pt x="667" y="6"/>
                  </a:lnTo>
                  <a:lnTo>
                    <a:pt x="649" y="6"/>
                  </a:lnTo>
                  <a:lnTo>
                    <a:pt x="649" y="0"/>
                  </a:lnTo>
                  <a:close/>
                  <a:moveTo>
                    <a:pt x="673" y="0"/>
                  </a:moveTo>
                  <a:lnTo>
                    <a:pt x="691" y="0"/>
                  </a:lnTo>
                  <a:lnTo>
                    <a:pt x="691" y="6"/>
                  </a:lnTo>
                  <a:lnTo>
                    <a:pt x="673" y="6"/>
                  </a:lnTo>
                  <a:lnTo>
                    <a:pt x="673" y="0"/>
                  </a:lnTo>
                  <a:close/>
                  <a:moveTo>
                    <a:pt x="697" y="0"/>
                  </a:moveTo>
                  <a:lnTo>
                    <a:pt x="715" y="0"/>
                  </a:lnTo>
                  <a:lnTo>
                    <a:pt x="715" y="6"/>
                  </a:lnTo>
                  <a:lnTo>
                    <a:pt x="697" y="6"/>
                  </a:lnTo>
                  <a:lnTo>
                    <a:pt x="697" y="0"/>
                  </a:lnTo>
                  <a:close/>
                  <a:moveTo>
                    <a:pt x="721" y="0"/>
                  </a:moveTo>
                  <a:lnTo>
                    <a:pt x="739" y="0"/>
                  </a:lnTo>
                  <a:lnTo>
                    <a:pt x="739" y="6"/>
                  </a:lnTo>
                  <a:lnTo>
                    <a:pt x="721" y="6"/>
                  </a:lnTo>
                  <a:lnTo>
                    <a:pt x="721" y="0"/>
                  </a:lnTo>
                  <a:close/>
                  <a:moveTo>
                    <a:pt x="745" y="0"/>
                  </a:moveTo>
                  <a:lnTo>
                    <a:pt x="763" y="0"/>
                  </a:lnTo>
                  <a:lnTo>
                    <a:pt x="763" y="6"/>
                  </a:lnTo>
                  <a:lnTo>
                    <a:pt x="745" y="6"/>
                  </a:lnTo>
                  <a:lnTo>
                    <a:pt x="745" y="0"/>
                  </a:lnTo>
                  <a:close/>
                  <a:moveTo>
                    <a:pt x="769" y="0"/>
                  </a:moveTo>
                  <a:lnTo>
                    <a:pt x="787" y="0"/>
                  </a:lnTo>
                  <a:lnTo>
                    <a:pt x="787" y="6"/>
                  </a:lnTo>
                  <a:lnTo>
                    <a:pt x="769" y="6"/>
                  </a:lnTo>
                  <a:lnTo>
                    <a:pt x="769" y="0"/>
                  </a:lnTo>
                  <a:close/>
                  <a:moveTo>
                    <a:pt x="793" y="0"/>
                  </a:moveTo>
                  <a:lnTo>
                    <a:pt x="811" y="0"/>
                  </a:lnTo>
                  <a:lnTo>
                    <a:pt x="811" y="6"/>
                  </a:lnTo>
                  <a:lnTo>
                    <a:pt x="793" y="6"/>
                  </a:lnTo>
                  <a:lnTo>
                    <a:pt x="793" y="0"/>
                  </a:lnTo>
                  <a:close/>
                  <a:moveTo>
                    <a:pt x="817" y="0"/>
                  </a:moveTo>
                  <a:lnTo>
                    <a:pt x="835" y="0"/>
                  </a:lnTo>
                  <a:lnTo>
                    <a:pt x="835" y="6"/>
                  </a:lnTo>
                  <a:lnTo>
                    <a:pt x="817" y="6"/>
                  </a:lnTo>
                  <a:lnTo>
                    <a:pt x="817" y="0"/>
                  </a:lnTo>
                  <a:close/>
                  <a:moveTo>
                    <a:pt x="841" y="0"/>
                  </a:moveTo>
                  <a:lnTo>
                    <a:pt x="859" y="0"/>
                  </a:lnTo>
                  <a:lnTo>
                    <a:pt x="859" y="6"/>
                  </a:lnTo>
                  <a:lnTo>
                    <a:pt x="841" y="6"/>
                  </a:lnTo>
                  <a:lnTo>
                    <a:pt x="841" y="0"/>
                  </a:lnTo>
                  <a:close/>
                  <a:moveTo>
                    <a:pt x="865" y="0"/>
                  </a:moveTo>
                  <a:lnTo>
                    <a:pt x="883" y="0"/>
                  </a:lnTo>
                  <a:lnTo>
                    <a:pt x="883" y="6"/>
                  </a:lnTo>
                  <a:lnTo>
                    <a:pt x="865" y="6"/>
                  </a:lnTo>
                  <a:lnTo>
                    <a:pt x="865" y="0"/>
                  </a:lnTo>
                  <a:close/>
                  <a:moveTo>
                    <a:pt x="889" y="0"/>
                  </a:moveTo>
                  <a:lnTo>
                    <a:pt x="907" y="0"/>
                  </a:lnTo>
                  <a:lnTo>
                    <a:pt x="907" y="6"/>
                  </a:lnTo>
                  <a:lnTo>
                    <a:pt x="889" y="6"/>
                  </a:lnTo>
                  <a:lnTo>
                    <a:pt x="889" y="0"/>
                  </a:lnTo>
                  <a:close/>
                  <a:moveTo>
                    <a:pt x="913" y="0"/>
                  </a:moveTo>
                  <a:lnTo>
                    <a:pt x="931" y="0"/>
                  </a:lnTo>
                  <a:lnTo>
                    <a:pt x="931" y="6"/>
                  </a:lnTo>
                  <a:lnTo>
                    <a:pt x="913" y="6"/>
                  </a:lnTo>
                  <a:lnTo>
                    <a:pt x="913" y="0"/>
                  </a:lnTo>
                  <a:close/>
                  <a:moveTo>
                    <a:pt x="937" y="0"/>
                  </a:moveTo>
                  <a:lnTo>
                    <a:pt x="955" y="0"/>
                  </a:lnTo>
                  <a:lnTo>
                    <a:pt x="955" y="6"/>
                  </a:lnTo>
                  <a:lnTo>
                    <a:pt x="937" y="6"/>
                  </a:lnTo>
                  <a:lnTo>
                    <a:pt x="937" y="0"/>
                  </a:lnTo>
                  <a:close/>
                  <a:moveTo>
                    <a:pt x="961" y="0"/>
                  </a:moveTo>
                  <a:lnTo>
                    <a:pt x="979" y="0"/>
                  </a:lnTo>
                  <a:lnTo>
                    <a:pt x="979" y="6"/>
                  </a:lnTo>
                  <a:lnTo>
                    <a:pt x="961" y="6"/>
                  </a:lnTo>
                  <a:lnTo>
                    <a:pt x="961" y="0"/>
                  </a:lnTo>
                  <a:close/>
                  <a:moveTo>
                    <a:pt x="985" y="0"/>
                  </a:moveTo>
                  <a:lnTo>
                    <a:pt x="1003" y="0"/>
                  </a:lnTo>
                  <a:lnTo>
                    <a:pt x="1003" y="6"/>
                  </a:lnTo>
                  <a:lnTo>
                    <a:pt x="985" y="6"/>
                  </a:lnTo>
                  <a:lnTo>
                    <a:pt x="985" y="0"/>
                  </a:lnTo>
                  <a:close/>
                  <a:moveTo>
                    <a:pt x="1009" y="0"/>
                  </a:moveTo>
                  <a:lnTo>
                    <a:pt x="1027" y="0"/>
                  </a:lnTo>
                  <a:lnTo>
                    <a:pt x="1027" y="6"/>
                  </a:lnTo>
                  <a:lnTo>
                    <a:pt x="1009" y="6"/>
                  </a:lnTo>
                  <a:lnTo>
                    <a:pt x="1009" y="0"/>
                  </a:lnTo>
                  <a:close/>
                  <a:moveTo>
                    <a:pt x="1033" y="0"/>
                  </a:moveTo>
                  <a:lnTo>
                    <a:pt x="1051" y="0"/>
                  </a:lnTo>
                  <a:lnTo>
                    <a:pt x="1051" y="6"/>
                  </a:lnTo>
                  <a:lnTo>
                    <a:pt x="1033" y="6"/>
                  </a:lnTo>
                  <a:lnTo>
                    <a:pt x="1033" y="0"/>
                  </a:lnTo>
                  <a:close/>
                  <a:moveTo>
                    <a:pt x="1057" y="0"/>
                  </a:moveTo>
                  <a:lnTo>
                    <a:pt x="1075" y="0"/>
                  </a:lnTo>
                  <a:lnTo>
                    <a:pt x="1075" y="6"/>
                  </a:lnTo>
                  <a:lnTo>
                    <a:pt x="1057" y="6"/>
                  </a:lnTo>
                  <a:lnTo>
                    <a:pt x="1057" y="0"/>
                  </a:lnTo>
                  <a:close/>
                  <a:moveTo>
                    <a:pt x="1081" y="0"/>
                  </a:moveTo>
                  <a:lnTo>
                    <a:pt x="1099" y="0"/>
                  </a:lnTo>
                  <a:lnTo>
                    <a:pt x="1099" y="6"/>
                  </a:lnTo>
                  <a:lnTo>
                    <a:pt x="1081" y="6"/>
                  </a:lnTo>
                  <a:lnTo>
                    <a:pt x="1081" y="0"/>
                  </a:lnTo>
                  <a:close/>
                  <a:moveTo>
                    <a:pt x="1105" y="0"/>
                  </a:moveTo>
                  <a:lnTo>
                    <a:pt x="1123" y="0"/>
                  </a:lnTo>
                  <a:lnTo>
                    <a:pt x="1123" y="6"/>
                  </a:lnTo>
                  <a:lnTo>
                    <a:pt x="1105" y="6"/>
                  </a:lnTo>
                  <a:lnTo>
                    <a:pt x="1105" y="0"/>
                  </a:lnTo>
                  <a:close/>
                  <a:moveTo>
                    <a:pt x="1129" y="0"/>
                  </a:moveTo>
                  <a:lnTo>
                    <a:pt x="1148" y="0"/>
                  </a:lnTo>
                  <a:lnTo>
                    <a:pt x="1148" y="6"/>
                  </a:lnTo>
                  <a:lnTo>
                    <a:pt x="1129" y="6"/>
                  </a:lnTo>
                  <a:lnTo>
                    <a:pt x="1129" y="0"/>
                  </a:lnTo>
                  <a:close/>
                  <a:moveTo>
                    <a:pt x="1154" y="0"/>
                  </a:moveTo>
                  <a:lnTo>
                    <a:pt x="1172" y="0"/>
                  </a:lnTo>
                  <a:lnTo>
                    <a:pt x="1172" y="6"/>
                  </a:lnTo>
                  <a:lnTo>
                    <a:pt x="1154" y="6"/>
                  </a:lnTo>
                  <a:lnTo>
                    <a:pt x="1154" y="0"/>
                  </a:lnTo>
                  <a:close/>
                  <a:moveTo>
                    <a:pt x="1178" y="0"/>
                  </a:moveTo>
                  <a:lnTo>
                    <a:pt x="1196" y="0"/>
                  </a:lnTo>
                  <a:lnTo>
                    <a:pt x="1196" y="6"/>
                  </a:lnTo>
                  <a:lnTo>
                    <a:pt x="1178" y="6"/>
                  </a:lnTo>
                  <a:lnTo>
                    <a:pt x="1178" y="0"/>
                  </a:lnTo>
                  <a:close/>
                  <a:moveTo>
                    <a:pt x="1202" y="0"/>
                  </a:moveTo>
                  <a:lnTo>
                    <a:pt x="1220" y="0"/>
                  </a:lnTo>
                  <a:lnTo>
                    <a:pt x="1220" y="6"/>
                  </a:lnTo>
                  <a:lnTo>
                    <a:pt x="1202" y="6"/>
                  </a:lnTo>
                  <a:lnTo>
                    <a:pt x="1202" y="0"/>
                  </a:lnTo>
                  <a:close/>
                  <a:moveTo>
                    <a:pt x="1226" y="0"/>
                  </a:moveTo>
                  <a:lnTo>
                    <a:pt x="1244" y="0"/>
                  </a:lnTo>
                  <a:lnTo>
                    <a:pt x="1244" y="6"/>
                  </a:lnTo>
                  <a:lnTo>
                    <a:pt x="1226" y="6"/>
                  </a:lnTo>
                  <a:lnTo>
                    <a:pt x="1226" y="0"/>
                  </a:lnTo>
                  <a:close/>
                  <a:moveTo>
                    <a:pt x="1250" y="0"/>
                  </a:moveTo>
                  <a:lnTo>
                    <a:pt x="1268" y="0"/>
                  </a:lnTo>
                  <a:lnTo>
                    <a:pt x="1268" y="6"/>
                  </a:lnTo>
                  <a:lnTo>
                    <a:pt x="1250" y="6"/>
                  </a:lnTo>
                  <a:lnTo>
                    <a:pt x="1250" y="0"/>
                  </a:lnTo>
                  <a:close/>
                  <a:moveTo>
                    <a:pt x="1274" y="0"/>
                  </a:moveTo>
                  <a:lnTo>
                    <a:pt x="1292" y="0"/>
                  </a:lnTo>
                  <a:lnTo>
                    <a:pt x="1292" y="6"/>
                  </a:lnTo>
                  <a:lnTo>
                    <a:pt x="1274" y="6"/>
                  </a:lnTo>
                  <a:lnTo>
                    <a:pt x="1274" y="0"/>
                  </a:lnTo>
                  <a:close/>
                  <a:moveTo>
                    <a:pt x="1298" y="0"/>
                  </a:moveTo>
                  <a:lnTo>
                    <a:pt x="1316" y="0"/>
                  </a:lnTo>
                  <a:lnTo>
                    <a:pt x="1316" y="6"/>
                  </a:lnTo>
                  <a:lnTo>
                    <a:pt x="1298" y="6"/>
                  </a:lnTo>
                  <a:lnTo>
                    <a:pt x="1298" y="0"/>
                  </a:lnTo>
                  <a:close/>
                  <a:moveTo>
                    <a:pt x="1322" y="0"/>
                  </a:moveTo>
                  <a:lnTo>
                    <a:pt x="1340" y="0"/>
                  </a:lnTo>
                  <a:lnTo>
                    <a:pt x="1340" y="6"/>
                  </a:lnTo>
                  <a:lnTo>
                    <a:pt x="1322" y="6"/>
                  </a:lnTo>
                  <a:lnTo>
                    <a:pt x="1322" y="0"/>
                  </a:lnTo>
                  <a:close/>
                  <a:moveTo>
                    <a:pt x="1346" y="0"/>
                  </a:moveTo>
                  <a:lnTo>
                    <a:pt x="1364" y="0"/>
                  </a:lnTo>
                  <a:lnTo>
                    <a:pt x="1364" y="6"/>
                  </a:lnTo>
                  <a:lnTo>
                    <a:pt x="1346" y="6"/>
                  </a:lnTo>
                  <a:lnTo>
                    <a:pt x="1346" y="0"/>
                  </a:lnTo>
                  <a:close/>
                  <a:moveTo>
                    <a:pt x="1370" y="0"/>
                  </a:moveTo>
                  <a:lnTo>
                    <a:pt x="1388" y="0"/>
                  </a:lnTo>
                  <a:lnTo>
                    <a:pt x="1388" y="6"/>
                  </a:lnTo>
                  <a:lnTo>
                    <a:pt x="1370" y="6"/>
                  </a:lnTo>
                  <a:lnTo>
                    <a:pt x="1370" y="0"/>
                  </a:lnTo>
                  <a:close/>
                  <a:moveTo>
                    <a:pt x="1394" y="0"/>
                  </a:moveTo>
                  <a:lnTo>
                    <a:pt x="1412" y="0"/>
                  </a:lnTo>
                  <a:lnTo>
                    <a:pt x="1412" y="6"/>
                  </a:lnTo>
                  <a:lnTo>
                    <a:pt x="1394" y="6"/>
                  </a:lnTo>
                  <a:lnTo>
                    <a:pt x="1394" y="0"/>
                  </a:lnTo>
                  <a:close/>
                  <a:moveTo>
                    <a:pt x="1418" y="0"/>
                  </a:moveTo>
                  <a:lnTo>
                    <a:pt x="1436" y="0"/>
                  </a:lnTo>
                  <a:lnTo>
                    <a:pt x="1436" y="6"/>
                  </a:lnTo>
                  <a:lnTo>
                    <a:pt x="1418" y="6"/>
                  </a:lnTo>
                  <a:lnTo>
                    <a:pt x="1418" y="0"/>
                  </a:lnTo>
                  <a:close/>
                  <a:moveTo>
                    <a:pt x="1442" y="0"/>
                  </a:moveTo>
                  <a:lnTo>
                    <a:pt x="1460" y="0"/>
                  </a:lnTo>
                  <a:lnTo>
                    <a:pt x="1460" y="6"/>
                  </a:lnTo>
                  <a:lnTo>
                    <a:pt x="1442" y="6"/>
                  </a:lnTo>
                  <a:lnTo>
                    <a:pt x="1442" y="0"/>
                  </a:lnTo>
                  <a:close/>
                  <a:moveTo>
                    <a:pt x="1466" y="0"/>
                  </a:moveTo>
                  <a:lnTo>
                    <a:pt x="1484" y="0"/>
                  </a:lnTo>
                  <a:lnTo>
                    <a:pt x="1484" y="6"/>
                  </a:lnTo>
                  <a:lnTo>
                    <a:pt x="1466" y="6"/>
                  </a:lnTo>
                  <a:lnTo>
                    <a:pt x="1466" y="0"/>
                  </a:lnTo>
                  <a:close/>
                  <a:moveTo>
                    <a:pt x="1490" y="0"/>
                  </a:moveTo>
                  <a:lnTo>
                    <a:pt x="1508" y="0"/>
                  </a:lnTo>
                  <a:lnTo>
                    <a:pt x="1508" y="6"/>
                  </a:lnTo>
                  <a:lnTo>
                    <a:pt x="1490" y="6"/>
                  </a:lnTo>
                  <a:lnTo>
                    <a:pt x="1490" y="0"/>
                  </a:lnTo>
                  <a:close/>
                  <a:moveTo>
                    <a:pt x="1514" y="0"/>
                  </a:moveTo>
                  <a:lnTo>
                    <a:pt x="1532" y="0"/>
                  </a:lnTo>
                  <a:lnTo>
                    <a:pt x="1532" y="6"/>
                  </a:lnTo>
                  <a:lnTo>
                    <a:pt x="1514" y="6"/>
                  </a:lnTo>
                  <a:lnTo>
                    <a:pt x="1514" y="0"/>
                  </a:lnTo>
                  <a:close/>
                  <a:moveTo>
                    <a:pt x="1538" y="0"/>
                  </a:moveTo>
                  <a:lnTo>
                    <a:pt x="1556" y="0"/>
                  </a:lnTo>
                  <a:lnTo>
                    <a:pt x="1556" y="6"/>
                  </a:lnTo>
                  <a:lnTo>
                    <a:pt x="1538" y="6"/>
                  </a:lnTo>
                  <a:lnTo>
                    <a:pt x="1538" y="0"/>
                  </a:lnTo>
                  <a:close/>
                  <a:moveTo>
                    <a:pt x="1562" y="0"/>
                  </a:moveTo>
                  <a:lnTo>
                    <a:pt x="1580" y="0"/>
                  </a:lnTo>
                  <a:lnTo>
                    <a:pt x="1580" y="6"/>
                  </a:lnTo>
                  <a:lnTo>
                    <a:pt x="1562" y="6"/>
                  </a:lnTo>
                  <a:lnTo>
                    <a:pt x="1562" y="0"/>
                  </a:lnTo>
                  <a:close/>
                  <a:moveTo>
                    <a:pt x="1586" y="0"/>
                  </a:moveTo>
                  <a:lnTo>
                    <a:pt x="1604" y="0"/>
                  </a:lnTo>
                  <a:lnTo>
                    <a:pt x="1604" y="6"/>
                  </a:lnTo>
                  <a:lnTo>
                    <a:pt x="1586" y="6"/>
                  </a:lnTo>
                  <a:lnTo>
                    <a:pt x="1586" y="0"/>
                  </a:lnTo>
                  <a:close/>
                  <a:moveTo>
                    <a:pt x="1610" y="0"/>
                  </a:moveTo>
                  <a:lnTo>
                    <a:pt x="1628" y="0"/>
                  </a:lnTo>
                  <a:lnTo>
                    <a:pt x="1628" y="6"/>
                  </a:lnTo>
                  <a:lnTo>
                    <a:pt x="1610" y="6"/>
                  </a:lnTo>
                  <a:lnTo>
                    <a:pt x="1610" y="0"/>
                  </a:lnTo>
                  <a:close/>
                  <a:moveTo>
                    <a:pt x="1634" y="0"/>
                  </a:moveTo>
                  <a:lnTo>
                    <a:pt x="1652" y="0"/>
                  </a:lnTo>
                  <a:lnTo>
                    <a:pt x="1652" y="6"/>
                  </a:lnTo>
                  <a:lnTo>
                    <a:pt x="1634" y="6"/>
                  </a:lnTo>
                  <a:lnTo>
                    <a:pt x="1634" y="0"/>
                  </a:lnTo>
                  <a:close/>
                  <a:moveTo>
                    <a:pt x="1658" y="0"/>
                  </a:moveTo>
                  <a:lnTo>
                    <a:pt x="1676" y="0"/>
                  </a:lnTo>
                  <a:lnTo>
                    <a:pt x="1676" y="6"/>
                  </a:lnTo>
                  <a:lnTo>
                    <a:pt x="1658" y="6"/>
                  </a:lnTo>
                  <a:lnTo>
                    <a:pt x="1658" y="0"/>
                  </a:lnTo>
                  <a:close/>
                  <a:moveTo>
                    <a:pt x="1682" y="0"/>
                  </a:moveTo>
                  <a:lnTo>
                    <a:pt x="1700" y="0"/>
                  </a:lnTo>
                  <a:lnTo>
                    <a:pt x="1700" y="6"/>
                  </a:lnTo>
                  <a:lnTo>
                    <a:pt x="1682" y="6"/>
                  </a:lnTo>
                  <a:lnTo>
                    <a:pt x="1682" y="0"/>
                  </a:lnTo>
                  <a:close/>
                  <a:moveTo>
                    <a:pt x="1706" y="0"/>
                  </a:moveTo>
                  <a:lnTo>
                    <a:pt x="1724" y="0"/>
                  </a:lnTo>
                  <a:lnTo>
                    <a:pt x="1724" y="6"/>
                  </a:lnTo>
                  <a:lnTo>
                    <a:pt x="1706" y="6"/>
                  </a:lnTo>
                  <a:lnTo>
                    <a:pt x="1706" y="0"/>
                  </a:lnTo>
                  <a:close/>
                  <a:moveTo>
                    <a:pt x="1730" y="0"/>
                  </a:moveTo>
                  <a:lnTo>
                    <a:pt x="1748" y="0"/>
                  </a:lnTo>
                  <a:lnTo>
                    <a:pt x="1748" y="6"/>
                  </a:lnTo>
                  <a:lnTo>
                    <a:pt x="1730" y="6"/>
                  </a:lnTo>
                  <a:lnTo>
                    <a:pt x="1730" y="0"/>
                  </a:lnTo>
                  <a:close/>
                  <a:moveTo>
                    <a:pt x="1754" y="0"/>
                  </a:moveTo>
                  <a:lnTo>
                    <a:pt x="1772" y="0"/>
                  </a:lnTo>
                  <a:lnTo>
                    <a:pt x="1772" y="6"/>
                  </a:lnTo>
                  <a:lnTo>
                    <a:pt x="1754" y="6"/>
                  </a:lnTo>
                  <a:lnTo>
                    <a:pt x="1754" y="0"/>
                  </a:lnTo>
                  <a:close/>
                  <a:moveTo>
                    <a:pt x="1778" y="0"/>
                  </a:moveTo>
                  <a:lnTo>
                    <a:pt x="1796" y="0"/>
                  </a:lnTo>
                  <a:lnTo>
                    <a:pt x="1796" y="6"/>
                  </a:lnTo>
                  <a:lnTo>
                    <a:pt x="1778" y="6"/>
                  </a:lnTo>
                  <a:lnTo>
                    <a:pt x="1778" y="0"/>
                  </a:lnTo>
                  <a:close/>
                  <a:moveTo>
                    <a:pt x="1802" y="0"/>
                  </a:moveTo>
                  <a:lnTo>
                    <a:pt x="1820" y="0"/>
                  </a:lnTo>
                  <a:lnTo>
                    <a:pt x="1820" y="6"/>
                  </a:lnTo>
                  <a:lnTo>
                    <a:pt x="1802" y="6"/>
                  </a:lnTo>
                  <a:lnTo>
                    <a:pt x="1802" y="0"/>
                  </a:lnTo>
                  <a:close/>
                  <a:moveTo>
                    <a:pt x="1826" y="0"/>
                  </a:moveTo>
                  <a:lnTo>
                    <a:pt x="1844" y="0"/>
                  </a:lnTo>
                  <a:lnTo>
                    <a:pt x="1844" y="6"/>
                  </a:lnTo>
                  <a:lnTo>
                    <a:pt x="1826" y="6"/>
                  </a:lnTo>
                  <a:lnTo>
                    <a:pt x="1826" y="0"/>
                  </a:lnTo>
                  <a:close/>
                  <a:moveTo>
                    <a:pt x="1850" y="0"/>
                  </a:moveTo>
                  <a:lnTo>
                    <a:pt x="1868" y="0"/>
                  </a:lnTo>
                  <a:lnTo>
                    <a:pt x="1868" y="6"/>
                  </a:lnTo>
                  <a:lnTo>
                    <a:pt x="1850" y="6"/>
                  </a:lnTo>
                  <a:lnTo>
                    <a:pt x="1850" y="0"/>
                  </a:lnTo>
                  <a:close/>
                  <a:moveTo>
                    <a:pt x="1874" y="0"/>
                  </a:moveTo>
                  <a:lnTo>
                    <a:pt x="1892" y="0"/>
                  </a:lnTo>
                  <a:lnTo>
                    <a:pt x="1892" y="6"/>
                  </a:lnTo>
                  <a:lnTo>
                    <a:pt x="1874" y="6"/>
                  </a:lnTo>
                  <a:lnTo>
                    <a:pt x="1874" y="0"/>
                  </a:lnTo>
                  <a:close/>
                  <a:moveTo>
                    <a:pt x="1898" y="0"/>
                  </a:moveTo>
                  <a:lnTo>
                    <a:pt x="1916" y="0"/>
                  </a:lnTo>
                  <a:lnTo>
                    <a:pt x="1916" y="6"/>
                  </a:lnTo>
                  <a:lnTo>
                    <a:pt x="1898" y="6"/>
                  </a:lnTo>
                  <a:lnTo>
                    <a:pt x="1898" y="0"/>
                  </a:lnTo>
                  <a:close/>
                  <a:moveTo>
                    <a:pt x="1922" y="0"/>
                  </a:moveTo>
                  <a:lnTo>
                    <a:pt x="1940" y="0"/>
                  </a:lnTo>
                  <a:lnTo>
                    <a:pt x="1940" y="6"/>
                  </a:lnTo>
                  <a:lnTo>
                    <a:pt x="1922" y="6"/>
                  </a:lnTo>
                  <a:lnTo>
                    <a:pt x="1922" y="0"/>
                  </a:lnTo>
                  <a:close/>
                  <a:moveTo>
                    <a:pt x="1946" y="0"/>
                  </a:moveTo>
                  <a:lnTo>
                    <a:pt x="1964" y="0"/>
                  </a:lnTo>
                  <a:lnTo>
                    <a:pt x="1964" y="6"/>
                  </a:lnTo>
                  <a:lnTo>
                    <a:pt x="1946" y="6"/>
                  </a:lnTo>
                  <a:lnTo>
                    <a:pt x="1946" y="0"/>
                  </a:lnTo>
                  <a:close/>
                  <a:moveTo>
                    <a:pt x="1970" y="0"/>
                  </a:moveTo>
                  <a:lnTo>
                    <a:pt x="1988" y="0"/>
                  </a:lnTo>
                  <a:lnTo>
                    <a:pt x="1988" y="6"/>
                  </a:lnTo>
                  <a:lnTo>
                    <a:pt x="1970" y="6"/>
                  </a:lnTo>
                  <a:lnTo>
                    <a:pt x="1970" y="0"/>
                  </a:lnTo>
                  <a:close/>
                  <a:moveTo>
                    <a:pt x="1994" y="0"/>
                  </a:moveTo>
                  <a:lnTo>
                    <a:pt x="2012" y="0"/>
                  </a:lnTo>
                  <a:lnTo>
                    <a:pt x="2012" y="6"/>
                  </a:lnTo>
                  <a:lnTo>
                    <a:pt x="1994" y="6"/>
                  </a:lnTo>
                  <a:lnTo>
                    <a:pt x="1994" y="0"/>
                  </a:lnTo>
                  <a:close/>
                  <a:moveTo>
                    <a:pt x="2018" y="0"/>
                  </a:moveTo>
                  <a:lnTo>
                    <a:pt x="2036" y="0"/>
                  </a:lnTo>
                  <a:lnTo>
                    <a:pt x="2036" y="6"/>
                  </a:lnTo>
                  <a:lnTo>
                    <a:pt x="2018" y="6"/>
                  </a:lnTo>
                  <a:lnTo>
                    <a:pt x="2018" y="0"/>
                  </a:lnTo>
                  <a:close/>
                  <a:moveTo>
                    <a:pt x="2042" y="0"/>
                  </a:moveTo>
                  <a:lnTo>
                    <a:pt x="2060" y="0"/>
                  </a:lnTo>
                  <a:lnTo>
                    <a:pt x="2060" y="6"/>
                  </a:lnTo>
                  <a:lnTo>
                    <a:pt x="2042" y="6"/>
                  </a:lnTo>
                  <a:lnTo>
                    <a:pt x="2042" y="0"/>
                  </a:lnTo>
                  <a:close/>
                  <a:moveTo>
                    <a:pt x="2066" y="0"/>
                  </a:moveTo>
                  <a:lnTo>
                    <a:pt x="2084" y="0"/>
                  </a:lnTo>
                  <a:lnTo>
                    <a:pt x="2084" y="6"/>
                  </a:lnTo>
                  <a:lnTo>
                    <a:pt x="2066" y="6"/>
                  </a:lnTo>
                  <a:lnTo>
                    <a:pt x="2066" y="0"/>
                  </a:lnTo>
                  <a:close/>
                  <a:moveTo>
                    <a:pt x="2090" y="0"/>
                  </a:moveTo>
                  <a:lnTo>
                    <a:pt x="2108" y="0"/>
                  </a:lnTo>
                  <a:lnTo>
                    <a:pt x="2108" y="6"/>
                  </a:lnTo>
                  <a:lnTo>
                    <a:pt x="2090" y="6"/>
                  </a:lnTo>
                  <a:lnTo>
                    <a:pt x="2090" y="0"/>
                  </a:lnTo>
                  <a:close/>
                  <a:moveTo>
                    <a:pt x="2114" y="0"/>
                  </a:moveTo>
                  <a:lnTo>
                    <a:pt x="2132" y="0"/>
                  </a:lnTo>
                  <a:lnTo>
                    <a:pt x="2132" y="6"/>
                  </a:lnTo>
                  <a:lnTo>
                    <a:pt x="2114" y="6"/>
                  </a:lnTo>
                  <a:lnTo>
                    <a:pt x="2114" y="0"/>
                  </a:lnTo>
                  <a:close/>
                  <a:moveTo>
                    <a:pt x="2138" y="0"/>
                  </a:moveTo>
                  <a:lnTo>
                    <a:pt x="2156" y="0"/>
                  </a:lnTo>
                  <a:lnTo>
                    <a:pt x="2156" y="6"/>
                  </a:lnTo>
                  <a:lnTo>
                    <a:pt x="2138" y="6"/>
                  </a:lnTo>
                  <a:lnTo>
                    <a:pt x="2138" y="0"/>
                  </a:lnTo>
                  <a:close/>
                  <a:moveTo>
                    <a:pt x="2162" y="0"/>
                  </a:moveTo>
                  <a:lnTo>
                    <a:pt x="2180" y="0"/>
                  </a:lnTo>
                  <a:lnTo>
                    <a:pt x="2180" y="6"/>
                  </a:lnTo>
                  <a:lnTo>
                    <a:pt x="2162" y="6"/>
                  </a:lnTo>
                  <a:lnTo>
                    <a:pt x="2162" y="0"/>
                  </a:lnTo>
                  <a:close/>
                  <a:moveTo>
                    <a:pt x="2186" y="0"/>
                  </a:moveTo>
                  <a:lnTo>
                    <a:pt x="2204" y="0"/>
                  </a:lnTo>
                  <a:lnTo>
                    <a:pt x="2204" y="6"/>
                  </a:lnTo>
                  <a:lnTo>
                    <a:pt x="2186" y="6"/>
                  </a:lnTo>
                  <a:lnTo>
                    <a:pt x="2186" y="0"/>
                  </a:lnTo>
                  <a:close/>
                  <a:moveTo>
                    <a:pt x="2210" y="0"/>
                  </a:moveTo>
                  <a:lnTo>
                    <a:pt x="2228" y="0"/>
                  </a:lnTo>
                  <a:lnTo>
                    <a:pt x="2228" y="6"/>
                  </a:lnTo>
                  <a:lnTo>
                    <a:pt x="2210" y="6"/>
                  </a:lnTo>
                  <a:lnTo>
                    <a:pt x="2210" y="0"/>
                  </a:lnTo>
                  <a:close/>
                  <a:moveTo>
                    <a:pt x="2234" y="0"/>
                  </a:moveTo>
                  <a:lnTo>
                    <a:pt x="2252" y="0"/>
                  </a:lnTo>
                  <a:lnTo>
                    <a:pt x="2252" y="6"/>
                  </a:lnTo>
                  <a:lnTo>
                    <a:pt x="2234" y="6"/>
                  </a:lnTo>
                  <a:lnTo>
                    <a:pt x="2234" y="0"/>
                  </a:lnTo>
                  <a:close/>
                  <a:moveTo>
                    <a:pt x="2259" y="0"/>
                  </a:moveTo>
                  <a:lnTo>
                    <a:pt x="2277" y="0"/>
                  </a:lnTo>
                  <a:lnTo>
                    <a:pt x="2277" y="6"/>
                  </a:lnTo>
                  <a:lnTo>
                    <a:pt x="2259" y="6"/>
                  </a:lnTo>
                  <a:lnTo>
                    <a:pt x="2259" y="0"/>
                  </a:lnTo>
                  <a:close/>
                  <a:moveTo>
                    <a:pt x="2283" y="0"/>
                  </a:moveTo>
                  <a:lnTo>
                    <a:pt x="2301" y="0"/>
                  </a:lnTo>
                  <a:lnTo>
                    <a:pt x="2301" y="6"/>
                  </a:lnTo>
                  <a:lnTo>
                    <a:pt x="2283" y="6"/>
                  </a:lnTo>
                  <a:lnTo>
                    <a:pt x="2283" y="0"/>
                  </a:lnTo>
                  <a:close/>
                  <a:moveTo>
                    <a:pt x="2307" y="0"/>
                  </a:moveTo>
                  <a:lnTo>
                    <a:pt x="2325" y="0"/>
                  </a:lnTo>
                  <a:lnTo>
                    <a:pt x="2325" y="6"/>
                  </a:lnTo>
                  <a:lnTo>
                    <a:pt x="2307" y="6"/>
                  </a:lnTo>
                  <a:lnTo>
                    <a:pt x="2307" y="0"/>
                  </a:lnTo>
                  <a:close/>
                  <a:moveTo>
                    <a:pt x="2331" y="0"/>
                  </a:moveTo>
                  <a:lnTo>
                    <a:pt x="2349" y="0"/>
                  </a:lnTo>
                  <a:lnTo>
                    <a:pt x="2349" y="6"/>
                  </a:lnTo>
                  <a:lnTo>
                    <a:pt x="2331" y="6"/>
                  </a:lnTo>
                  <a:lnTo>
                    <a:pt x="2331" y="0"/>
                  </a:lnTo>
                  <a:close/>
                  <a:moveTo>
                    <a:pt x="2355" y="0"/>
                  </a:moveTo>
                  <a:lnTo>
                    <a:pt x="2373" y="0"/>
                  </a:lnTo>
                  <a:lnTo>
                    <a:pt x="2373" y="6"/>
                  </a:lnTo>
                  <a:lnTo>
                    <a:pt x="2355" y="6"/>
                  </a:lnTo>
                  <a:lnTo>
                    <a:pt x="2355" y="0"/>
                  </a:lnTo>
                  <a:close/>
                  <a:moveTo>
                    <a:pt x="2379" y="0"/>
                  </a:moveTo>
                  <a:lnTo>
                    <a:pt x="2397" y="0"/>
                  </a:lnTo>
                  <a:lnTo>
                    <a:pt x="2397" y="6"/>
                  </a:lnTo>
                  <a:lnTo>
                    <a:pt x="2379" y="6"/>
                  </a:lnTo>
                  <a:lnTo>
                    <a:pt x="2379" y="0"/>
                  </a:lnTo>
                  <a:close/>
                  <a:moveTo>
                    <a:pt x="2403" y="0"/>
                  </a:moveTo>
                  <a:lnTo>
                    <a:pt x="2421" y="0"/>
                  </a:lnTo>
                  <a:lnTo>
                    <a:pt x="2421" y="6"/>
                  </a:lnTo>
                  <a:lnTo>
                    <a:pt x="2403" y="6"/>
                  </a:lnTo>
                  <a:lnTo>
                    <a:pt x="2403" y="0"/>
                  </a:lnTo>
                  <a:close/>
                  <a:moveTo>
                    <a:pt x="2427" y="0"/>
                  </a:moveTo>
                  <a:lnTo>
                    <a:pt x="2445" y="0"/>
                  </a:lnTo>
                  <a:lnTo>
                    <a:pt x="2445" y="6"/>
                  </a:lnTo>
                  <a:lnTo>
                    <a:pt x="2427" y="6"/>
                  </a:lnTo>
                  <a:lnTo>
                    <a:pt x="2427" y="0"/>
                  </a:lnTo>
                  <a:close/>
                  <a:moveTo>
                    <a:pt x="2451" y="0"/>
                  </a:moveTo>
                  <a:lnTo>
                    <a:pt x="2469" y="0"/>
                  </a:lnTo>
                  <a:lnTo>
                    <a:pt x="2469" y="6"/>
                  </a:lnTo>
                  <a:lnTo>
                    <a:pt x="2451" y="6"/>
                  </a:lnTo>
                  <a:lnTo>
                    <a:pt x="2451" y="0"/>
                  </a:lnTo>
                  <a:close/>
                  <a:moveTo>
                    <a:pt x="2475" y="0"/>
                  </a:moveTo>
                  <a:lnTo>
                    <a:pt x="2493" y="0"/>
                  </a:lnTo>
                  <a:lnTo>
                    <a:pt x="2493" y="6"/>
                  </a:lnTo>
                  <a:lnTo>
                    <a:pt x="2475" y="6"/>
                  </a:lnTo>
                  <a:lnTo>
                    <a:pt x="2475" y="0"/>
                  </a:lnTo>
                  <a:close/>
                  <a:moveTo>
                    <a:pt x="2499" y="0"/>
                  </a:moveTo>
                  <a:lnTo>
                    <a:pt x="2517" y="0"/>
                  </a:lnTo>
                  <a:lnTo>
                    <a:pt x="2517" y="6"/>
                  </a:lnTo>
                  <a:lnTo>
                    <a:pt x="2499" y="6"/>
                  </a:lnTo>
                  <a:lnTo>
                    <a:pt x="2499" y="0"/>
                  </a:lnTo>
                  <a:close/>
                  <a:moveTo>
                    <a:pt x="2523" y="0"/>
                  </a:moveTo>
                  <a:lnTo>
                    <a:pt x="2541" y="0"/>
                  </a:lnTo>
                  <a:lnTo>
                    <a:pt x="2541" y="6"/>
                  </a:lnTo>
                  <a:lnTo>
                    <a:pt x="2523" y="6"/>
                  </a:lnTo>
                  <a:lnTo>
                    <a:pt x="2523" y="0"/>
                  </a:lnTo>
                  <a:close/>
                  <a:moveTo>
                    <a:pt x="2547" y="0"/>
                  </a:moveTo>
                  <a:lnTo>
                    <a:pt x="2565" y="0"/>
                  </a:lnTo>
                  <a:lnTo>
                    <a:pt x="2565" y="6"/>
                  </a:lnTo>
                  <a:lnTo>
                    <a:pt x="2547" y="6"/>
                  </a:lnTo>
                  <a:lnTo>
                    <a:pt x="2547" y="0"/>
                  </a:lnTo>
                  <a:close/>
                  <a:moveTo>
                    <a:pt x="2571" y="0"/>
                  </a:moveTo>
                  <a:lnTo>
                    <a:pt x="2589" y="0"/>
                  </a:lnTo>
                  <a:lnTo>
                    <a:pt x="2589" y="6"/>
                  </a:lnTo>
                  <a:lnTo>
                    <a:pt x="2571" y="6"/>
                  </a:lnTo>
                  <a:lnTo>
                    <a:pt x="2571" y="0"/>
                  </a:lnTo>
                  <a:close/>
                  <a:moveTo>
                    <a:pt x="2595" y="0"/>
                  </a:moveTo>
                  <a:lnTo>
                    <a:pt x="2613" y="0"/>
                  </a:lnTo>
                  <a:lnTo>
                    <a:pt x="2613" y="6"/>
                  </a:lnTo>
                  <a:lnTo>
                    <a:pt x="2595" y="6"/>
                  </a:lnTo>
                  <a:lnTo>
                    <a:pt x="2595" y="0"/>
                  </a:lnTo>
                  <a:close/>
                  <a:moveTo>
                    <a:pt x="2619" y="0"/>
                  </a:moveTo>
                  <a:lnTo>
                    <a:pt x="2637" y="0"/>
                  </a:lnTo>
                  <a:lnTo>
                    <a:pt x="2637" y="6"/>
                  </a:lnTo>
                  <a:lnTo>
                    <a:pt x="2619" y="6"/>
                  </a:lnTo>
                  <a:lnTo>
                    <a:pt x="2619" y="0"/>
                  </a:lnTo>
                  <a:close/>
                  <a:moveTo>
                    <a:pt x="2643" y="0"/>
                  </a:moveTo>
                  <a:lnTo>
                    <a:pt x="2661" y="0"/>
                  </a:lnTo>
                  <a:lnTo>
                    <a:pt x="2661" y="6"/>
                  </a:lnTo>
                  <a:lnTo>
                    <a:pt x="2643" y="6"/>
                  </a:lnTo>
                  <a:lnTo>
                    <a:pt x="2643" y="0"/>
                  </a:lnTo>
                  <a:close/>
                  <a:moveTo>
                    <a:pt x="2667" y="0"/>
                  </a:moveTo>
                  <a:lnTo>
                    <a:pt x="2685" y="0"/>
                  </a:lnTo>
                  <a:lnTo>
                    <a:pt x="2685" y="6"/>
                  </a:lnTo>
                  <a:lnTo>
                    <a:pt x="2667" y="6"/>
                  </a:lnTo>
                  <a:lnTo>
                    <a:pt x="2667" y="0"/>
                  </a:lnTo>
                  <a:close/>
                  <a:moveTo>
                    <a:pt x="2691" y="0"/>
                  </a:moveTo>
                  <a:lnTo>
                    <a:pt x="2709" y="0"/>
                  </a:lnTo>
                  <a:lnTo>
                    <a:pt x="2709" y="6"/>
                  </a:lnTo>
                  <a:lnTo>
                    <a:pt x="2691" y="6"/>
                  </a:lnTo>
                  <a:lnTo>
                    <a:pt x="2691" y="0"/>
                  </a:lnTo>
                  <a:close/>
                  <a:moveTo>
                    <a:pt x="2715" y="0"/>
                  </a:moveTo>
                  <a:lnTo>
                    <a:pt x="2733" y="0"/>
                  </a:lnTo>
                  <a:lnTo>
                    <a:pt x="2733" y="6"/>
                  </a:lnTo>
                  <a:lnTo>
                    <a:pt x="2715" y="6"/>
                  </a:lnTo>
                  <a:lnTo>
                    <a:pt x="2715" y="0"/>
                  </a:lnTo>
                  <a:close/>
                  <a:moveTo>
                    <a:pt x="2739" y="0"/>
                  </a:moveTo>
                  <a:lnTo>
                    <a:pt x="2757" y="0"/>
                  </a:lnTo>
                  <a:lnTo>
                    <a:pt x="2757" y="6"/>
                  </a:lnTo>
                  <a:lnTo>
                    <a:pt x="2739" y="6"/>
                  </a:lnTo>
                  <a:lnTo>
                    <a:pt x="2739" y="0"/>
                  </a:lnTo>
                  <a:close/>
                  <a:moveTo>
                    <a:pt x="2763" y="0"/>
                  </a:moveTo>
                  <a:lnTo>
                    <a:pt x="2781" y="0"/>
                  </a:lnTo>
                  <a:lnTo>
                    <a:pt x="2781" y="6"/>
                  </a:lnTo>
                  <a:lnTo>
                    <a:pt x="2763" y="6"/>
                  </a:lnTo>
                  <a:lnTo>
                    <a:pt x="2763" y="0"/>
                  </a:lnTo>
                  <a:close/>
                  <a:moveTo>
                    <a:pt x="2787" y="0"/>
                  </a:moveTo>
                  <a:lnTo>
                    <a:pt x="2805" y="0"/>
                  </a:lnTo>
                  <a:lnTo>
                    <a:pt x="2805" y="6"/>
                  </a:lnTo>
                  <a:lnTo>
                    <a:pt x="2787" y="6"/>
                  </a:lnTo>
                  <a:lnTo>
                    <a:pt x="2787" y="0"/>
                  </a:lnTo>
                  <a:close/>
                  <a:moveTo>
                    <a:pt x="2811" y="0"/>
                  </a:moveTo>
                  <a:lnTo>
                    <a:pt x="2829" y="0"/>
                  </a:lnTo>
                  <a:lnTo>
                    <a:pt x="2829" y="6"/>
                  </a:lnTo>
                  <a:lnTo>
                    <a:pt x="2811" y="6"/>
                  </a:lnTo>
                  <a:lnTo>
                    <a:pt x="2811" y="0"/>
                  </a:lnTo>
                  <a:close/>
                  <a:moveTo>
                    <a:pt x="2835" y="0"/>
                  </a:moveTo>
                  <a:lnTo>
                    <a:pt x="2853" y="0"/>
                  </a:lnTo>
                  <a:lnTo>
                    <a:pt x="2853" y="6"/>
                  </a:lnTo>
                  <a:lnTo>
                    <a:pt x="2835" y="6"/>
                  </a:lnTo>
                  <a:lnTo>
                    <a:pt x="2835" y="0"/>
                  </a:lnTo>
                  <a:close/>
                  <a:moveTo>
                    <a:pt x="2859" y="0"/>
                  </a:moveTo>
                  <a:lnTo>
                    <a:pt x="2877" y="0"/>
                  </a:lnTo>
                  <a:lnTo>
                    <a:pt x="2877" y="6"/>
                  </a:lnTo>
                  <a:lnTo>
                    <a:pt x="2859" y="6"/>
                  </a:lnTo>
                  <a:lnTo>
                    <a:pt x="2859" y="0"/>
                  </a:lnTo>
                  <a:close/>
                  <a:moveTo>
                    <a:pt x="2883" y="0"/>
                  </a:moveTo>
                  <a:lnTo>
                    <a:pt x="2901" y="0"/>
                  </a:lnTo>
                  <a:lnTo>
                    <a:pt x="2901" y="6"/>
                  </a:lnTo>
                  <a:lnTo>
                    <a:pt x="2883" y="6"/>
                  </a:lnTo>
                  <a:lnTo>
                    <a:pt x="2883" y="0"/>
                  </a:lnTo>
                  <a:close/>
                  <a:moveTo>
                    <a:pt x="2907" y="0"/>
                  </a:moveTo>
                  <a:lnTo>
                    <a:pt x="2925" y="0"/>
                  </a:lnTo>
                  <a:lnTo>
                    <a:pt x="2925" y="6"/>
                  </a:lnTo>
                  <a:lnTo>
                    <a:pt x="2907" y="6"/>
                  </a:lnTo>
                  <a:lnTo>
                    <a:pt x="2907" y="0"/>
                  </a:lnTo>
                  <a:close/>
                  <a:moveTo>
                    <a:pt x="2931" y="0"/>
                  </a:moveTo>
                  <a:lnTo>
                    <a:pt x="2949" y="0"/>
                  </a:lnTo>
                  <a:lnTo>
                    <a:pt x="2949" y="6"/>
                  </a:lnTo>
                  <a:lnTo>
                    <a:pt x="2931" y="6"/>
                  </a:lnTo>
                  <a:lnTo>
                    <a:pt x="2931" y="0"/>
                  </a:lnTo>
                  <a:close/>
                  <a:moveTo>
                    <a:pt x="2955" y="0"/>
                  </a:moveTo>
                  <a:lnTo>
                    <a:pt x="2973" y="0"/>
                  </a:lnTo>
                  <a:lnTo>
                    <a:pt x="2973" y="6"/>
                  </a:lnTo>
                  <a:lnTo>
                    <a:pt x="2955" y="6"/>
                  </a:lnTo>
                  <a:lnTo>
                    <a:pt x="2955" y="0"/>
                  </a:lnTo>
                  <a:close/>
                  <a:moveTo>
                    <a:pt x="2979" y="0"/>
                  </a:moveTo>
                  <a:lnTo>
                    <a:pt x="2997" y="0"/>
                  </a:lnTo>
                  <a:lnTo>
                    <a:pt x="2997" y="6"/>
                  </a:lnTo>
                  <a:lnTo>
                    <a:pt x="2979" y="6"/>
                  </a:lnTo>
                  <a:lnTo>
                    <a:pt x="2979" y="0"/>
                  </a:lnTo>
                  <a:close/>
                  <a:moveTo>
                    <a:pt x="3003" y="0"/>
                  </a:moveTo>
                  <a:lnTo>
                    <a:pt x="3021" y="0"/>
                  </a:lnTo>
                  <a:lnTo>
                    <a:pt x="3021" y="6"/>
                  </a:lnTo>
                  <a:lnTo>
                    <a:pt x="3003" y="6"/>
                  </a:lnTo>
                  <a:lnTo>
                    <a:pt x="3003" y="0"/>
                  </a:lnTo>
                  <a:close/>
                  <a:moveTo>
                    <a:pt x="3027" y="0"/>
                  </a:moveTo>
                  <a:lnTo>
                    <a:pt x="3045" y="0"/>
                  </a:lnTo>
                  <a:lnTo>
                    <a:pt x="3045" y="6"/>
                  </a:lnTo>
                  <a:lnTo>
                    <a:pt x="3027" y="6"/>
                  </a:lnTo>
                  <a:lnTo>
                    <a:pt x="3027" y="0"/>
                  </a:lnTo>
                  <a:close/>
                  <a:moveTo>
                    <a:pt x="3051" y="0"/>
                  </a:moveTo>
                  <a:lnTo>
                    <a:pt x="3069" y="0"/>
                  </a:lnTo>
                  <a:lnTo>
                    <a:pt x="3069" y="6"/>
                  </a:lnTo>
                  <a:lnTo>
                    <a:pt x="3051" y="6"/>
                  </a:lnTo>
                  <a:lnTo>
                    <a:pt x="3051" y="0"/>
                  </a:lnTo>
                  <a:close/>
                  <a:moveTo>
                    <a:pt x="3075" y="0"/>
                  </a:moveTo>
                  <a:lnTo>
                    <a:pt x="3093" y="0"/>
                  </a:lnTo>
                  <a:lnTo>
                    <a:pt x="3093" y="6"/>
                  </a:lnTo>
                  <a:lnTo>
                    <a:pt x="3075" y="6"/>
                  </a:lnTo>
                  <a:lnTo>
                    <a:pt x="3075" y="0"/>
                  </a:lnTo>
                  <a:close/>
                  <a:moveTo>
                    <a:pt x="3099" y="0"/>
                  </a:moveTo>
                  <a:lnTo>
                    <a:pt x="3117" y="0"/>
                  </a:lnTo>
                  <a:lnTo>
                    <a:pt x="3117" y="6"/>
                  </a:lnTo>
                  <a:lnTo>
                    <a:pt x="3099" y="6"/>
                  </a:lnTo>
                  <a:lnTo>
                    <a:pt x="3099" y="0"/>
                  </a:lnTo>
                  <a:close/>
                  <a:moveTo>
                    <a:pt x="3123" y="0"/>
                  </a:moveTo>
                  <a:lnTo>
                    <a:pt x="3141" y="0"/>
                  </a:lnTo>
                  <a:lnTo>
                    <a:pt x="3141" y="6"/>
                  </a:lnTo>
                  <a:lnTo>
                    <a:pt x="3123" y="6"/>
                  </a:lnTo>
                  <a:lnTo>
                    <a:pt x="3123" y="0"/>
                  </a:lnTo>
                  <a:close/>
                  <a:moveTo>
                    <a:pt x="3147" y="0"/>
                  </a:moveTo>
                  <a:lnTo>
                    <a:pt x="3165" y="0"/>
                  </a:lnTo>
                  <a:lnTo>
                    <a:pt x="3165" y="6"/>
                  </a:lnTo>
                  <a:lnTo>
                    <a:pt x="3147" y="6"/>
                  </a:lnTo>
                  <a:lnTo>
                    <a:pt x="3147" y="0"/>
                  </a:lnTo>
                  <a:close/>
                  <a:moveTo>
                    <a:pt x="3171" y="0"/>
                  </a:moveTo>
                  <a:lnTo>
                    <a:pt x="3189" y="0"/>
                  </a:lnTo>
                  <a:lnTo>
                    <a:pt x="3189" y="6"/>
                  </a:lnTo>
                  <a:lnTo>
                    <a:pt x="3171" y="6"/>
                  </a:lnTo>
                  <a:lnTo>
                    <a:pt x="3171" y="0"/>
                  </a:lnTo>
                  <a:close/>
                  <a:moveTo>
                    <a:pt x="3195" y="0"/>
                  </a:moveTo>
                  <a:lnTo>
                    <a:pt x="3213" y="0"/>
                  </a:lnTo>
                  <a:lnTo>
                    <a:pt x="3213" y="6"/>
                  </a:lnTo>
                  <a:lnTo>
                    <a:pt x="3195" y="6"/>
                  </a:lnTo>
                  <a:lnTo>
                    <a:pt x="3195" y="0"/>
                  </a:lnTo>
                  <a:close/>
                  <a:moveTo>
                    <a:pt x="3219" y="0"/>
                  </a:moveTo>
                  <a:lnTo>
                    <a:pt x="3237" y="0"/>
                  </a:lnTo>
                  <a:lnTo>
                    <a:pt x="3237" y="6"/>
                  </a:lnTo>
                  <a:lnTo>
                    <a:pt x="3219" y="6"/>
                  </a:lnTo>
                  <a:lnTo>
                    <a:pt x="3219" y="0"/>
                  </a:lnTo>
                  <a:close/>
                  <a:moveTo>
                    <a:pt x="3243" y="0"/>
                  </a:moveTo>
                  <a:lnTo>
                    <a:pt x="3258" y="0"/>
                  </a:lnTo>
                  <a:lnTo>
                    <a:pt x="3258" y="6"/>
                  </a:lnTo>
                  <a:lnTo>
                    <a:pt x="3243" y="6"/>
                  </a:lnTo>
                  <a:lnTo>
                    <a:pt x="3243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12700" cap="flat">
              <a:noFill/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45" name="Freeform 71"/>
            <p:cNvSpPr>
              <a:spLocks noEditPoints="1"/>
            </p:cNvSpPr>
            <p:nvPr/>
          </p:nvSpPr>
          <p:spPr bwMode="auto">
            <a:xfrm>
              <a:off x="1039942" y="4811451"/>
              <a:ext cx="6242300" cy="11496"/>
            </a:xfrm>
            <a:custGeom>
              <a:avLst/>
              <a:gdLst>
                <a:gd name="T0" fmla="*/ 48 w 3258"/>
                <a:gd name="T1" fmla="*/ 0 h 6"/>
                <a:gd name="T2" fmla="*/ 114 w 3258"/>
                <a:gd name="T3" fmla="*/ 0 h 6"/>
                <a:gd name="T4" fmla="*/ 162 w 3258"/>
                <a:gd name="T5" fmla="*/ 6 h 6"/>
                <a:gd name="T6" fmla="*/ 192 w 3258"/>
                <a:gd name="T7" fmla="*/ 6 h 6"/>
                <a:gd name="T8" fmla="*/ 240 w 3258"/>
                <a:gd name="T9" fmla="*/ 0 h 6"/>
                <a:gd name="T10" fmla="*/ 312 w 3258"/>
                <a:gd name="T11" fmla="*/ 0 h 6"/>
                <a:gd name="T12" fmla="*/ 378 w 3258"/>
                <a:gd name="T13" fmla="*/ 0 h 6"/>
                <a:gd name="T14" fmla="*/ 427 w 3258"/>
                <a:gd name="T15" fmla="*/ 6 h 6"/>
                <a:gd name="T16" fmla="*/ 457 w 3258"/>
                <a:gd name="T17" fmla="*/ 6 h 6"/>
                <a:gd name="T18" fmla="*/ 505 w 3258"/>
                <a:gd name="T19" fmla="*/ 0 h 6"/>
                <a:gd name="T20" fmla="*/ 577 w 3258"/>
                <a:gd name="T21" fmla="*/ 0 h 6"/>
                <a:gd name="T22" fmla="*/ 643 w 3258"/>
                <a:gd name="T23" fmla="*/ 0 h 6"/>
                <a:gd name="T24" fmla="*/ 691 w 3258"/>
                <a:gd name="T25" fmla="*/ 6 h 6"/>
                <a:gd name="T26" fmla="*/ 721 w 3258"/>
                <a:gd name="T27" fmla="*/ 6 h 6"/>
                <a:gd name="T28" fmla="*/ 769 w 3258"/>
                <a:gd name="T29" fmla="*/ 0 h 6"/>
                <a:gd name="T30" fmla="*/ 841 w 3258"/>
                <a:gd name="T31" fmla="*/ 0 h 6"/>
                <a:gd name="T32" fmla="*/ 907 w 3258"/>
                <a:gd name="T33" fmla="*/ 0 h 6"/>
                <a:gd name="T34" fmla="*/ 955 w 3258"/>
                <a:gd name="T35" fmla="*/ 6 h 6"/>
                <a:gd name="T36" fmla="*/ 985 w 3258"/>
                <a:gd name="T37" fmla="*/ 6 h 6"/>
                <a:gd name="T38" fmla="*/ 1033 w 3258"/>
                <a:gd name="T39" fmla="*/ 0 h 6"/>
                <a:gd name="T40" fmla="*/ 1105 w 3258"/>
                <a:gd name="T41" fmla="*/ 0 h 6"/>
                <a:gd name="T42" fmla="*/ 1172 w 3258"/>
                <a:gd name="T43" fmla="*/ 0 h 6"/>
                <a:gd name="T44" fmla="*/ 1220 w 3258"/>
                <a:gd name="T45" fmla="*/ 6 h 6"/>
                <a:gd name="T46" fmla="*/ 1250 w 3258"/>
                <a:gd name="T47" fmla="*/ 6 h 6"/>
                <a:gd name="T48" fmla="*/ 1298 w 3258"/>
                <a:gd name="T49" fmla="*/ 0 h 6"/>
                <a:gd name="T50" fmla="*/ 1370 w 3258"/>
                <a:gd name="T51" fmla="*/ 0 h 6"/>
                <a:gd name="T52" fmla="*/ 1436 w 3258"/>
                <a:gd name="T53" fmla="*/ 0 h 6"/>
                <a:gd name="T54" fmla="*/ 1484 w 3258"/>
                <a:gd name="T55" fmla="*/ 6 h 6"/>
                <a:gd name="T56" fmla="*/ 1514 w 3258"/>
                <a:gd name="T57" fmla="*/ 6 h 6"/>
                <a:gd name="T58" fmla="*/ 1562 w 3258"/>
                <a:gd name="T59" fmla="*/ 0 h 6"/>
                <a:gd name="T60" fmla="*/ 1634 w 3258"/>
                <a:gd name="T61" fmla="*/ 0 h 6"/>
                <a:gd name="T62" fmla="*/ 1700 w 3258"/>
                <a:gd name="T63" fmla="*/ 0 h 6"/>
                <a:gd name="T64" fmla="*/ 1748 w 3258"/>
                <a:gd name="T65" fmla="*/ 6 h 6"/>
                <a:gd name="T66" fmla="*/ 1778 w 3258"/>
                <a:gd name="T67" fmla="*/ 6 h 6"/>
                <a:gd name="T68" fmla="*/ 1826 w 3258"/>
                <a:gd name="T69" fmla="*/ 0 h 6"/>
                <a:gd name="T70" fmla="*/ 1898 w 3258"/>
                <a:gd name="T71" fmla="*/ 0 h 6"/>
                <a:gd name="T72" fmla="*/ 1964 w 3258"/>
                <a:gd name="T73" fmla="*/ 0 h 6"/>
                <a:gd name="T74" fmla="*/ 2012 w 3258"/>
                <a:gd name="T75" fmla="*/ 6 h 6"/>
                <a:gd name="T76" fmla="*/ 2042 w 3258"/>
                <a:gd name="T77" fmla="*/ 6 h 6"/>
                <a:gd name="T78" fmla="*/ 2090 w 3258"/>
                <a:gd name="T79" fmla="*/ 0 h 6"/>
                <a:gd name="T80" fmla="*/ 2162 w 3258"/>
                <a:gd name="T81" fmla="*/ 0 h 6"/>
                <a:gd name="T82" fmla="*/ 2228 w 3258"/>
                <a:gd name="T83" fmla="*/ 0 h 6"/>
                <a:gd name="T84" fmla="*/ 2277 w 3258"/>
                <a:gd name="T85" fmla="*/ 6 h 6"/>
                <a:gd name="T86" fmla="*/ 2307 w 3258"/>
                <a:gd name="T87" fmla="*/ 6 h 6"/>
                <a:gd name="T88" fmla="*/ 2355 w 3258"/>
                <a:gd name="T89" fmla="*/ 0 h 6"/>
                <a:gd name="T90" fmla="*/ 2427 w 3258"/>
                <a:gd name="T91" fmla="*/ 0 h 6"/>
                <a:gd name="T92" fmla="*/ 2493 w 3258"/>
                <a:gd name="T93" fmla="*/ 0 h 6"/>
                <a:gd name="T94" fmla="*/ 2541 w 3258"/>
                <a:gd name="T95" fmla="*/ 6 h 6"/>
                <a:gd name="T96" fmla="*/ 2571 w 3258"/>
                <a:gd name="T97" fmla="*/ 6 h 6"/>
                <a:gd name="T98" fmla="*/ 2619 w 3258"/>
                <a:gd name="T99" fmla="*/ 0 h 6"/>
                <a:gd name="T100" fmla="*/ 2691 w 3258"/>
                <a:gd name="T101" fmla="*/ 0 h 6"/>
                <a:gd name="T102" fmla="*/ 2757 w 3258"/>
                <a:gd name="T103" fmla="*/ 0 h 6"/>
                <a:gd name="T104" fmla="*/ 2805 w 3258"/>
                <a:gd name="T105" fmla="*/ 6 h 6"/>
                <a:gd name="T106" fmla="*/ 2835 w 3258"/>
                <a:gd name="T107" fmla="*/ 6 h 6"/>
                <a:gd name="T108" fmla="*/ 2883 w 3258"/>
                <a:gd name="T109" fmla="*/ 0 h 6"/>
                <a:gd name="T110" fmla="*/ 2955 w 3258"/>
                <a:gd name="T111" fmla="*/ 0 h 6"/>
                <a:gd name="T112" fmla="*/ 3021 w 3258"/>
                <a:gd name="T113" fmla="*/ 0 h 6"/>
                <a:gd name="T114" fmla="*/ 3069 w 3258"/>
                <a:gd name="T115" fmla="*/ 6 h 6"/>
                <a:gd name="T116" fmla="*/ 3099 w 3258"/>
                <a:gd name="T117" fmla="*/ 6 h 6"/>
                <a:gd name="T118" fmla="*/ 3147 w 3258"/>
                <a:gd name="T119" fmla="*/ 0 h 6"/>
                <a:gd name="T120" fmla="*/ 3219 w 3258"/>
                <a:gd name="T1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58" h="6">
                  <a:moveTo>
                    <a:pt x="0" y="0"/>
                  </a:moveTo>
                  <a:lnTo>
                    <a:pt x="18" y="0"/>
                  </a:lnTo>
                  <a:lnTo>
                    <a:pt x="18" y="6"/>
                  </a:lnTo>
                  <a:lnTo>
                    <a:pt x="0" y="6"/>
                  </a:lnTo>
                  <a:lnTo>
                    <a:pt x="0" y="0"/>
                  </a:lnTo>
                  <a:close/>
                  <a:moveTo>
                    <a:pt x="24" y="0"/>
                  </a:moveTo>
                  <a:lnTo>
                    <a:pt x="42" y="0"/>
                  </a:lnTo>
                  <a:lnTo>
                    <a:pt x="42" y="6"/>
                  </a:lnTo>
                  <a:lnTo>
                    <a:pt x="24" y="6"/>
                  </a:lnTo>
                  <a:lnTo>
                    <a:pt x="24" y="0"/>
                  </a:lnTo>
                  <a:close/>
                  <a:moveTo>
                    <a:pt x="48" y="0"/>
                  </a:moveTo>
                  <a:lnTo>
                    <a:pt x="66" y="0"/>
                  </a:lnTo>
                  <a:lnTo>
                    <a:pt x="66" y="6"/>
                  </a:lnTo>
                  <a:lnTo>
                    <a:pt x="48" y="6"/>
                  </a:lnTo>
                  <a:lnTo>
                    <a:pt x="48" y="0"/>
                  </a:lnTo>
                  <a:close/>
                  <a:moveTo>
                    <a:pt x="72" y="0"/>
                  </a:moveTo>
                  <a:lnTo>
                    <a:pt x="90" y="0"/>
                  </a:lnTo>
                  <a:lnTo>
                    <a:pt x="90" y="6"/>
                  </a:lnTo>
                  <a:lnTo>
                    <a:pt x="72" y="6"/>
                  </a:lnTo>
                  <a:lnTo>
                    <a:pt x="72" y="0"/>
                  </a:lnTo>
                  <a:close/>
                  <a:moveTo>
                    <a:pt x="96" y="0"/>
                  </a:moveTo>
                  <a:lnTo>
                    <a:pt x="114" y="0"/>
                  </a:lnTo>
                  <a:lnTo>
                    <a:pt x="114" y="6"/>
                  </a:lnTo>
                  <a:lnTo>
                    <a:pt x="96" y="6"/>
                  </a:lnTo>
                  <a:lnTo>
                    <a:pt x="96" y="0"/>
                  </a:lnTo>
                  <a:close/>
                  <a:moveTo>
                    <a:pt x="120" y="0"/>
                  </a:moveTo>
                  <a:lnTo>
                    <a:pt x="138" y="0"/>
                  </a:lnTo>
                  <a:lnTo>
                    <a:pt x="138" y="6"/>
                  </a:lnTo>
                  <a:lnTo>
                    <a:pt x="120" y="6"/>
                  </a:lnTo>
                  <a:lnTo>
                    <a:pt x="120" y="0"/>
                  </a:lnTo>
                  <a:close/>
                  <a:moveTo>
                    <a:pt x="144" y="0"/>
                  </a:moveTo>
                  <a:lnTo>
                    <a:pt x="162" y="0"/>
                  </a:lnTo>
                  <a:lnTo>
                    <a:pt x="162" y="6"/>
                  </a:lnTo>
                  <a:lnTo>
                    <a:pt x="144" y="6"/>
                  </a:lnTo>
                  <a:lnTo>
                    <a:pt x="144" y="0"/>
                  </a:lnTo>
                  <a:close/>
                  <a:moveTo>
                    <a:pt x="168" y="0"/>
                  </a:moveTo>
                  <a:lnTo>
                    <a:pt x="186" y="0"/>
                  </a:lnTo>
                  <a:lnTo>
                    <a:pt x="186" y="6"/>
                  </a:lnTo>
                  <a:lnTo>
                    <a:pt x="168" y="6"/>
                  </a:lnTo>
                  <a:lnTo>
                    <a:pt x="168" y="0"/>
                  </a:lnTo>
                  <a:close/>
                  <a:moveTo>
                    <a:pt x="192" y="0"/>
                  </a:moveTo>
                  <a:lnTo>
                    <a:pt x="210" y="0"/>
                  </a:lnTo>
                  <a:lnTo>
                    <a:pt x="210" y="6"/>
                  </a:lnTo>
                  <a:lnTo>
                    <a:pt x="192" y="6"/>
                  </a:lnTo>
                  <a:lnTo>
                    <a:pt x="192" y="0"/>
                  </a:lnTo>
                  <a:close/>
                  <a:moveTo>
                    <a:pt x="216" y="0"/>
                  </a:moveTo>
                  <a:lnTo>
                    <a:pt x="234" y="0"/>
                  </a:lnTo>
                  <a:lnTo>
                    <a:pt x="234" y="6"/>
                  </a:lnTo>
                  <a:lnTo>
                    <a:pt x="216" y="6"/>
                  </a:lnTo>
                  <a:lnTo>
                    <a:pt x="216" y="0"/>
                  </a:lnTo>
                  <a:close/>
                  <a:moveTo>
                    <a:pt x="240" y="0"/>
                  </a:moveTo>
                  <a:lnTo>
                    <a:pt x="258" y="0"/>
                  </a:lnTo>
                  <a:lnTo>
                    <a:pt x="258" y="6"/>
                  </a:lnTo>
                  <a:lnTo>
                    <a:pt x="240" y="6"/>
                  </a:lnTo>
                  <a:lnTo>
                    <a:pt x="240" y="0"/>
                  </a:lnTo>
                  <a:close/>
                  <a:moveTo>
                    <a:pt x="264" y="0"/>
                  </a:moveTo>
                  <a:lnTo>
                    <a:pt x="282" y="0"/>
                  </a:lnTo>
                  <a:lnTo>
                    <a:pt x="282" y="6"/>
                  </a:lnTo>
                  <a:lnTo>
                    <a:pt x="264" y="6"/>
                  </a:lnTo>
                  <a:lnTo>
                    <a:pt x="264" y="0"/>
                  </a:lnTo>
                  <a:close/>
                  <a:moveTo>
                    <a:pt x="288" y="0"/>
                  </a:moveTo>
                  <a:lnTo>
                    <a:pt x="306" y="0"/>
                  </a:lnTo>
                  <a:lnTo>
                    <a:pt x="306" y="6"/>
                  </a:lnTo>
                  <a:lnTo>
                    <a:pt x="288" y="6"/>
                  </a:lnTo>
                  <a:lnTo>
                    <a:pt x="288" y="0"/>
                  </a:lnTo>
                  <a:close/>
                  <a:moveTo>
                    <a:pt x="312" y="0"/>
                  </a:moveTo>
                  <a:lnTo>
                    <a:pt x="330" y="0"/>
                  </a:lnTo>
                  <a:lnTo>
                    <a:pt x="330" y="6"/>
                  </a:lnTo>
                  <a:lnTo>
                    <a:pt x="312" y="6"/>
                  </a:lnTo>
                  <a:lnTo>
                    <a:pt x="312" y="0"/>
                  </a:lnTo>
                  <a:close/>
                  <a:moveTo>
                    <a:pt x="336" y="0"/>
                  </a:moveTo>
                  <a:lnTo>
                    <a:pt x="354" y="0"/>
                  </a:lnTo>
                  <a:lnTo>
                    <a:pt x="354" y="6"/>
                  </a:lnTo>
                  <a:lnTo>
                    <a:pt x="336" y="6"/>
                  </a:lnTo>
                  <a:lnTo>
                    <a:pt x="336" y="0"/>
                  </a:lnTo>
                  <a:close/>
                  <a:moveTo>
                    <a:pt x="360" y="0"/>
                  </a:moveTo>
                  <a:lnTo>
                    <a:pt x="378" y="0"/>
                  </a:lnTo>
                  <a:lnTo>
                    <a:pt x="378" y="6"/>
                  </a:lnTo>
                  <a:lnTo>
                    <a:pt x="360" y="6"/>
                  </a:lnTo>
                  <a:lnTo>
                    <a:pt x="360" y="0"/>
                  </a:lnTo>
                  <a:close/>
                  <a:moveTo>
                    <a:pt x="384" y="0"/>
                  </a:moveTo>
                  <a:lnTo>
                    <a:pt x="403" y="0"/>
                  </a:lnTo>
                  <a:lnTo>
                    <a:pt x="403" y="6"/>
                  </a:lnTo>
                  <a:lnTo>
                    <a:pt x="384" y="6"/>
                  </a:lnTo>
                  <a:lnTo>
                    <a:pt x="384" y="0"/>
                  </a:lnTo>
                  <a:close/>
                  <a:moveTo>
                    <a:pt x="409" y="0"/>
                  </a:moveTo>
                  <a:lnTo>
                    <a:pt x="427" y="0"/>
                  </a:lnTo>
                  <a:lnTo>
                    <a:pt x="427" y="6"/>
                  </a:lnTo>
                  <a:lnTo>
                    <a:pt x="409" y="6"/>
                  </a:lnTo>
                  <a:lnTo>
                    <a:pt x="409" y="0"/>
                  </a:lnTo>
                  <a:close/>
                  <a:moveTo>
                    <a:pt x="433" y="0"/>
                  </a:moveTo>
                  <a:lnTo>
                    <a:pt x="451" y="0"/>
                  </a:lnTo>
                  <a:lnTo>
                    <a:pt x="451" y="6"/>
                  </a:lnTo>
                  <a:lnTo>
                    <a:pt x="433" y="6"/>
                  </a:lnTo>
                  <a:lnTo>
                    <a:pt x="433" y="0"/>
                  </a:lnTo>
                  <a:close/>
                  <a:moveTo>
                    <a:pt x="457" y="0"/>
                  </a:moveTo>
                  <a:lnTo>
                    <a:pt x="475" y="0"/>
                  </a:lnTo>
                  <a:lnTo>
                    <a:pt x="475" y="6"/>
                  </a:lnTo>
                  <a:lnTo>
                    <a:pt x="457" y="6"/>
                  </a:lnTo>
                  <a:lnTo>
                    <a:pt x="457" y="0"/>
                  </a:lnTo>
                  <a:close/>
                  <a:moveTo>
                    <a:pt x="481" y="0"/>
                  </a:moveTo>
                  <a:lnTo>
                    <a:pt x="499" y="0"/>
                  </a:lnTo>
                  <a:lnTo>
                    <a:pt x="499" y="6"/>
                  </a:lnTo>
                  <a:lnTo>
                    <a:pt x="481" y="6"/>
                  </a:lnTo>
                  <a:lnTo>
                    <a:pt x="481" y="0"/>
                  </a:lnTo>
                  <a:close/>
                  <a:moveTo>
                    <a:pt x="505" y="0"/>
                  </a:moveTo>
                  <a:lnTo>
                    <a:pt x="523" y="0"/>
                  </a:lnTo>
                  <a:lnTo>
                    <a:pt x="523" y="6"/>
                  </a:lnTo>
                  <a:lnTo>
                    <a:pt x="505" y="6"/>
                  </a:lnTo>
                  <a:lnTo>
                    <a:pt x="505" y="0"/>
                  </a:lnTo>
                  <a:close/>
                  <a:moveTo>
                    <a:pt x="529" y="0"/>
                  </a:moveTo>
                  <a:lnTo>
                    <a:pt x="547" y="0"/>
                  </a:lnTo>
                  <a:lnTo>
                    <a:pt x="547" y="6"/>
                  </a:lnTo>
                  <a:lnTo>
                    <a:pt x="529" y="6"/>
                  </a:lnTo>
                  <a:lnTo>
                    <a:pt x="529" y="0"/>
                  </a:lnTo>
                  <a:close/>
                  <a:moveTo>
                    <a:pt x="553" y="0"/>
                  </a:moveTo>
                  <a:lnTo>
                    <a:pt x="571" y="0"/>
                  </a:lnTo>
                  <a:lnTo>
                    <a:pt x="571" y="6"/>
                  </a:lnTo>
                  <a:lnTo>
                    <a:pt x="553" y="6"/>
                  </a:lnTo>
                  <a:lnTo>
                    <a:pt x="553" y="0"/>
                  </a:lnTo>
                  <a:close/>
                  <a:moveTo>
                    <a:pt x="577" y="0"/>
                  </a:moveTo>
                  <a:lnTo>
                    <a:pt x="595" y="0"/>
                  </a:lnTo>
                  <a:lnTo>
                    <a:pt x="595" y="6"/>
                  </a:lnTo>
                  <a:lnTo>
                    <a:pt x="577" y="6"/>
                  </a:lnTo>
                  <a:lnTo>
                    <a:pt x="577" y="0"/>
                  </a:lnTo>
                  <a:close/>
                  <a:moveTo>
                    <a:pt x="601" y="0"/>
                  </a:moveTo>
                  <a:lnTo>
                    <a:pt x="619" y="0"/>
                  </a:lnTo>
                  <a:lnTo>
                    <a:pt x="619" y="6"/>
                  </a:lnTo>
                  <a:lnTo>
                    <a:pt x="601" y="6"/>
                  </a:lnTo>
                  <a:lnTo>
                    <a:pt x="601" y="0"/>
                  </a:lnTo>
                  <a:close/>
                  <a:moveTo>
                    <a:pt x="625" y="0"/>
                  </a:moveTo>
                  <a:lnTo>
                    <a:pt x="643" y="0"/>
                  </a:lnTo>
                  <a:lnTo>
                    <a:pt x="643" y="6"/>
                  </a:lnTo>
                  <a:lnTo>
                    <a:pt x="625" y="6"/>
                  </a:lnTo>
                  <a:lnTo>
                    <a:pt x="625" y="0"/>
                  </a:lnTo>
                  <a:close/>
                  <a:moveTo>
                    <a:pt x="649" y="0"/>
                  </a:moveTo>
                  <a:lnTo>
                    <a:pt x="667" y="0"/>
                  </a:lnTo>
                  <a:lnTo>
                    <a:pt x="667" y="6"/>
                  </a:lnTo>
                  <a:lnTo>
                    <a:pt x="649" y="6"/>
                  </a:lnTo>
                  <a:lnTo>
                    <a:pt x="649" y="0"/>
                  </a:lnTo>
                  <a:close/>
                  <a:moveTo>
                    <a:pt x="673" y="0"/>
                  </a:moveTo>
                  <a:lnTo>
                    <a:pt x="691" y="0"/>
                  </a:lnTo>
                  <a:lnTo>
                    <a:pt x="691" y="6"/>
                  </a:lnTo>
                  <a:lnTo>
                    <a:pt x="673" y="6"/>
                  </a:lnTo>
                  <a:lnTo>
                    <a:pt x="673" y="0"/>
                  </a:lnTo>
                  <a:close/>
                  <a:moveTo>
                    <a:pt x="697" y="0"/>
                  </a:moveTo>
                  <a:lnTo>
                    <a:pt x="715" y="0"/>
                  </a:lnTo>
                  <a:lnTo>
                    <a:pt x="715" y="6"/>
                  </a:lnTo>
                  <a:lnTo>
                    <a:pt x="697" y="6"/>
                  </a:lnTo>
                  <a:lnTo>
                    <a:pt x="697" y="0"/>
                  </a:lnTo>
                  <a:close/>
                  <a:moveTo>
                    <a:pt x="721" y="0"/>
                  </a:moveTo>
                  <a:lnTo>
                    <a:pt x="739" y="0"/>
                  </a:lnTo>
                  <a:lnTo>
                    <a:pt x="739" y="6"/>
                  </a:lnTo>
                  <a:lnTo>
                    <a:pt x="721" y="6"/>
                  </a:lnTo>
                  <a:lnTo>
                    <a:pt x="721" y="0"/>
                  </a:lnTo>
                  <a:close/>
                  <a:moveTo>
                    <a:pt x="745" y="0"/>
                  </a:moveTo>
                  <a:lnTo>
                    <a:pt x="763" y="0"/>
                  </a:lnTo>
                  <a:lnTo>
                    <a:pt x="763" y="6"/>
                  </a:lnTo>
                  <a:lnTo>
                    <a:pt x="745" y="6"/>
                  </a:lnTo>
                  <a:lnTo>
                    <a:pt x="745" y="0"/>
                  </a:lnTo>
                  <a:close/>
                  <a:moveTo>
                    <a:pt x="769" y="0"/>
                  </a:moveTo>
                  <a:lnTo>
                    <a:pt x="787" y="0"/>
                  </a:lnTo>
                  <a:lnTo>
                    <a:pt x="787" y="6"/>
                  </a:lnTo>
                  <a:lnTo>
                    <a:pt x="769" y="6"/>
                  </a:lnTo>
                  <a:lnTo>
                    <a:pt x="769" y="0"/>
                  </a:lnTo>
                  <a:close/>
                  <a:moveTo>
                    <a:pt x="793" y="0"/>
                  </a:moveTo>
                  <a:lnTo>
                    <a:pt x="811" y="0"/>
                  </a:lnTo>
                  <a:lnTo>
                    <a:pt x="811" y="6"/>
                  </a:lnTo>
                  <a:lnTo>
                    <a:pt x="793" y="6"/>
                  </a:lnTo>
                  <a:lnTo>
                    <a:pt x="793" y="0"/>
                  </a:lnTo>
                  <a:close/>
                  <a:moveTo>
                    <a:pt x="817" y="0"/>
                  </a:moveTo>
                  <a:lnTo>
                    <a:pt x="835" y="0"/>
                  </a:lnTo>
                  <a:lnTo>
                    <a:pt x="835" y="6"/>
                  </a:lnTo>
                  <a:lnTo>
                    <a:pt x="817" y="6"/>
                  </a:lnTo>
                  <a:lnTo>
                    <a:pt x="817" y="0"/>
                  </a:lnTo>
                  <a:close/>
                  <a:moveTo>
                    <a:pt x="841" y="0"/>
                  </a:moveTo>
                  <a:lnTo>
                    <a:pt x="859" y="0"/>
                  </a:lnTo>
                  <a:lnTo>
                    <a:pt x="859" y="6"/>
                  </a:lnTo>
                  <a:lnTo>
                    <a:pt x="841" y="6"/>
                  </a:lnTo>
                  <a:lnTo>
                    <a:pt x="841" y="0"/>
                  </a:lnTo>
                  <a:close/>
                  <a:moveTo>
                    <a:pt x="865" y="0"/>
                  </a:moveTo>
                  <a:lnTo>
                    <a:pt x="883" y="0"/>
                  </a:lnTo>
                  <a:lnTo>
                    <a:pt x="883" y="6"/>
                  </a:lnTo>
                  <a:lnTo>
                    <a:pt x="865" y="6"/>
                  </a:lnTo>
                  <a:lnTo>
                    <a:pt x="865" y="0"/>
                  </a:lnTo>
                  <a:close/>
                  <a:moveTo>
                    <a:pt x="889" y="0"/>
                  </a:moveTo>
                  <a:lnTo>
                    <a:pt x="907" y="0"/>
                  </a:lnTo>
                  <a:lnTo>
                    <a:pt x="907" y="6"/>
                  </a:lnTo>
                  <a:lnTo>
                    <a:pt x="889" y="6"/>
                  </a:lnTo>
                  <a:lnTo>
                    <a:pt x="889" y="0"/>
                  </a:lnTo>
                  <a:close/>
                  <a:moveTo>
                    <a:pt x="913" y="0"/>
                  </a:moveTo>
                  <a:lnTo>
                    <a:pt x="931" y="0"/>
                  </a:lnTo>
                  <a:lnTo>
                    <a:pt x="931" y="6"/>
                  </a:lnTo>
                  <a:lnTo>
                    <a:pt x="913" y="6"/>
                  </a:lnTo>
                  <a:lnTo>
                    <a:pt x="913" y="0"/>
                  </a:lnTo>
                  <a:close/>
                  <a:moveTo>
                    <a:pt x="937" y="0"/>
                  </a:moveTo>
                  <a:lnTo>
                    <a:pt x="955" y="0"/>
                  </a:lnTo>
                  <a:lnTo>
                    <a:pt x="955" y="6"/>
                  </a:lnTo>
                  <a:lnTo>
                    <a:pt x="937" y="6"/>
                  </a:lnTo>
                  <a:lnTo>
                    <a:pt x="937" y="0"/>
                  </a:lnTo>
                  <a:close/>
                  <a:moveTo>
                    <a:pt x="961" y="0"/>
                  </a:moveTo>
                  <a:lnTo>
                    <a:pt x="979" y="0"/>
                  </a:lnTo>
                  <a:lnTo>
                    <a:pt x="979" y="6"/>
                  </a:lnTo>
                  <a:lnTo>
                    <a:pt x="961" y="6"/>
                  </a:lnTo>
                  <a:lnTo>
                    <a:pt x="961" y="0"/>
                  </a:lnTo>
                  <a:close/>
                  <a:moveTo>
                    <a:pt x="985" y="0"/>
                  </a:moveTo>
                  <a:lnTo>
                    <a:pt x="1003" y="0"/>
                  </a:lnTo>
                  <a:lnTo>
                    <a:pt x="1003" y="6"/>
                  </a:lnTo>
                  <a:lnTo>
                    <a:pt x="985" y="6"/>
                  </a:lnTo>
                  <a:lnTo>
                    <a:pt x="985" y="0"/>
                  </a:lnTo>
                  <a:close/>
                  <a:moveTo>
                    <a:pt x="1009" y="0"/>
                  </a:moveTo>
                  <a:lnTo>
                    <a:pt x="1027" y="0"/>
                  </a:lnTo>
                  <a:lnTo>
                    <a:pt x="1027" y="6"/>
                  </a:lnTo>
                  <a:lnTo>
                    <a:pt x="1009" y="6"/>
                  </a:lnTo>
                  <a:lnTo>
                    <a:pt x="1009" y="0"/>
                  </a:lnTo>
                  <a:close/>
                  <a:moveTo>
                    <a:pt x="1033" y="0"/>
                  </a:moveTo>
                  <a:lnTo>
                    <a:pt x="1051" y="0"/>
                  </a:lnTo>
                  <a:lnTo>
                    <a:pt x="1051" y="6"/>
                  </a:lnTo>
                  <a:lnTo>
                    <a:pt x="1033" y="6"/>
                  </a:lnTo>
                  <a:lnTo>
                    <a:pt x="1033" y="0"/>
                  </a:lnTo>
                  <a:close/>
                  <a:moveTo>
                    <a:pt x="1057" y="0"/>
                  </a:moveTo>
                  <a:lnTo>
                    <a:pt x="1075" y="0"/>
                  </a:lnTo>
                  <a:lnTo>
                    <a:pt x="1075" y="6"/>
                  </a:lnTo>
                  <a:lnTo>
                    <a:pt x="1057" y="6"/>
                  </a:lnTo>
                  <a:lnTo>
                    <a:pt x="1057" y="0"/>
                  </a:lnTo>
                  <a:close/>
                  <a:moveTo>
                    <a:pt x="1081" y="0"/>
                  </a:moveTo>
                  <a:lnTo>
                    <a:pt x="1099" y="0"/>
                  </a:lnTo>
                  <a:lnTo>
                    <a:pt x="1099" y="6"/>
                  </a:lnTo>
                  <a:lnTo>
                    <a:pt x="1081" y="6"/>
                  </a:lnTo>
                  <a:lnTo>
                    <a:pt x="1081" y="0"/>
                  </a:lnTo>
                  <a:close/>
                  <a:moveTo>
                    <a:pt x="1105" y="0"/>
                  </a:moveTo>
                  <a:lnTo>
                    <a:pt x="1123" y="0"/>
                  </a:lnTo>
                  <a:lnTo>
                    <a:pt x="1123" y="6"/>
                  </a:lnTo>
                  <a:lnTo>
                    <a:pt x="1105" y="6"/>
                  </a:lnTo>
                  <a:lnTo>
                    <a:pt x="1105" y="0"/>
                  </a:lnTo>
                  <a:close/>
                  <a:moveTo>
                    <a:pt x="1129" y="0"/>
                  </a:moveTo>
                  <a:lnTo>
                    <a:pt x="1148" y="0"/>
                  </a:lnTo>
                  <a:lnTo>
                    <a:pt x="1148" y="6"/>
                  </a:lnTo>
                  <a:lnTo>
                    <a:pt x="1129" y="6"/>
                  </a:lnTo>
                  <a:lnTo>
                    <a:pt x="1129" y="0"/>
                  </a:lnTo>
                  <a:close/>
                  <a:moveTo>
                    <a:pt x="1154" y="0"/>
                  </a:moveTo>
                  <a:lnTo>
                    <a:pt x="1172" y="0"/>
                  </a:lnTo>
                  <a:lnTo>
                    <a:pt x="1172" y="6"/>
                  </a:lnTo>
                  <a:lnTo>
                    <a:pt x="1154" y="6"/>
                  </a:lnTo>
                  <a:lnTo>
                    <a:pt x="1154" y="0"/>
                  </a:lnTo>
                  <a:close/>
                  <a:moveTo>
                    <a:pt x="1178" y="0"/>
                  </a:moveTo>
                  <a:lnTo>
                    <a:pt x="1196" y="0"/>
                  </a:lnTo>
                  <a:lnTo>
                    <a:pt x="1196" y="6"/>
                  </a:lnTo>
                  <a:lnTo>
                    <a:pt x="1178" y="6"/>
                  </a:lnTo>
                  <a:lnTo>
                    <a:pt x="1178" y="0"/>
                  </a:lnTo>
                  <a:close/>
                  <a:moveTo>
                    <a:pt x="1202" y="0"/>
                  </a:moveTo>
                  <a:lnTo>
                    <a:pt x="1220" y="0"/>
                  </a:lnTo>
                  <a:lnTo>
                    <a:pt x="1220" y="6"/>
                  </a:lnTo>
                  <a:lnTo>
                    <a:pt x="1202" y="6"/>
                  </a:lnTo>
                  <a:lnTo>
                    <a:pt x="1202" y="0"/>
                  </a:lnTo>
                  <a:close/>
                  <a:moveTo>
                    <a:pt x="1226" y="0"/>
                  </a:moveTo>
                  <a:lnTo>
                    <a:pt x="1244" y="0"/>
                  </a:lnTo>
                  <a:lnTo>
                    <a:pt x="1244" y="6"/>
                  </a:lnTo>
                  <a:lnTo>
                    <a:pt x="1226" y="6"/>
                  </a:lnTo>
                  <a:lnTo>
                    <a:pt x="1226" y="0"/>
                  </a:lnTo>
                  <a:close/>
                  <a:moveTo>
                    <a:pt x="1250" y="0"/>
                  </a:moveTo>
                  <a:lnTo>
                    <a:pt x="1268" y="0"/>
                  </a:lnTo>
                  <a:lnTo>
                    <a:pt x="1268" y="6"/>
                  </a:lnTo>
                  <a:lnTo>
                    <a:pt x="1250" y="6"/>
                  </a:lnTo>
                  <a:lnTo>
                    <a:pt x="1250" y="0"/>
                  </a:lnTo>
                  <a:close/>
                  <a:moveTo>
                    <a:pt x="1274" y="0"/>
                  </a:moveTo>
                  <a:lnTo>
                    <a:pt x="1292" y="0"/>
                  </a:lnTo>
                  <a:lnTo>
                    <a:pt x="1292" y="6"/>
                  </a:lnTo>
                  <a:lnTo>
                    <a:pt x="1274" y="6"/>
                  </a:lnTo>
                  <a:lnTo>
                    <a:pt x="1274" y="0"/>
                  </a:lnTo>
                  <a:close/>
                  <a:moveTo>
                    <a:pt x="1298" y="0"/>
                  </a:moveTo>
                  <a:lnTo>
                    <a:pt x="1316" y="0"/>
                  </a:lnTo>
                  <a:lnTo>
                    <a:pt x="1316" y="6"/>
                  </a:lnTo>
                  <a:lnTo>
                    <a:pt x="1298" y="6"/>
                  </a:lnTo>
                  <a:lnTo>
                    <a:pt x="1298" y="0"/>
                  </a:lnTo>
                  <a:close/>
                  <a:moveTo>
                    <a:pt x="1322" y="0"/>
                  </a:moveTo>
                  <a:lnTo>
                    <a:pt x="1340" y="0"/>
                  </a:lnTo>
                  <a:lnTo>
                    <a:pt x="1340" y="6"/>
                  </a:lnTo>
                  <a:lnTo>
                    <a:pt x="1322" y="6"/>
                  </a:lnTo>
                  <a:lnTo>
                    <a:pt x="1322" y="0"/>
                  </a:lnTo>
                  <a:close/>
                  <a:moveTo>
                    <a:pt x="1346" y="0"/>
                  </a:moveTo>
                  <a:lnTo>
                    <a:pt x="1364" y="0"/>
                  </a:lnTo>
                  <a:lnTo>
                    <a:pt x="1364" y="6"/>
                  </a:lnTo>
                  <a:lnTo>
                    <a:pt x="1346" y="6"/>
                  </a:lnTo>
                  <a:lnTo>
                    <a:pt x="1346" y="0"/>
                  </a:lnTo>
                  <a:close/>
                  <a:moveTo>
                    <a:pt x="1370" y="0"/>
                  </a:moveTo>
                  <a:lnTo>
                    <a:pt x="1388" y="0"/>
                  </a:lnTo>
                  <a:lnTo>
                    <a:pt x="1388" y="6"/>
                  </a:lnTo>
                  <a:lnTo>
                    <a:pt x="1370" y="6"/>
                  </a:lnTo>
                  <a:lnTo>
                    <a:pt x="1370" y="0"/>
                  </a:lnTo>
                  <a:close/>
                  <a:moveTo>
                    <a:pt x="1394" y="0"/>
                  </a:moveTo>
                  <a:lnTo>
                    <a:pt x="1412" y="0"/>
                  </a:lnTo>
                  <a:lnTo>
                    <a:pt x="1412" y="6"/>
                  </a:lnTo>
                  <a:lnTo>
                    <a:pt x="1394" y="6"/>
                  </a:lnTo>
                  <a:lnTo>
                    <a:pt x="1394" y="0"/>
                  </a:lnTo>
                  <a:close/>
                  <a:moveTo>
                    <a:pt x="1418" y="0"/>
                  </a:moveTo>
                  <a:lnTo>
                    <a:pt x="1436" y="0"/>
                  </a:lnTo>
                  <a:lnTo>
                    <a:pt x="1436" y="6"/>
                  </a:lnTo>
                  <a:lnTo>
                    <a:pt x="1418" y="6"/>
                  </a:lnTo>
                  <a:lnTo>
                    <a:pt x="1418" y="0"/>
                  </a:lnTo>
                  <a:close/>
                  <a:moveTo>
                    <a:pt x="1442" y="0"/>
                  </a:moveTo>
                  <a:lnTo>
                    <a:pt x="1460" y="0"/>
                  </a:lnTo>
                  <a:lnTo>
                    <a:pt x="1460" y="6"/>
                  </a:lnTo>
                  <a:lnTo>
                    <a:pt x="1442" y="6"/>
                  </a:lnTo>
                  <a:lnTo>
                    <a:pt x="1442" y="0"/>
                  </a:lnTo>
                  <a:close/>
                  <a:moveTo>
                    <a:pt x="1466" y="0"/>
                  </a:moveTo>
                  <a:lnTo>
                    <a:pt x="1484" y="0"/>
                  </a:lnTo>
                  <a:lnTo>
                    <a:pt x="1484" y="6"/>
                  </a:lnTo>
                  <a:lnTo>
                    <a:pt x="1466" y="6"/>
                  </a:lnTo>
                  <a:lnTo>
                    <a:pt x="1466" y="0"/>
                  </a:lnTo>
                  <a:close/>
                  <a:moveTo>
                    <a:pt x="1490" y="0"/>
                  </a:moveTo>
                  <a:lnTo>
                    <a:pt x="1508" y="0"/>
                  </a:lnTo>
                  <a:lnTo>
                    <a:pt x="1508" y="6"/>
                  </a:lnTo>
                  <a:lnTo>
                    <a:pt x="1490" y="6"/>
                  </a:lnTo>
                  <a:lnTo>
                    <a:pt x="1490" y="0"/>
                  </a:lnTo>
                  <a:close/>
                  <a:moveTo>
                    <a:pt x="1514" y="0"/>
                  </a:moveTo>
                  <a:lnTo>
                    <a:pt x="1532" y="0"/>
                  </a:lnTo>
                  <a:lnTo>
                    <a:pt x="1532" y="6"/>
                  </a:lnTo>
                  <a:lnTo>
                    <a:pt x="1514" y="6"/>
                  </a:lnTo>
                  <a:lnTo>
                    <a:pt x="1514" y="0"/>
                  </a:lnTo>
                  <a:close/>
                  <a:moveTo>
                    <a:pt x="1538" y="0"/>
                  </a:moveTo>
                  <a:lnTo>
                    <a:pt x="1556" y="0"/>
                  </a:lnTo>
                  <a:lnTo>
                    <a:pt x="1556" y="6"/>
                  </a:lnTo>
                  <a:lnTo>
                    <a:pt x="1538" y="6"/>
                  </a:lnTo>
                  <a:lnTo>
                    <a:pt x="1538" y="0"/>
                  </a:lnTo>
                  <a:close/>
                  <a:moveTo>
                    <a:pt x="1562" y="0"/>
                  </a:moveTo>
                  <a:lnTo>
                    <a:pt x="1580" y="0"/>
                  </a:lnTo>
                  <a:lnTo>
                    <a:pt x="1580" y="6"/>
                  </a:lnTo>
                  <a:lnTo>
                    <a:pt x="1562" y="6"/>
                  </a:lnTo>
                  <a:lnTo>
                    <a:pt x="1562" y="0"/>
                  </a:lnTo>
                  <a:close/>
                  <a:moveTo>
                    <a:pt x="1586" y="0"/>
                  </a:moveTo>
                  <a:lnTo>
                    <a:pt x="1604" y="0"/>
                  </a:lnTo>
                  <a:lnTo>
                    <a:pt x="1604" y="6"/>
                  </a:lnTo>
                  <a:lnTo>
                    <a:pt x="1586" y="6"/>
                  </a:lnTo>
                  <a:lnTo>
                    <a:pt x="1586" y="0"/>
                  </a:lnTo>
                  <a:close/>
                  <a:moveTo>
                    <a:pt x="1610" y="0"/>
                  </a:moveTo>
                  <a:lnTo>
                    <a:pt x="1628" y="0"/>
                  </a:lnTo>
                  <a:lnTo>
                    <a:pt x="1628" y="6"/>
                  </a:lnTo>
                  <a:lnTo>
                    <a:pt x="1610" y="6"/>
                  </a:lnTo>
                  <a:lnTo>
                    <a:pt x="1610" y="0"/>
                  </a:lnTo>
                  <a:close/>
                  <a:moveTo>
                    <a:pt x="1634" y="0"/>
                  </a:moveTo>
                  <a:lnTo>
                    <a:pt x="1652" y="0"/>
                  </a:lnTo>
                  <a:lnTo>
                    <a:pt x="1652" y="6"/>
                  </a:lnTo>
                  <a:lnTo>
                    <a:pt x="1634" y="6"/>
                  </a:lnTo>
                  <a:lnTo>
                    <a:pt x="1634" y="0"/>
                  </a:lnTo>
                  <a:close/>
                  <a:moveTo>
                    <a:pt x="1658" y="0"/>
                  </a:moveTo>
                  <a:lnTo>
                    <a:pt x="1676" y="0"/>
                  </a:lnTo>
                  <a:lnTo>
                    <a:pt x="1676" y="6"/>
                  </a:lnTo>
                  <a:lnTo>
                    <a:pt x="1658" y="6"/>
                  </a:lnTo>
                  <a:lnTo>
                    <a:pt x="1658" y="0"/>
                  </a:lnTo>
                  <a:close/>
                  <a:moveTo>
                    <a:pt x="1682" y="0"/>
                  </a:moveTo>
                  <a:lnTo>
                    <a:pt x="1700" y="0"/>
                  </a:lnTo>
                  <a:lnTo>
                    <a:pt x="1700" y="6"/>
                  </a:lnTo>
                  <a:lnTo>
                    <a:pt x="1682" y="6"/>
                  </a:lnTo>
                  <a:lnTo>
                    <a:pt x="1682" y="0"/>
                  </a:lnTo>
                  <a:close/>
                  <a:moveTo>
                    <a:pt x="1706" y="0"/>
                  </a:moveTo>
                  <a:lnTo>
                    <a:pt x="1724" y="0"/>
                  </a:lnTo>
                  <a:lnTo>
                    <a:pt x="1724" y="6"/>
                  </a:lnTo>
                  <a:lnTo>
                    <a:pt x="1706" y="6"/>
                  </a:lnTo>
                  <a:lnTo>
                    <a:pt x="1706" y="0"/>
                  </a:lnTo>
                  <a:close/>
                  <a:moveTo>
                    <a:pt x="1730" y="0"/>
                  </a:moveTo>
                  <a:lnTo>
                    <a:pt x="1748" y="0"/>
                  </a:lnTo>
                  <a:lnTo>
                    <a:pt x="1748" y="6"/>
                  </a:lnTo>
                  <a:lnTo>
                    <a:pt x="1730" y="6"/>
                  </a:lnTo>
                  <a:lnTo>
                    <a:pt x="1730" y="0"/>
                  </a:lnTo>
                  <a:close/>
                  <a:moveTo>
                    <a:pt x="1754" y="0"/>
                  </a:moveTo>
                  <a:lnTo>
                    <a:pt x="1772" y="0"/>
                  </a:lnTo>
                  <a:lnTo>
                    <a:pt x="1772" y="6"/>
                  </a:lnTo>
                  <a:lnTo>
                    <a:pt x="1754" y="6"/>
                  </a:lnTo>
                  <a:lnTo>
                    <a:pt x="1754" y="0"/>
                  </a:lnTo>
                  <a:close/>
                  <a:moveTo>
                    <a:pt x="1778" y="0"/>
                  </a:moveTo>
                  <a:lnTo>
                    <a:pt x="1796" y="0"/>
                  </a:lnTo>
                  <a:lnTo>
                    <a:pt x="1796" y="6"/>
                  </a:lnTo>
                  <a:lnTo>
                    <a:pt x="1778" y="6"/>
                  </a:lnTo>
                  <a:lnTo>
                    <a:pt x="1778" y="0"/>
                  </a:lnTo>
                  <a:close/>
                  <a:moveTo>
                    <a:pt x="1802" y="0"/>
                  </a:moveTo>
                  <a:lnTo>
                    <a:pt x="1820" y="0"/>
                  </a:lnTo>
                  <a:lnTo>
                    <a:pt x="1820" y="6"/>
                  </a:lnTo>
                  <a:lnTo>
                    <a:pt x="1802" y="6"/>
                  </a:lnTo>
                  <a:lnTo>
                    <a:pt x="1802" y="0"/>
                  </a:lnTo>
                  <a:close/>
                  <a:moveTo>
                    <a:pt x="1826" y="0"/>
                  </a:moveTo>
                  <a:lnTo>
                    <a:pt x="1844" y="0"/>
                  </a:lnTo>
                  <a:lnTo>
                    <a:pt x="1844" y="6"/>
                  </a:lnTo>
                  <a:lnTo>
                    <a:pt x="1826" y="6"/>
                  </a:lnTo>
                  <a:lnTo>
                    <a:pt x="1826" y="0"/>
                  </a:lnTo>
                  <a:close/>
                  <a:moveTo>
                    <a:pt x="1850" y="0"/>
                  </a:moveTo>
                  <a:lnTo>
                    <a:pt x="1868" y="0"/>
                  </a:lnTo>
                  <a:lnTo>
                    <a:pt x="1868" y="6"/>
                  </a:lnTo>
                  <a:lnTo>
                    <a:pt x="1850" y="6"/>
                  </a:lnTo>
                  <a:lnTo>
                    <a:pt x="1850" y="0"/>
                  </a:lnTo>
                  <a:close/>
                  <a:moveTo>
                    <a:pt x="1874" y="0"/>
                  </a:moveTo>
                  <a:lnTo>
                    <a:pt x="1892" y="0"/>
                  </a:lnTo>
                  <a:lnTo>
                    <a:pt x="1892" y="6"/>
                  </a:lnTo>
                  <a:lnTo>
                    <a:pt x="1874" y="6"/>
                  </a:lnTo>
                  <a:lnTo>
                    <a:pt x="1874" y="0"/>
                  </a:lnTo>
                  <a:close/>
                  <a:moveTo>
                    <a:pt x="1898" y="0"/>
                  </a:moveTo>
                  <a:lnTo>
                    <a:pt x="1916" y="0"/>
                  </a:lnTo>
                  <a:lnTo>
                    <a:pt x="1916" y="6"/>
                  </a:lnTo>
                  <a:lnTo>
                    <a:pt x="1898" y="6"/>
                  </a:lnTo>
                  <a:lnTo>
                    <a:pt x="1898" y="0"/>
                  </a:lnTo>
                  <a:close/>
                  <a:moveTo>
                    <a:pt x="1922" y="0"/>
                  </a:moveTo>
                  <a:lnTo>
                    <a:pt x="1940" y="0"/>
                  </a:lnTo>
                  <a:lnTo>
                    <a:pt x="1940" y="6"/>
                  </a:lnTo>
                  <a:lnTo>
                    <a:pt x="1922" y="6"/>
                  </a:lnTo>
                  <a:lnTo>
                    <a:pt x="1922" y="0"/>
                  </a:lnTo>
                  <a:close/>
                  <a:moveTo>
                    <a:pt x="1946" y="0"/>
                  </a:moveTo>
                  <a:lnTo>
                    <a:pt x="1964" y="0"/>
                  </a:lnTo>
                  <a:lnTo>
                    <a:pt x="1964" y="6"/>
                  </a:lnTo>
                  <a:lnTo>
                    <a:pt x="1946" y="6"/>
                  </a:lnTo>
                  <a:lnTo>
                    <a:pt x="1946" y="0"/>
                  </a:lnTo>
                  <a:close/>
                  <a:moveTo>
                    <a:pt x="1970" y="0"/>
                  </a:moveTo>
                  <a:lnTo>
                    <a:pt x="1988" y="0"/>
                  </a:lnTo>
                  <a:lnTo>
                    <a:pt x="1988" y="6"/>
                  </a:lnTo>
                  <a:lnTo>
                    <a:pt x="1970" y="6"/>
                  </a:lnTo>
                  <a:lnTo>
                    <a:pt x="1970" y="0"/>
                  </a:lnTo>
                  <a:close/>
                  <a:moveTo>
                    <a:pt x="1994" y="0"/>
                  </a:moveTo>
                  <a:lnTo>
                    <a:pt x="2012" y="0"/>
                  </a:lnTo>
                  <a:lnTo>
                    <a:pt x="2012" y="6"/>
                  </a:lnTo>
                  <a:lnTo>
                    <a:pt x="1994" y="6"/>
                  </a:lnTo>
                  <a:lnTo>
                    <a:pt x="1994" y="0"/>
                  </a:lnTo>
                  <a:close/>
                  <a:moveTo>
                    <a:pt x="2018" y="0"/>
                  </a:moveTo>
                  <a:lnTo>
                    <a:pt x="2036" y="0"/>
                  </a:lnTo>
                  <a:lnTo>
                    <a:pt x="2036" y="6"/>
                  </a:lnTo>
                  <a:lnTo>
                    <a:pt x="2018" y="6"/>
                  </a:lnTo>
                  <a:lnTo>
                    <a:pt x="2018" y="0"/>
                  </a:lnTo>
                  <a:close/>
                  <a:moveTo>
                    <a:pt x="2042" y="0"/>
                  </a:moveTo>
                  <a:lnTo>
                    <a:pt x="2060" y="0"/>
                  </a:lnTo>
                  <a:lnTo>
                    <a:pt x="2060" y="6"/>
                  </a:lnTo>
                  <a:lnTo>
                    <a:pt x="2042" y="6"/>
                  </a:lnTo>
                  <a:lnTo>
                    <a:pt x="2042" y="0"/>
                  </a:lnTo>
                  <a:close/>
                  <a:moveTo>
                    <a:pt x="2066" y="0"/>
                  </a:moveTo>
                  <a:lnTo>
                    <a:pt x="2084" y="0"/>
                  </a:lnTo>
                  <a:lnTo>
                    <a:pt x="2084" y="6"/>
                  </a:lnTo>
                  <a:lnTo>
                    <a:pt x="2066" y="6"/>
                  </a:lnTo>
                  <a:lnTo>
                    <a:pt x="2066" y="0"/>
                  </a:lnTo>
                  <a:close/>
                  <a:moveTo>
                    <a:pt x="2090" y="0"/>
                  </a:moveTo>
                  <a:lnTo>
                    <a:pt x="2108" y="0"/>
                  </a:lnTo>
                  <a:lnTo>
                    <a:pt x="2108" y="6"/>
                  </a:lnTo>
                  <a:lnTo>
                    <a:pt x="2090" y="6"/>
                  </a:lnTo>
                  <a:lnTo>
                    <a:pt x="2090" y="0"/>
                  </a:lnTo>
                  <a:close/>
                  <a:moveTo>
                    <a:pt x="2114" y="0"/>
                  </a:moveTo>
                  <a:lnTo>
                    <a:pt x="2132" y="0"/>
                  </a:lnTo>
                  <a:lnTo>
                    <a:pt x="2132" y="6"/>
                  </a:lnTo>
                  <a:lnTo>
                    <a:pt x="2114" y="6"/>
                  </a:lnTo>
                  <a:lnTo>
                    <a:pt x="2114" y="0"/>
                  </a:lnTo>
                  <a:close/>
                  <a:moveTo>
                    <a:pt x="2138" y="0"/>
                  </a:moveTo>
                  <a:lnTo>
                    <a:pt x="2156" y="0"/>
                  </a:lnTo>
                  <a:lnTo>
                    <a:pt x="2156" y="6"/>
                  </a:lnTo>
                  <a:lnTo>
                    <a:pt x="2138" y="6"/>
                  </a:lnTo>
                  <a:lnTo>
                    <a:pt x="2138" y="0"/>
                  </a:lnTo>
                  <a:close/>
                  <a:moveTo>
                    <a:pt x="2162" y="0"/>
                  </a:moveTo>
                  <a:lnTo>
                    <a:pt x="2180" y="0"/>
                  </a:lnTo>
                  <a:lnTo>
                    <a:pt x="2180" y="6"/>
                  </a:lnTo>
                  <a:lnTo>
                    <a:pt x="2162" y="6"/>
                  </a:lnTo>
                  <a:lnTo>
                    <a:pt x="2162" y="0"/>
                  </a:lnTo>
                  <a:close/>
                  <a:moveTo>
                    <a:pt x="2186" y="0"/>
                  </a:moveTo>
                  <a:lnTo>
                    <a:pt x="2204" y="0"/>
                  </a:lnTo>
                  <a:lnTo>
                    <a:pt x="2204" y="6"/>
                  </a:lnTo>
                  <a:lnTo>
                    <a:pt x="2186" y="6"/>
                  </a:lnTo>
                  <a:lnTo>
                    <a:pt x="2186" y="0"/>
                  </a:lnTo>
                  <a:close/>
                  <a:moveTo>
                    <a:pt x="2210" y="0"/>
                  </a:moveTo>
                  <a:lnTo>
                    <a:pt x="2228" y="0"/>
                  </a:lnTo>
                  <a:lnTo>
                    <a:pt x="2228" y="6"/>
                  </a:lnTo>
                  <a:lnTo>
                    <a:pt x="2210" y="6"/>
                  </a:lnTo>
                  <a:lnTo>
                    <a:pt x="2210" y="0"/>
                  </a:lnTo>
                  <a:close/>
                  <a:moveTo>
                    <a:pt x="2234" y="0"/>
                  </a:moveTo>
                  <a:lnTo>
                    <a:pt x="2252" y="0"/>
                  </a:lnTo>
                  <a:lnTo>
                    <a:pt x="2252" y="6"/>
                  </a:lnTo>
                  <a:lnTo>
                    <a:pt x="2234" y="6"/>
                  </a:lnTo>
                  <a:lnTo>
                    <a:pt x="2234" y="0"/>
                  </a:lnTo>
                  <a:close/>
                  <a:moveTo>
                    <a:pt x="2259" y="0"/>
                  </a:moveTo>
                  <a:lnTo>
                    <a:pt x="2277" y="0"/>
                  </a:lnTo>
                  <a:lnTo>
                    <a:pt x="2277" y="6"/>
                  </a:lnTo>
                  <a:lnTo>
                    <a:pt x="2259" y="6"/>
                  </a:lnTo>
                  <a:lnTo>
                    <a:pt x="2259" y="0"/>
                  </a:lnTo>
                  <a:close/>
                  <a:moveTo>
                    <a:pt x="2283" y="0"/>
                  </a:moveTo>
                  <a:lnTo>
                    <a:pt x="2301" y="0"/>
                  </a:lnTo>
                  <a:lnTo>
                    <a:pt x="2301" y="6"/>
                  </a:lnTo>
                  <a:lnTo>
                    <a:pt x="2283" y="6"/>
                  </a:lnTo>
                  <a:lnTo>
                    <a:pt x="2283" y="0"/>
                  </a:lnTo>
                  <a:close/>
                  <a:moveTo>
                    <a:pt x="2307" y="0"/>
                  </a:moveTo>
                  <a:lnTo>
                    <a:pt x="2325" y="0"/>
                  </a:lnTo>
                  <a:lnTo>
                    <a:pt x="2325" y="6"/>
                  </a:lnTo>
                  <a:lnTo>
                    <a:pt x="2307" y="6"/>
                  </a:lnTo>
                  <a:lnTo>
                    <a:pt x="2307" y="0"/>
                  </a:lnTo>
                  <a:close/>
                  <a:moveTo>
                    <a:pt x="2331" y="0"/>
                  </a:moveTo>
                  <a:lnTo>
                    <a:pt x="2349" y="0"/>
                  </a:lnTo>
                  <a:lnTo>
                    <a:pt x="2349" y="6"/>
                  </a:lnTo>
                  <a:lnTo>
                    <a:pt x="2331" y="6"/>
                  </a:lnTo>
                  <a:lnTo>
                    <a:pt x="2331" y="0"/>
                  </a:lnTo>
                  <a:close/>
                  <a:moveTo>
                    <a:pt x="2355" y="0"/>
                  </a:moveTo>
                  <a:lnTo>
                    <a:pt x="2373" y="0"/>
                  </a:lnTo>
                  <a:lnTo>
                    <a:pt x="2373" y="6"/>
                  </a:lnTo>
                  <a:lnTo>
                    <a:pt x="2355" y="6"/>
                  </a:lnTo>
                  <a:lnTo>
                    <a:pt x="2355" y="0"/>
                  </a:lnTo>
                  <a:close/>
                  <a:moveTo>
                    <a:pt x="2379" y="0"/>
                  </a:moveTo>
                  <a:lnTo>
                    <a:pt x="2397" y="0"/>
                  </a:lnTo>
                  <a:lnTo>
                    <a:pt x="2397" y="6"/>
                  </a:lnTo>
                  <a:lnTo>
                    <a:pt x="2379" y="6"/>
                  </a:lnTo>
                  <a:lnTo>
                    <a:pt x="2379" y="0"/>
                  </a:lnTo>
                  <a:close/>
                  <a:moveTo>
                    <a:pt x="2403" y="0"/>
                  </a:moveTo>
                  <a:lnTo>
                    <a:pt x="2421" y="0"/>
                  </a:lnTo>
                  <a:lnTo>
                    <a:pt x="2421" y="6"/>
                  </a:lnTo>
                  <a:lnTo>
                    <a:pt x="2403" y="6"/>
                  </a:lnTo>
                  <a:lnTo>
                    <a:pt x="2403" y="0"/>
                  </a:lnTo>
                  <a:close/>
                  <a:moveTo>
                    <a:pt x="2427" y="0"/>
                  </a:moveTo>
                  <a:lnTo>
                    <a:pt x="2445" y="0"/>
                  </a:lnTo>
                  <a:lnTo>
                    <a:pt x="2445" y="6"/>
                  </a:lnTo>
                  <a:lnTo>
                    <a:pt x="2427" y="6"/>
                  </a:lnTo>
                  <a:lnTo>
                    <a:pt x="2427" y="0"/>
                  </a:lnTo>
                  <a:close/>
                  <a:moveTo>
                    <a:pt x="2451" y="0"/>
                  </a:moveTo>
                  <a:lnTo>
                    <a:pt x="2469" y="0"/>
                  </a:lnTo>
                  <a:lnTo>
                    <a:pt x="2469" y="6"/>
                  </a:lnTo>
                  <a:lnTo>
                    <a:pt x="2451" y="6"/>
                  </a:lnTo>
                  <a:lnTo>
                    <a:pt x="2451" y="0"/>
                  </a:lnTo>
                  <a:close/>
                  <a:moveTo>
                    <a:pt x="2475" y="0"/>
                  </a:moveTo>
                  <a:lnTo>
                    <a:pt x="2493" y="0"/>
                  </a:lnTo>
                  <a:lnTo>
                    <a:pt x="2493" y="6"/>
                  </a:lnTo>
                  <a:lnTo>
                    <a:pt x="2475" y="6"/>
                  </a:lnTo>
                  <a:lnTo>
                    <a:pt x="2475" y="0"/>
                  </a:lnTo>
                  <a:close/>
                  <a:moveTo>
                    <a:pt x="2499" y="0"/>
                  </a:moveTo>
                  <a:lnTo>
                    <a:pt x="2517" y="0"/>
                  </a:lnTo>
                  <a:lnTo>
                    <a:pt x="2517" y="6"/>
                  </a:lnTo>
                  <a:lnTo>
                    <a:pt x="2499" y="6"/>
                  </a:lnTo>
                  <a:lnTo>
                    <a:pt x="2499" y="0"/>
                  </a:lnTo>
                  <a:close/>
                  <a:moveTo>
                    <a:pt x="2523" y="0"/>
                  </a:moveTo>
                  <a:lnTo>
                    <a:pt x="2541" y="0"/>
                  </a:lnTo>
                  <a:lnTo>
                    <a:pt x="2541" y="6"/>
                  </a:lnTo>
                  <a:lnTo>
                    <a:pt x="2523" y="6"/>
                  </a:lnTo>
                  <a:lnTo>
                    <a:pt x="2523" y="0"/>
                  </a:lnTo>
                  <a:close/>
                  <a:moveTo>
                    <a:pt x="2547" y="0"/>
                  </a:moveTo>
                  <a:lnTo>
                    <a:pt x="2565" y="0"/>
                  </a:lnTo>
                  <a:lnTo>
                    <a:pt x="2565" y="6"/>
                  </a:lnTo>
                  <a:lnTo>
                    <a:pt x="2547" y="6"/>
                  </a:lnTo>
                  <a:lnTo>
                    <a:pt x="2547" y="0"/>
                  </a:lnTo>
                  <a:close/>
                  <a:moveTo>
                    <a:pt x="2571" y="0"/>
                  </a:moveTo>
                  <a:lnTo>
                    <a:pt x="2589" y="0"/>
                  </a:lnTo>
                  <a:lnTo>
                    <a:pt x="2589" y="6"/>
                  </a:lnTo>
                  <a:lnTo>
                    <a:pt x="2571" y="6"/>
                  </a:lnTo>
                  <a:lnTo>
                    <a:pt x="2571" y="0"/>
                  </a:lnTo>
                  <a:close/>
                  <a:moveTo>
                    <a:pt x="2595" y="0"/>
                  </a:moveTo>
                  <a:lnTo>
                    <a:pt x="2613" y="0"/>
                  </a:lnTo>
                  <a:lnTo>
                    <a:pt x="2613" y="6"/>
                  </a:lnTo>
                  <a:lnTo>
                    <a:pt x="2595" y="6"/>
                  </a:lnTo>
                  <a:lnTo>
                    <a:pt x="2595" y="0"/>
                  </a:lnTo>
                  <a:close/>
                  <a:moveTo>
                    <a:pt x="2619" y="0"/>
                  </a:moveTo>
                  <a:lnTo>
                    <a:pt x="2637" y="0"/>
                  </a:lnTo>
                  <a:lnTo>
                    <a:pt x="2637" y="6"/>
                  </a:lnTo>
                  <a:lnTo>
                    <a:pt x="2619" y="6"/>
                  </a:lnTo>
                  <a:lnTo>
                    <a:pt x="2619" y="0"/>
                  </a:lnTo>
                  <a:close/>
                  <a:moveTo>
                    <a:pt x="2643" y="0"/>
                  </a:moveTo>
                  <a:lnTo>
                    <a:pt x="2661" y="0"/>
                  </a:lnTo>
                  <a:lnTo>
                    <a:pt x="2661" y="6"/>
                  </a:lnTo>
                  <a:lnTo>
                    <a:pt x="2643" y="6"/>
                  </a:lnTo>
                  <a:lnTo>
                    <a:pt x="2643" y="0"/>
                  </a:lnTo>
                  <a:close/>
                  <a:moveTo>
                    <a:pt x="2667" y="0"/>
                  </a:moveTo>
                  <a:lnTo>
                    <a:pt x="2685" y="0"/>
                  </a:lnTo>
                  <a:lnTo>
                    <a:pt x="2685" y="6"/>
                  </a:lnTo>
                  <a:lnTo>
                    <a:pt x="2667" y="6"/>
                  </a:lnTo>
                  <a:lnTo>
                    <a:pt x="2667" y="0"/>
                  </a:lnTo>
                  <a:close/>
                  <a:moveTo>
                    <a:pt x="2691" y="0"/>
                  </a:moveTo>
                  <a:lnTo>
                    <a:pt x="2709" y="0"/>
                  </a:lnTo>
                  <a:lnTo>
                    <a:pt x="2709" y="6"/>
                  </a:lnTo>
                  <a:lnTo>
                    <a:pt x="2691" y="6"/>
                  </a:lnTo>
                  <a:lnTo>
                    <a:pt x="2691" y="0"/>
                  </a:lnTo>
                  <a:close/>
                  <a:moveTo>
                    <a:pt x="2715" y="0"/>
                  </a:moveTo>
                  <a:lnTo>
                    <a:pt x="2733" y="0"/>
                  </a:lnTo>
                  <a:lnTo>
                    <a:pt x="2733" y="6"/>
                  </a:lnTo>
                  <a:lnTo>
                    <a:pt x="2715" y="6"/>
                  </a:lnTo>
                  <a:lnTo>
                    <a:pt x="2715" y="0"/>
                  </a:lnTo>
                  <a:close/>
                  <a:moveTo>
                    <a:pt x="2739" y="0"/>
                  </a:moveTo>
                  <a:lnTo>
                    <a:pt x="2757" y="0"/>
                  </a:lnTo>
                  <a:lnTo>
                    <a:pt x="2757" y="6"/>
                  </a:lnTo>
                  <a:lnTo>
                    <a:pt x="2739" y="6"/>
                  </a:lnTo>
                  <a:lnTo>
                    <a:pt x="2739" y="0"/>
                  </a:lnTo>
                  <a:close/>
                  <a:moveTo>
                    <a:pt x="2763" y="0"/>
                  </a:moveTo>
                  <a:lnTo>
                    <a:pt x="2781" y="0"/>
                  </a:lnTo>
                  <a:lnTo>
                    <a:pt x="2781" y="6"/>
                  </a:lnTo>
                  <a:lnTo>
                    <a:pt x="2763" y="6"/>
                  </a:lnTo>
                  <a:lnTo>
                    <a:pt x="2763" y="0"/>
                  </a:lnTo>
                  <a:close/>
                  <a:moveTo>
                    <a:pt x="2787" y="0"/>
                  </a:moveTo>
                  <a:lnTo>
                    <a:pt x="2805" y="0"/>
                  </a:lnTo>
                  <a:lnTo>
                    <a:pt x="2805" y="6"/>
                  </a:lnTo>
                  <a:lnTo>
                    <a:pt x="2787" y="6"/>
                  </a:lnTo>
                  <a:lnTo>
                    <a:pt x="2787" y="0"/>
                  </a:lnTo>
                  <a:close/>
                  <a:moveTo>
                    <a:pt x="2811" y="0"/>
                  </a:moveTo>
                  <a:lnTo>
                    <a:pt x="2829" y="0"/>
                  </a:lnTo>
                  <a:lnTo>
                    <a:pt x="2829" y="6"/>
                  </a:lnTo>
                  <a:lnTo>
                    <a:pt x="2811" y="6"/>
                  </a:lnTo>
                  <a:lnTo>
                    <a:pt x="2811" y="0"/>
                  </a:lnTo>
                  <a:close/>
                  <a:moveTo>
                    <a:pt x="2835" y="0"/>
                  </a:moveTo>
                  <a:lnTo>
                    <a:pt x="2853" y="0"/>
                  </a:lnTo>
                  <a:lnTo>
                    <a:pt x="2853" y="6"/>
                  </a:lnTo>
                  <a:lnTo>
                    <a:pt x="2835" y="6"/>
                  </a:lnTo>
                  <a:lnTo>
                    <a:pt x="2835" y="0"/>
                  </a:lnTo>
                  <a:close/>
                  <a:moveTo>
                    <a:pt x="2859" y="0"/>
                  </a:moveTo>
                  <a:lnTo>
                    <a:pt x="2877" y="0"/>
                  </a:lnTo>
                  <a:lnTo>
                    <a:pt x="2877" y="6"/>
                  </a:lnTo>
                  <a:lnTo>
                    <a:pt x="2859" y="6"/>
                  </a:lnTo>
                  <a:lnTo>
                    <a:pt x="2859" y="0"/>
                  </a:lnTo>
                  <a:close/>
                  <a:moveTo>
                    <a:pt x="2883" y="0"/>
                  </a:moveTo>
                  <a:lnTo>
                    <a:pt x="2901" y="0"/>
                  </a:lnTo>
                  <a:lnTo>
                    <a:pt x="2901" y="6"/>
                  </a:lnTo>
                  <a:lnTo>
                    <a:pt x="2883" y="6"/>
                  </a:lnTo>
                  <a:lnTo>
                    <a:pt x="2883" y="0"/>
                  </a:lnTo>
                  <a:close/>
                  <a:moveTo>
                    <a:pt x="2907" y="0"/>
                  </a:moveTo>
                  <a:lnTo>
                    <a:pt x="2925" y="0"/>
                  </a:lnTo>
                  <a:lnTo>
                    <a:pt x="2925" y="6"/>
                  </a:lnTo>
                  <a:lnTo>
                    <a:pt x="2907" y="6"/>
                  </a:lnTo>
                  <a:lnTo>
                    <a:pt x="2907" y="0"/>
                  </a:lnTo>
                  <a:close/>
                  <a:moveTo>
                    <a:pt x="2931" y="0"/>
                  </a:moveTo>
                  <a:lnTo>
                    <a:pt x="2949" y="0"/>
                  </a:lnTo>
                  <a:lnTo>
                    <a:pt x="2949" y="6"/>
                  </a:lnTo>
                  <a:lnTo>
                    <a:pt x="2931" y="6"/>
                  </a:lnTo>
                  <a:lnTo>
                    <a:pt x="2931" y="0"/>
                  </a:lnTo>
                  <a:close/>
                  <a:moveTo>
                    <a:pt x="2955" y="0"/>
                  </a:moveTo>
                  <a:lnTo>
                    <a:pt x="2973" y="0"/>
                  </a:lnTo>
                  <a:lnTo>
                    <a:pt x="2973" y="6"/>
                  </a:lnTo>
                  <a:lnTo>
                    <a:pt x="2955" y="6"/>
                  </a:lnTo>
                  <a:lnTo>
                    <a:pt x="2955" y="0"/>
                  </a:lnTo>
                  <a:close/>
                  <a:moveTo>
                    <a:pt x="2979" y="0"/>
                  </a:moveTo>
                  <a:lnTo>
                    <a:pt x="2997" y="0"/>
                  </a:lnTo>
                  <a:lnTo>
                    <a:pt x="2997" y="6"/>
                  </a:lnTo>
                  <a:lnTo>
                    <a:pt x="2979" y="6"/>
                  </a:lnTo>
                  <a:lnTo>
                    <a:pt x="2979" y="0"/>
                  </a:lnTo>
                  <a:close/>
                  <a:moveTo>
                    <a:pt x="3003" y="0"/>
                  </a:moveTo>
                  <a:lnTo>
                    <a:pt x="3021" y="0"/>
                  </a:lnTo>
                  <a:lnTo>
                    <a:pt x="3021" y="6"/>
                  </a:lnTo>
                  <a:lnTo>
                    <a:pt x="3003" y="6"/>
                  </a:lnTo>
                  <a:lnTo>
                    <a:pt x="3003" y="0"/>
                  </a:lnTo>
                  <a:close/>
                  <a:moveTo>
                    <a:pt x="3027" y="0"/>
                  </a:moveTo>
                  <a:lnTo>
                    <a:pt x="3045" y="0"/>
                  </a:lnTo>
                  <a:lnTo>
                    <a:pt x="3045" y="6"/>
                  </a:lnTo>
                  <a:lnTo>
                    <a:pt x="3027" y="6"/>
                  </a:lnTo>
                  <a:lnTo>
                    <a:pt x="3027" y="0"/>
                  </a:lnTo>
                  <a:close/>
                  <a:moveTo>
                    <a:pt x="3051" y="0"/>
                  </a:moveTo>
                  <a:lnTo>
                    <a:pt x="3069" y="0"/>
                  </a:lnTo>
                  <a:lnTo>
                    <a:pt x="3069" y="6"/>
                  </a:lnTo>
                  <a:lnTo>
                    <a:pt x="3051" y="6"/>
                  </a:lnTo>
                  <a:lnTo>
                    <a:pt x="3051" y="0"/>
                  </a:lnTo>
                  <a:close/>
                  <a:moveTo>
                    <a:pt x="3075" y="0"/>
                  </a:moveTo>
                  <a:lnTo>
                    <a:pt x="3093" y="0"/>
                  </a:lnTo>
                  <a:lnTo>
                    <a:pt x="3093" y="6"/>
                  </a:lnTo>
                  <a:lnTo>
                    <a:pt x="3075" y="6"/>
                  </a:lnTo>
                  <a:lnTo>
                    <a:pt x="3075" y="0"/>
                  </a:lnTo>
                  <a:close/>
                  <a:moveTo>
                    <a:pt x="3099" y="0"/>
                  </a:moveTo>
                  <a:lnTo>
                    <a:pt x="3117" y="0"/>
                  </a:lnTo>
                  <a:lnTo>
                    <a:pt x="3117" y="6"/>
                  </a:lnTo>
                  <a:lnTo>
                    <a:pt x="3099" y="6"/>
                  </a:lnTo>
                  <a:lnTo>
                    <a:pt x="3099" y="0"/>
                  </a:lnTo>
                  <a:close/>
                  <a:moveTo>
                    <a:pt x="3123" y="0"/>
                  </a:moveTo>
                  <a:lnTo>
                    <a:pt x="3141" y="0"/>
                  </a:lnTo>
                  <a:lnTo>
                    <a:pt x="3141" y="6"/>
                  </a:lnTo>
                  <a:lnTo>
                    <a:pt x="3123" y="6"/>
                  </a:lnTo>
                  <a:lnTo>
                    <a:pt x="3123" y="0"/>
                  </a:lnTo>
                  <a:close/>
                  <a:moveTo>
                    <a:pt x="3147" y="0"/>
                  </a:moveTo>
                  <a:lnTo>
                    <a:pt x="3165" y="0"/>
                  </a:lnTo>
                  <a:lnTo>
                    <a:pt x="3165" y="6"/>
                  </a:lnTo>
                  <a:lnTo>
                    <a:pt x="3147" y="6"/>
                  </a:lnTo>
                  <a:lnTo>
                    <a:pt x="3147" y="0"/>
                  </a:lnTo>
                  <a:close/>
                  <a:moveTo>
                    <a:pt x="3171" y="0"/>
                  </a:moveTo>
                  <a:lnTo>
                    <a:pt x="3189" y="0"/>
                  </a:lnTo>
                  <a:lnTo>
                    <a:pt x="3189" y="6"/>
                  </a:lnTo>
                  <a:lnTo>
                    <a:pt x="3171" y="6"/>
                  </a:lnTo>
                  <a:lnTo>
                    <a:pt x="3171" y="0"/>
                  </a:lnTo>
                  <a:close/>
                  <a:moveTo>
                    <a:pt x="3195" y="0"/>
                  </a:moveTo>
                  <a:lnTo>
                    <a:pt x="3213" y="0"/>
                  </a:lnTo>
                  <a:lnTo>
                    <a:pt x="3213" y="6"/>
                  </a:lnTo>
                  <a:lnTo>
                    <a:pt x="3195" y="6"/>
                  </a:lnTo>
                  <a:lnTo>
                    <a:pt x="3195" y="0"/>
                  </a:lnTo>
                  <a:close/>
                  <a:moveTo>
                    <a:pt x="3219" y="0"/>
                  </a:moveTo>
                  <a:lnTo>
                    <a:pt x="3237" y="0"/>
                  </a:lnTo>
                  <a:lnTo>
                    <a:pt x="3237" y="6"/>
                  </a:lnTo>
                  <a:lnTo>
                    <a:pt x="3219" y="6"/>
                  </a:lnTo>
                  <a:lnTo>
                    <a:pt x="3219" y="0"/>
                  </a:lnTo>
                  <a:close/>
                  <a:moveTo>
                    <a:pt x="3243" y="0"/>
                  </a:moveTo>
                  <a:lnTo>
                    <a:pt x="3258" y="0"/>
                  </a:lnTo>
                  <a:lnTo>
                    <a:pt x="3258" y="6"/>
                  </a:lnTo>
                  <a:lnTo>
                    <a:pt x="3243" y="6"/>
                  </a:lnTo>
                  <a:lnTo>
                    <a:pt x="3243" y="0"/>
                  </a:lnTo>
                  <a:close/>
                </a:path>
              </a:pathLst>
            </a:custGeom>
            <a:solidFill>
              <a:srgbClr val="FF0000"/>
            </a:solidFill>
            <a:ln w="12700" cap="flat">
              <a:noFill/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94" name="Rectangle 47"/>
          <p:cNvSpPr>
            <a:spLocks noChangeArrowheads="1"/>
          </p:cNvSpPr>
          <p:nvPr/>
        </p:nvSpPr>
        <p:spPr bwMode="auto">
          <a:xfrm>
            <a:off x="4847334" y="5805310"/>
            <a:ext cx="189684" cy="18968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5" name="Rectangle 49"/>
          <p:cNvSpPr>
            <a:spLocks noChangeArrowheads="1"/>
          </p:cNvSpPr>
          <p:nvPr/>
        </p:nvSpPr>
        <p:spPr bwMode="auto">
          <a:xfrm>
            <a:off x="5076056" y="5805264"/>
            <a:ext cx="268823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center, </a:t>
            </a:r>
            <a:r>
              <a:rPr kumimoji="0" lang="en-US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ger</a:t>
            </a:r>
            <a:r>
              <a:rPr kumimoji="0" lang="en-US" sz="1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residential area (4)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96" name="Rectangle 47"/>
          <p:cNvSpPr>
            <a:spLocks noChangeArrowheads="1"/>
          </p:cNvSpPr>
          <p:nvPr/>
        </p:nvSpPr>
        <p:spPr bwMode="auto">
          <a:xfrm>
            <a:off x="861554" y="6165304"/>
            <a:ext cx="189684" cy="189684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" name="Rectangle 47"/>
          <p:cNvSpPr>
            <a:spLocks noChangeArrowheads="1"/>
          </p:cNvSpPr>
          <p:nvPr/>
        </p:nvSpPr>
        <p:spPr bwMode="auto">
          <a:xfrm>
            <a:off x="4857752" y="6143644"/>
            <a:ext cx="189684" cy="18968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  <a:shade val="30000"/>
                  <a:satMod val="115000"/>
                </a:schemeClr>
              </a:gs>
              <a:gs pos="50000">
                <a:schemeClr val="accent4">
                  <a:lumMod val="75000"/>
                  <a:shade val="67500"/>
                  <a:satMod val="115000"/>
                </a:schemeClr>
              </a:gs>
              <a:gs pos="100000">
                <a:schemeClr val="accent4">
                  <a:lumMod val="7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3" name="Rectangle 49"/>
          <p:cNvSpPr>
            <a:spLocks noChangeArrowheads="1"/>
          </p:cNvSpPr>
          <p:nvPr/>
        </p:nvSpPr>
        <p:spPr bwMode="auto">
          <a:xfrm>
            <a:off x="5107042" y="6117074"/>
            <a:ext cx="311142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south-west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kumimoji="0" lang="en-US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ger</a:t>
            </a:r>
            <a:r>
              <a:rPr kumimoji="0" lang="en-US" sz="1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residential area (5)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4" name="Rectangle 49"/>
          <p:cNvSpPr>
            <a:spLocks noChangeArrowheads="1"/>
          </p:cNvSpPr>
          <p:nvPr/>
        </p:nvSpPr>
        <p:spPr bwMode="auto">
          <a:xfrm>
            <a:off x="5111369" y="6429396"/>
            <a:ext cx="250389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east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kumimoji="0" lang="en-US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ger</a:t>
            </a:r>
            <a:r>
              <a:rPr kumimoji="0" lang="en-US" sz="1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residential area (6)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5" name="Rectangle 47"/>
          <p:cNvSpPr>
            <a:spLocks noChangeArrowheads="1"/>
          </p:cNvSpPr>
          <p:nvPr/>
        </p:nvSpPr>
        <p:spPr bwMode="auto">
          <a:xfrm>
            <a:off x="4857752" y="6454026"/>
            <a:ext cx="189684" cy="18968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0" name="Rectangle 79"/>
          <p:cNvSpPr>
            <a:spLocks noChangeArrowheads="1"/>
          </p:cNvSpPr>
          <p:nvPr/>
        </p:nvSpPr>
        <p:spPr bwMode="auto">
          <a:xfrm>
            <a:off x="7286644" y="5047131"/>
            <a:ext cx="97302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>
                <a:ln w="6350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incre</a:t>
            </a:r>
            <a:r>
              <a:rPr kumimoji="0" lang="en-US" sz="1400" b="1" i="0" u="none" strike="noStrike" normalizeH="0" baseline="0" dirty="0" smtClean="0">
                <a:ln w="6350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ased</a:t>
            </a:r>
            <a:endParaRPr kumimoji="0" lang="ru-RU" sz="2000" b="1" i="0" u="none" strike="noStrike" normalizeH="0" baseline="0" dirty="0" smtClean="0">
              <a:ln w="6350">
                <a:solidFill>
                  <a:schemeClr val="accent2">
                    <a:lumMod val="75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1" name="Rectangle 79"/>
          <p:cNvSpPr>
            <a:spLocks noChangeArrowheads="1"/>
          </p:cNvSpPr>
          <p:nvPr/>
        </p:nvSpPr>
        <p:spPr bwMode="auto">
          <a:xfrm>
            <a:off x="7286644" y="3857628"/>
            <a:ext cx="9457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>
                <a:ln w="6350">
                  <a:solidFill>
                    <a:schemeClr val="accent3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very high</a:t>
            </a:r>
            <a:endParaRPr kumimoji="0" lang="ru-RU" sz="2000" b="1" i="0" u="none" strike="noStrike" normalizeH="0" baseline="0" dirty="0" smtClean="0">
              <a:ln w="6350">
                <a:solidFill>
                  <a:schemeClr val="accent3">
                    <a:lumMod val="75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2" name="Rectangle 79"/>
          <p:cNvSpPr>
            <a:spLocks noChangeArrowheads="1"/>
          </p:cNvSpPr>
          <p:nvPr/>
        </p:nvSpPr>
        <p:spPr bwMode="auto">
          <a:xfrm>
            <a:off x="7286644" y="4857760"/>
            <a:ext cx="44242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>
                <a:ln w="6350">
                  <a:solidFill>
                    <a:schemeClr val="accent5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high</a:t>
            </a:r>
            <a:endParaRPr kumimoji="0" lang="ru-RU" sz="2000" b="1" i="0" u="none" strike="noStrike" normalizeH="0" baseline="0" dirty="0" smtClean="0">
              <a:ln w="6350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3" name="Rectangle 79"/>
          <p:cNvSpPr>
            <a:spLocks noChangeArrowheads="1"/>
          </p:cNvSpPr>
          <p:nvPr/>
        </p:nvSpPr>
        <p:spPr bwMode="auto">
          <a:xfrm>
            <a:off x="7286644" y="2714620"/>
            <a:ext cx="119904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normalizeH="0" baseline="0" dirty="0" err="1" smtClean="0">
                <a:ln w="63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Athmospheric</a:t>
            </a:r>
            <a:endParaRPr kumimoji="0" lang="en-US" sz="1200" b="1" i="0" u="none" strike="noStrike" normalizeH="0" baseline="0" dirty="0" smtClean="0">
              <a:ln w="6350">
                <a:solidFill>
                  <a:schemeClr val="tx1"/>
                </a:solidFill>
                <a:prstDash val="solid"/>
                <a:miter lim="800000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 smtClean="0">
                <a:ln w="63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pollution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normalizeH="0" baseline="0" dirty="0" smtClean="0">
                <a:ln w="635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levels</a:t>
            </a:r>
            <a:endParaRPr kumimoji="0" lang="ru-RU" b="1" i="0" u="none" strike="noStrike" normalizeH="0" baseline="0" dirty="0" smtClean="0">
              <a:ln w="6350">
                <a:solidFill>
                  <a:schemeClr val="tx1"/>
                </a:solidFill>
                <a:prstDash val="solid"/>
                <a:miter lim="800000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89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па 27"/>
          <p:cNvGrpSpPr/>
          <p:nvPr/>
        </p:nvGrpSpPr>
        <p:grpSpPr>
          <a:xfrm>
            <a:off x="0" y="3500438"/>
            <a:ext cx="9144000" cy="2943228"/>
            <a:chOff x="0" y="3294084"/>
            <a:chExt cx="9144000" cy="2943228"/>
          </a:xfrm>
        </p:grpSpPr>
        <p:sp>
          <p:nvSpPr>
            <p:cNvPr id="4" name="Text Box 2"/>
            <p:cNvSpPr txBox="1">
              <a:spLocks noChangeArrowheads="1"/>
            </p:cNvSpPr>
            <p:nvPr/>
          </p:nvSpPr>
          <p:spPr bwMode="auto">
            <a:xfrm>
              <a:off x="0" y="3294084"/>
              <a:ext cx="9144000" cy="2943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600" b="1" dirty="0">
                  <a:solidFill>
                    <a:srgbClr val="FFCC00"/>
                  </a:solidFill>
                  <a:latin typeface="Tahoma" pitchFamily="34" charset="0"/>
                </a:rPr>
                <a:t>	</a:t>
              </a:r>
              <a:endParaRPr lang="ru-RU" b="1" dirty="0">
                <a:ln>
                  <a:solidFill>
                    <a:srgbClr val="CEC8BA">
                      <a:lumMod val="75000"/>
                    </a:srgbClr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i="1" dirty="0" smtClean="0">
                  <a:latin typeface="Tahoma" pitchFamily="34" charset="0"/>
                </a:rPr>
                <a:t>Anomalies of Heavy Metals</a:t>
              </a:r>
              <a:endParaRPr lang="ru-RU" b="1" i="1" dirty="0">
                <a:latin typeface="Tahoma" pitchFamily="34" charset="0"/>
              </a:endParaRPr>
            </a:p>
            <a:p>
              <a:pPr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400" b="1" dirty="0">
                  <a:solidFill>
                    <a:srgbClr val="2A3D7A">
                      <a:lumMod val="75000"/>
                    </a:srgbClr>
                  </a:solidFill>
                  <a:latin typeface="Tahoma" pitchFamily="34" charset="0"/>
                </a:rPr>
                <a:t>    </a:t>
              </a:r>
              <a:r>
                <a:rPr lang="ru-RU" sz="1400" b="1" dirty="0">
                  <a:solidFill>
                    <a:srgbClr val="C00000"/>
                  </a:solidFill>
                  <a:latin typeface="Tahoma" pitchFamily="34" charset="0"/>
                </a:rPr>
                <a:t>Sr</a:t>
              </a:r>
              <a:r>
                <a:rPr lang="ru-RU" sz="1400" b="1" baseline="-25000" dirty="0">
                  <a:solidFill>
                    <a:srgbClr val="C00000"/>
                  </a:solidFill>
                  <a:latin typeface="Tahoma" pitchFamily="34" charset="0"/>
                </a:rPr>
                <a:t>3,1</a:t>
              </a:r>
              <a:r>
                <a:rPr lang="ru-RU" sz="1400" b="1" dirty="0">
                  <a:solidFill>
                    <a:srgbClr val="C00000"/>
                  </a:solidFill>
                  <a:latin typeface="Tahoma" pitchFamily="34" charset="0"/>
                </a:rPr>
                <a:t>Mo</a:t>
              </a:r>
              <a:r>
                <a:rPr lang="ru-RU" sz="1400" b="1" baseline="-25000" dirty="0">
                  <a:solidFill>
                    <a:srgbClr val="C00000"/>
                  </a:solidFill>
                  <a:latin typeface="Tahoma" pitchFamily="34" charset="0"/>
                </a:rPr>
                <a:t>3,0</a:t>
              </a:r>
              <a:r>
                <a:rPr lang="ru-RU" sz="1400" b="1" dirty="0">
                  <a:latin typeface="Tahoma" pitchFamily="34" charset="0"/>
                </a:rPr>
                <a:t>Zn</a:t>
              </a:r>
              <a:r>
                <a:rPr lang="ru-RU" sz="1400" b="1" baseline="-25000" dirty="0">
                  <a:latin typeface="Tahoma" pitchFamily="34" charset="0"/>
                </a:rPr>
                <a:t>2,5</a:t>
              </a:r>
              <a:r>
                <a:rPr lang="ru-RU" sz="1400" b="1" dirty="0">
                  <a:latin typeface="Tahoma" pitchFamily="34" charset="0"/>
                </a:rPr>
                <a:t>Ni</a:t>
              </a:r>
              <a:r>
                <a:rPr lang="ru-RU" sz="1400" b="1" baseline="-25000" dirty="0">
                  <a:latin typeface="Tahoma" pitchFamily="34" charset="0"/>
                </a:rPr>
                <a:t>2,4</a:t>
              </a:r>
              <a:r>
                <a:rPr lang="ru-RU" sz="1400" b="1" dirty="0">
                  <a:latin typeface="Tahoma" pitchFamily="34" charset="0"/>
                </a:rPr>
                <a:t>Co</a:t>
              </a:r>
              <a:r>
                <a:rPr lang="ru-RU" sz="1400" b="1" baseline="-25000" dirty="0">
                  <a:latin typeface="Tahoma" pitchFamily="34" charset="0"/>
                </a:rPr>
                <a:t>2,2</a:t>
              </a:r>
              <a:r>
                <a:rPr lang="ru-RU" sz="1400" b="1" dirty="0">
                  <a:latin typeface="Tahoma" pitchFamily="34" charset="0"/>
                </a:rPr>
                <a:t>V</a:t>
              </a:r>
              <a:r>
                <a:rPr lang="ru-RU" sz="1400" b="1" baseline="-25000" dirty="0">
                  <a:latin typeface="Tahoma" pitchFamily="34" charset="0"/>
                </a:rPr>
                <a:t>2,0</a:t>
              </a:r>
              <a:r>
                <a:rPr lang="ru-RU" sz="1400" b="1" dirty="0">
                  <a:latin typeface="Tahoma" pitchFamily="34" charset="0"/>
                </a:rPr>
                <a:t>Cr</a:t>
              </a:r>
              <a:r>
                <a:rPr lang="ru-RU" sz="1400" b="1" baseline="-25000" dirty="0">
                  <a:latin typeface="Tahoma" pitchFamily="34" charset="0"/>
                </a:rPr>
                <a:t>2,0</a:t>
              </a:r>
              <a:r>
                <a:rPr lang="ru-RU" sz="1400" b="1" dirty="0">
                  <a:latin typeface="Tahoma" pitchFamily="34" charset="0"/>
                </a:rPr>
                <a:t>Pb</a:t>
              </a:r>
              <a:r>
                <a:rPr lang="ru-RU" sz="1400" b="1" baseline="-25000" dirty="0">
                  <a:latin typeface="Tahoma" pitchFamily="34" charset="0"/>
                </a:rPr>
                <a:t>1,8</a:t>
              </a:r>
              <a:r>
                <a:rPr lang="ru-RU" sz="1400" b="1" dirty="0">
                  <a:latin typeface="Tahoma" pitchFamily="34" charset="0"/>
                </a:rPr>
                <a:t>Cu</a:t>
              </a:r>
              <a:r>
                <a:rPr lang="ru-RU" sz="1400" b="1" baseline="-25000" dirty="0">
                  <a:latin typeface="Tahoma" pitchFamily="34" charset="0"/>
                </a:rPr>
                <a:t>1,7 </a:t>
              </a:r>
              <a:r>
                <a:rPr lang="ru-RU" sz="1400" b="1" baseline="-25000" dirty="0">
                  <a:solidFill>
                    <a:srgbClr val="CC99FF"/>
                  </a:solidFill>
                  <a:latin typeface="Tahoma" pitchFamily="34" charset="0"/>
                </a:rPr>
                <a:t>	</a:t>
              </a:r>
              <a:r>
                <a:rPr lang="ru-RU" sz="1400" b="1" dirty="0">
                  <a:solidFill>
                    <a:srgbClr val="CC99FF"/>
                  </a:solidFill>
                  <a:latin typeface="Tahoma" pitchFamily="34" charset="0"/>
                </a:rPr>
                <a:t>     </a:t>
              </a:r>
              <a:r>
                <a:rPr lang="en-US" sz="1400" b="1" dirty="0">
                  <a:solidFill>
                    <a:srgbClr val="C00000"/>
                  </a:solidFill>
                  <a:latin typeface="Tahoma" pitchFamily="34" charset="0"/>
                </a:rPr>
                <a:t>Mo</a:t>
              </a:r>
              <a:r>
                <a:rPr lang="ru-RU" sz="1400" b="1" baseline="-25000" dirty="0">
                  <a:solidFill>
                    <a:srgbClr val="C00000"/>
                  </a:solidFill>
                  <a:latin typeface="Tahoma" pitchFamily="34" charset="0"/>
                </a:rPr>
                <a:t>121</a:t>
              </a:r>
              <a:r>
                <a:rPr lang="en-US" sz="1400" b="1" dirty="0">
                  <a:solidFill>
                    <a:srgbClr val="C00000"/>
                  </a:solidFill>
                  <a:latin typeface="Tahoma" pitchFamily="34" charset="0"/>
                </a:rPr>
                <a:t>Ni</a:t>
              </a:r>
              <a:r>
                <a:rPr lang="ru-RU" sz="1400" b="1" baseline="-25000" dirty="0">
                  <a:solidFill>
                    <a:srgbClr val="C00000"/>
                  </a:solidFill>
                  <a:latin typeface="Tahoma" pitchFamily="34" charset="0"/>
                </a:rPr>
                <a:t>33</a:t>
              </a:r>
              <a:r>
                <a:rPr lang="en-US" sz="1400" b="1" dirty="0" err="1">
                  <a:solidFill>
                    <a:srgbClr val="C00000"/>
                  </a:solidFill>
                  <a:latin typeface="Tahoma" pitchFamily="34" charset="0"/>
                </a:rPr>
                <a:t>Sr</a:t>
              </a:r>
              <a:r>
                <a:rPr lang="ru-RU" sz="1400" b="1" baseline="-25000" dirty="0">
                  <a:solidFill>
                    <a:srgbClr val="C00000"/>
                  </a:solidFill>
                  <a:latin typeface="Tahoma" pitchFamily="34" charset="0"/>
                </a:rPr>
                <a:t>30</a:t>
              </a:r>
              <a:r>
                <a:rPr lang="en-US" sz="1400" b="1" dirty="0">
                  <a:latin typeface="Tahoma" pitchFamily="34" charset="0"/>
                </a:rPr>
                <a:t>Co</a:t>
              </a:r>
              <a:r>
                <a:rPr lang="ru-RU" sz="1400" b="1" baseline="-25000" dirty="0">
                  <a:latin typeface="Tahoma" pitchFamily="34" charset="0"/>
                </a:rPr>
                <a:t>14</a:t>
              </a:r>
              <a:r>
                <a:rPr lang="en-US" sz="1400" b="1" dirty="0">
                  <a:latin typeface="Tahoma" pitchFamily="34" charset="0"/>
                </a:rPr>
                <a:t>Zn</a:t>
              </a:r>
              <a:r>
                <a:rPr lang="ru-RU" sz="1400" b="1" baseline="-25000" dirty="0">
                  <a:latin typeface="Tahoma" pitchFamily="34" charset="0"/>
                </a:rPr>
                <a:t>4,5</a:t>
              </a:r>
              <a:r>
                <a:rPr lang="en-US" sz="1400" b="1" dirty="0">
                  <a:latin typeface="Tahoma" pitchFamily="34" charset="0"/>
                </a:rPr>
                <a:t>V</a:t>
              </a:r>
              <a:r>
                <a:rPr lang="ru-RU" sz="1400" b="1" baseline="-25000" dirty="0">
                  <a:latin typeface="Tahoma" pitchFamily="34" charset="0"/>
                </a:rPr>
                <a:t>3,3</a:t>
              </a:r>
              <a:r>
                <a:rPr lang="en-US" sz="1400" b="1" dirty="0" err="1">
                  <a:latin typeface="Tahoma" pitchFamily="34" charset="0"/>
                </a:rPr>
                <a:t>Pb</a:t>
              </a:r>
              <a:r>
                <a:rPr lang="ru-RU" sz="1400" b="1" baseline="-25000" dirty="0">
                  <a:latin typeface="Tahoma" pitchFamily="34" charset="0"/>
                </a:rPr>
                <a:t>3,1</a:t>
              </a:r>
              <a:r>
                <a:rPr lang="en-US" sz="1400" b="1" dirty="0">
                  <a:latin typeface="Tahoma" pitchFamily="34" charset="0"/>
                </a:rPr>
                <a:t>Cu</a:t>
              </a:r>
              <a:r>
                <a:rPr lang="ru-RU" sz="1400" b="1" baseline="-25000" dirty="0">
                  <a:latin typeface="Tahoma" pitchFamily="34" charset="0"/>
                </a:rPr>
                <a:t>3,0</a:t>
              </a:r>
              <a:r>
                <a:rPr lang="en-US" sz="1400" b="1" dirty="0" err="1">
                  <a:latin typeface="Tahoma" pitchFamily="34" charset="0"/>
                </a:rPr>
                <a:t>Cd</a:t>
              </a:r>
              <a:r>
                <a:rPr lang="ru-RU" sz="1400" b="1" baseline="-25000" dirty="0">
                  <a:latin typeface="Tahoma" pitchFamily="34" charset="0"/>
                </a:rPr>
                <a:t>2,7</a:t>
              </a:r>
              <a:r>
                <a:rPr lang="en-US" sz="1400" b="1" dirty="0">
                  <a:latin typeface="Tahoma" pitchFamily="34" charset="0"/>
                </a:rPr>
                <a:t>Cr</a:t>
              </a:r>
              <a:r>
                <a:rPr lang="ru-RU" sz="1400" b="1" baseline="-25000" dirty="0">
                  <a:latin typeface="Tahoma" pitchFamily="34" charset="0"/>
                </a:rPr>
                <a:t>1,7</a:t>
              </a:r>
              <a:r>
                <a:rPr lang="en-US" sz="1400" b="1" baseline="-25000" dirty="0">
                  <a:solidFill>
                    <a:srgbClr val="664400"/>
                  </a:solidFill>
                  <a:latin typeface="Tahoma" pitchFamily="34" charset="0"/>
                </a:rPr>
                <a:t>	</a:t>
              </a:r>
              <a:endParaRPr lang="ru-RU" sz="1400" b="1" dirty="0">
                <a:solidFill>
                  <a:srgbClr val="664400"/>
                </a:solidFill>
                <a:latin typeface="Tahoma" pitchFamily="34" charset="0"/>
              </a:endParaRPr>
            </a:p>
            <a:p>
              <a:pPr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b="1" dirty="0">
                <a:solidFill>
                  <a:srgbClr val="CC99FF"/>
                </a:solidFill>
                <a:latin typeface="Tahoma" pitchFamily="34" charset="0"/>
              </a:endParaRPr>
            </a:p>
            <a:p>
              <a:pPr algn="ctr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i="1" dirty="0" smtClean="0">
                <a:solidFill>
                  <a:srgbClr val="003300"/>
                </a:solidFill>
                <a:latin typeface="Tahoma" pitchFamily="34" charset="0"/>
              </a:endParaRPr>
            </a:p>
            <a:p>
              <a:pPr algn="ctr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i="1" dirty="0" smtClean="0">
                  <a:latin typeface="Tahoma" pitchFamily="34" charset="0"/>
                </a:rPr>
                <a:t>Integral Pollution Indexes</a:t>
              </a:r>
              <a:endParaRPr lang="ru-RU" b="1" i="1" dirty="0">
                <a:latin typeface="Tahoma" pitchFamily="34" charset="0"/>
              </a:endParaRPr>
            </a:p>
            <a:p>
              <a:pPr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dirty="0" err="1" smtClean="0">
                  <a:latin typeface="Tahoma" pitchFamily="34" charset="0"/>
                </a:rPr>
                <a:t>Zc</a:t>
              </a:r>
              <a:r>
                <a:rPr lang="en-US" sz="1400" b="1" baseline="-25000" dirty="0" err="1" smtClean="0">
                  <a:latin typeface="Tahoma" pitchFamily="34" charset="0"/>
                </a:rPr>
                <a:t>mean</a:t>
              </a:r>
              <a:r>
                <a:rPr lang="ru-RU" sz="1400" b="1" dirty="0" smtClean="0">
                  <a:latin typeface="Tahoma" pitchFamily="34" charset="0"/>
                </a:rPr>
                <a:t>=14,4</a:t>
              </a:r>
              <a:r>
                <a:rPr lang="en-US" sz="1400" b="1" dirty="0" smtClean="0">
                  <a:solidFill>
                    <a:srgbClr val="664400"/>
                  </a:solidFill>
                  <a:latin typeface="Tahoma" pitchFamily="34" charset="0"/>
                </a:rPr>
                <a:t>			                  </a:t>
              </a:r>
              <a:r>
                <a:rPr lang="en-US" sz="1400" b="1" dirty="0" err="1" smtClean="0">
                  <a:latin typeface="Tahoma" pitchFamily="34" charset="0"/>
                </a:rPr>
                <a:t>Zc</a:t>
              </a:r>
              <a:r>
                <a:rPr lang="en-US" sz="1400" b="1" baseline="-25000" dirty="0" err="1" smtClean="0">
                  <a:latin typeface="Tahoma" pitchFamily="34" charset="0"/>
                </a:rPr>
                <a:t>mean</a:t>
              </a:r>
              <a:r>
                <a:rPr lang="ru-RU" sz="1400" b="1" dirty="0" smtClean="0">
                  <a:latin typeface="Tahoma" pitchFamily="34" charset="0"/>
                </a:rPr>
                <a:t>=239,6 - </a:t>
              </a:r>
              <a:r>
                <a:rPr lang="en-US" sz="1400" b="1" dirty="0" smtClean="0">
                  <a:ln>
                    <a:solidFill>
                      <a:schemeClr val="accent5">
                        <a:lumMod val="75000"/>
                      </a:schemeClr>
                    </a:solidFill>
                  </a:ln>
                  <a:solidFill>
                    <a:schemeClr val="accent5">
                      <a:lumMod val="60000"/>
                      <a:lumOff val="40000"/>
                    </a:scheme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very high</a:t>
              </a:r>
              <a:r>
                <a:rPr lang="ru-RU" sz="1400" b="1" dirty="0" smtClean="0">
                  <a:ln>
                    <a:solidFill>
                      <a:schemeClr val="accent5">
                        <a:lumMod val="75000"/>
                      </a:schemeClr>
                    </a:solidFill>
                  </a:ln>
                  <a:solidFill>
                    <a:schemeClr val="accent5">
                      <a:lumMod val="60000"/>
                      <a:lumOff val="40000"/>
                    </a:scheme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 </a:t>
              </a:r>
              <a:r>
                <a:rPr lang="en-US" sz="1400" b="1" dirty="0" smtClean="0">
                  <a:ln>
                    <a:solidFill>
                      <a:schemeClr val="accent5">
                        <a:lumMod val="75000"/>
                      </a:schemeClr>
                    </a:solidFill>
                  </a:ln>
                  <a:solidFill>
                    <a:schemeClr val="accent5">
                      <a:lumMod val="60000"/>
                      <a:lumOff val="40000"/>
                    </a:scheme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pollution level</a:t>
              </a:r>
            </a:p>
            <a:p>
              <a:pPr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400" b="1" dirty="0" err="1" smtClean="0">
                  <a:latin typeface="Tahoma" pitchFamily="34" charset="0"/>
                </a:rPr>
                <a:t>Zc</a:t>
              </a:r>
              <a:r>
                <a:rPr lang="en-US" sz="1400" b="1" baseline="-25000" dirty="0" err="1" smtClean="0">
                  <a:latin typeface="Tahoma" pitchFamily="34" charset="0"/>
                </a:rPr>
                <a:t>ger</a:t>
              </a:r>
              <a:r>
                <a:rPr lang="en-US" sz="1400" b="1" baseline="-25000" dirty="0" smtClean="0">
                  <a:latin typeface="Tahoma" pitchFamily="34" charset="0"/>
                </a:rPr>
                <a:t> area</a:t>
              </a:r>
              <a:r>
                <a:rPr lang="ru-RU" sz="1400" b="1" baseline="-25000" dirty="0" smtClean="0">
                  <a:latin typeface="Tahoma" pitchFamily="34" charset="0"/>
                </a:rPr>
                <a:t>     </a:t>
              </a:r>
              <a:r>
                <a:rPr lang="ru-RU" sz="1400" b="1" dirty="0" smtClean="0">
                  <a:latin typeface="Tahoma" pitchFamily="34" charset="0"/>
                </a:rPr>
                <a:t>=23,3 </a:t>
              </a:r>
              <a:r>
                <a:rPr lang="ru-RU" sz="1400" b="1" dirty="0" smtClean="0">
                  <a:solidFill>
                    <a:srgbClr val="664400"/>
                  </a:solidFill>
                  <a:latin typeface="Tahoma" pitchFamily="34" charset="0"/>
                </a:rPr>
                <a:t>			</a:t>
              </a:r>
              <a:r>
                <a:rPr lang="en-US" sz="1400" b="1" dirty="0" smtClean="0">
                  <a:solidFill>
                    <a:srgbClr val="664400"/>
                  </a:solidFill>
                  <a:latin typeface="Tahoma" pitchFamily="34" charset="0"/>
                </a:rPr>
                <a:t>                  </a:t>
              </a:r>
              <a:r>
                <a:rPr lang="ru-RU" sz="1400" b="1" dirty="0" err="1" smtClean="0">
                  <a:latin typeface="Tahoma" pitchFamily="34" charset="0"/>
                </a:rPr>
                <a:t>Zc</a:t>
              </a:r>
              <a:r>
                <a:rPr lang="en-US" sz="1400" b="1" baseline="-25000" dirty="0" err="1" smtClean="0">
                  <a:latin typeface="Tahoma" pitchFamily="34" charset="0"/>
                </a:rPr>
                <a:t>ger</a:t>
              </a:r>
              <a:r>
                <a:rPr lang="en-US" sz="1400" b="1" baseline="-25000" dirty="0" smtClean="0">
                  <a:latin typeface="Tahoma" pitchFamily="34" charset="0"/>
                </a:rPr>
                <a:t> area</a:t>
              </a:r>
              <a:r>
                <a:rPr lang="ru-RU" sz="1400" b="1" dirty="0" smtClean="0">
                  <a:latin typeface="Tahoma" pitchFamily="34" charset="0"/>
                </a:rPr>
                <a:t>=431,0 </a:t>
              </a:r>
              <a:r>
                <a:rPr lang="en-US" sz="1400" b="1" dirty="0" smtClean="0">
                  <a:latin typeface="Tahoma" pitchFamily="34" charset="0"/>
                </a:rPr>
                <a:t>- </a:t>
              </a:r>
              <a:r>
                <a:rPr lang="en-US" sz="1400" b="1" dirty="0" smtClean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maximum pollution level</a:t>
              </a:r>
              <a:endParaRPr lang="ru-RU" sz="14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pPr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400" b="1" dirty="0">
                  <a:solidFill>
                    <a:srgbClr val="664400"/>
                  </a:solidFill>
                  <a:latin typeface="Tahoma" pitchFamily="34" charset="0"/>
                </a:rPr>
                <a:t>				</a:t>
              </a:r>
            </a:p>
            <a:p>
              <a:pPr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400" b="1" dirty="0">
                <a:solidFill>
                  <a:srgbClr val="FFCC66"/>
                </a:solidFill>
                <a:latin typeface="Tahoma" pitchFamily="34" charset="0"/>
              </a:endParaRPr>
            </a:p>
            <a:p>
              <a:pPr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400" b="1" dirty="0">
                <a:solidFill>
                  <a:srgbClr val="FFCC66"/>
                </a:solidFill>
                <a:latin typeface="Tahoma" pitchFamily="34" charset="0"/>
              </a:endParaRPr>
            </a:p>
            <a:p>
              <a:pPr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400" b="1" dirty="0">
                <a:solidFill>
                  <a:srgbClr val="FFCC66"/>
                </a:solidFill>
                <a:latin typeface="Tahoma" pitchFamily="34" charset="0"/>
              </a:endParaRPr>
            </a:p>
          </p:txBody>
        </p:sp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1500188" y="5631904"/>
              <a:ext cx="2667000" cy="533400"/>
              <a:chOff x="1632" y="2256"/>
              <a:chExt cx="1680" cy="336"/>
            </a:xfrm>
          </p:grpSpPr>
          <p:sp>
            <p:nvSpPr>
              <p:cNvPr id="6" name="AutoShape 5"/>
              <p:cNvSpPr>
                <a:spLocks/>
              </p:cNvSpPr>
              <p:nvPr/>
            </p:nvSpPr>
            <p:spPr bwMode="auto">
              <a:xfrm>
                <a:off x="1632" y="2256"/>
                <a:ext cx="48" cy="336"/>
              </a:xfrm>
              <a:prstGeom prst="rightBrace">
                <a:avLst>
                  <a:gd name="adj1" fmla="val 58333"/>
                  <a:gd name="adj2" fmla="val 50000"/>
                </a:avLst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1400" b="1" smtClean="0">
                  <a:solidFill>
                    <a:srgbClr val="664400"/>
                  </a:solidFill>
                  <a:latin typeface="Arial Unicode MS" pitchFamily="34" charset="-128"/>
                </a:endParaRPr>
              </a:p>
            </p:txBody>
          </p:sp>
          <p:sp>
            <p:nvSpPr>
              <p:cNvPr id="7" name="Text Box 6"/>
              <p:cNvSpPr txBox="1">
                <a:spLocks noChangeArrowheads="1"/>
              </p:cNvSpPr>
              <p:nvPr/>
            </p:nvSpPr>
            <p:spPr bwMode="auto">
              <a:xfrm>
                <a:off x="1728" y="2304"/>
                <a:ext cx="1584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400" b="1">
                    <a:solidFill>
                      <a:srgbClr val="664400"/>
                    </a:solidFill>
                    <a:latin typeface="Arial Unicode MS" pitchFamily="34" charset="-128"/>
                  </a:defRPr>
                </a:lvl1pPr>
                <a:lvl2pPr marL="742950" indent="-285750">
                  <a:defRPr sz="1400" b="1">
                    <a:solidFill>
                      <a:srgbClr val="664400"/>
                    </a:solidFill>
                    <a:latin typeface="Arial Unicode MS" pitchFamily="34" charset="-128"/>
                  </a:defRPr>
                </a:lvl2pPr>
                <a:lvl3pPr marL="1143000" indent="-228600">
                  <a:defRPr sz="1400" b="1">
                    <a:solidFill>
                      <a:srgbClr val="664400"/>
                    </a:solidFill>
                    <a:latin typeface="Arial Unicode MS" pitchFamily="34" charset="-128"/>
                  </a:defRPr>
                </a:lvl3pPr>
                <a:lvl4pPr marL="1600200" indent="-228600">
                  <a:defRPr sz="1400" b="1">
                    <a:solidFill>
                      <a:srgbClr val="664400"/>
                    </a:solidFill>
                    <a:latin typeface="Arial Unicode MS" pitchFamily="34" charset="-128"/>
                  </a:defRPr>
                </a:lvl4pPr>
                <a:lvl5pPr marL="2057400" indent="-228600">
                  <a:defRPr sz="1400" b="1">
                    <a:solidFill>
                      <a:srgbClr val="664400"/>
                    </a:solidFill>
                    <a:latin typeface="Arial Unicode MS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rgbClr val="664400"/>
                    </a:solidFill>
                    <a:latin typeface="Arial Unicode MS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rgbClr val="664400"/>
                    </a:solidFill>
                    <a:latin typeface="Arial Unicode MS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rgbClr val="664400"/>
                    </a:solidFill>
                    <a:latin typeface="Arial Unicode MS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rgbClr val="664400"/>
                    </a:solidFill>
                    <a:latin typeface="Arial Unicode MS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 smtClean="0">
                    <a:ln>
                      <a:solidFill>
                        <a:schemeClr val="accent4">
                          <a:lumMod val="50000"/>
                        </a:schemeClr>
                      </a:solidFill>
                    </a:ln>
                    <a:solidFill>
                      <a:schemeClr val="accent4">
                        <a:lumMod val="50000"/>
                      </a:schemeClr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low pollution level</a:t>
                </a:r>
                <a:endParaRPr lang="ru-RU" dirty="0" smtClean="0">
                  <a:ln>
                    <a:solidFill>
                      <a:schemeClr val="accent4">
                        <a:lumMod val="50000"/>
                      </a:schemeClr>
                    </a:solidFill>
                  </a:ln>
                  <a:solidFill>
                    <a:schemeClr val="accent4">
                      <a:lumMod val="50000"/>
                    </a:schemeClr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</p:grpSp>
        <p:grpSp>
          <p:nvGrpSpPr>
            <p:cNvPr id="26" name="Группа 25"/>
            <p:cNvGrpSpPr/>
            <p:nvPr/>
          </p:nvGrpSpPr>
          <p:grpSpPr>
            <a:xfrm>
              <a:off x="141288" y="4008437"/>
              <a:ext cx="6073775" cy="704850"/>
              <a:chOff x="141288" y="4008437"/>
              <a:chExt cx="6073775" cy="704850"/>
            </a:xfrm>
          </p:grpSpPr>
          <p:grpSp>
            <p:nvGrpSpPr>
              <p:cNvPr id="9" name="Group 7"/>
              <p:cNvGrpSpPr>
                <a:grpSpLocks/>
              </p:cNvGrpSpPr>
              <p:nvPr/>
            </p:nvGrpSpPr>
            <p:grpSpPr bwMode="auto">
              <a:xfrm>
                <a:off x="141288" y="4008437"/>
                <a:ext cx="4644065" cy="704850"/>
                <a:chOff x="348" y="-855"/>
                <a:chExt cx="2066" cy="444"/>
              </a:xfrm>
            </p:grpSpPr>
            <p:sp>
              <p:nvSpPr>
                <p:cNvPr id="12" name="Oval 8"/>
                <p:cNvSpPr>
                  <a:spLocks noChangeArrowheads="1"/>
                </p:cNvSpPr>
                <p:nvPr/>
              </p:nvSpPr>
              <p:spPr bwMode="auto">
                <a:xfrm>
                  <a:off x="348" y="-855"/>
                  <a:ext cx="477" cy="225"/>
                </a:xfrm>
                <a:prstGeom prst="ellipse">
                  <a:avLst/>
                </a:prstGeom>
                <a:noFill/>
                <a:ln w="1905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1400" b="1" smtClean="0">
                    <a:solidFill>
                      <a:srgbClr val="664400"/>
                    </a:solidFill>
                    <a:latin typeface="Arial Unicode MS" pitchFamily="34" charset="-128"/>
                  </a:endParaRPr>
                </a:p>
              </p:txBody>
            </p:sp>
            <p:sp>
              <p:nvSpPr>
                <p:cNvPr id="13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1143" y="-585"/>
                  <a:ext cx="1271" cy="174"/>
                </a:xfrm>
                <a:prstGeom prst="rect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1400" b="1">
                      <a:solidFill>
                        <a:srgbClr val="664400"/>
                      </a:solidFill>
                      <a:latin typeface="Arial Unicode MS" pitchFamily="34" charset="-128"/>
                    </a:defRPr>
                  </a:lvl1pPr>
                  <a:lvl2pPr marL="742950" indent="-285750">
                    <a:defRPr sz="1400" b="1">
                      <a:solidFill>
                        <a:srgbClr val="664400"/>
                      </a:solidFill>
                      <a:latin typeface="Arial Unicode MS" pitchFamily="34" charset="-128"/>
                    </a:defRPr>
                  </a:lvl2pPr>
                  <a:lvl3pPr marL="1143000" indent="-228600">
                    <a:defRPr sz="1400" b="1">
                      <a:solidFill>
                        <a:srgbClr val="664400"/>
                      </a:solidFill>
                      <a:latin typeface="Arial Unicode MS" pitchFamily="34" charset="-128"/>
                    </a:defRPr>
                  </a:lvl3pPr>
                  <a:lvl4pPr marL="1600200" indent="-228600">
                    <a:defRPr sz="1400" b="1">
                      <a:solidFill>
                        <a:srgbClr val="664400"/>
                      </a:solidFill>
                      <a:latin typeface="Arial Unicode MS" pitchFamily="34" charset="-128"/>
                    </a:defRPr>
                  </a:lvl4pPr>
                  <a:lvl5pPr marL="2057400" indent="-228600">
                    <a:defRPr sz="1400" b="1">
                      <a:solidFill>
                        <a:srgbClr val="664400"/>
                      </a:solidFill>
                      <a:latin typeface="Arial Unicode MS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rgbClr val="664400"/>
                      </a:solidFill>
                      <a:latin typeface="Arial Unicode MS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rgbClr val="664400"/>
                      </a:solidFill>
                      <a:latin typeface="Arial Unicode MS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rgbClr val="664400"/>
                      </a:solidFill>
                      <a:latin typeface="Arial Unicode MS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b="1">
                      <a:solidFill>
                        <a:srgbClr val="664400"/>
                      </a:solidFill>
                      <a:latin typeface="Arial Unicode MS" pitchFamily="34" charset="-128"/>
                    </a:defRPr>
                  </a:lvl9pPr>
                </a:lstStyle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dirty="0" smtClean="0">
                      <a:solidFill>
                        <a:schemeClr val="accent3">
                          <a:lumMod val="50000"/>
                        </a:schemeClr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rPr>
                    <a:t>brown coal combustion result</a:t>
                  </a:r>
                  <a:endParaRPr lang="ru-RU" sz="1200" dirty="0" smtClean="0">
                    <a:solidFill>
                      <a:schemeClr val="accent3">
                        <a:lumMod val="50000"/>
                      </a:schemeClr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endParaRPr>
                </a:p>
              </p:txBody>
            </p:sp>
            <p:sp>
              <p:nvSpPr>
                <p:cNvPr id="14" name="Line 10"/>
                <p:cNvSpPr>
                  <a:spLocks noChangeShapeType="1"/>
                </p:cNvSpPr>
                <p:nvPr/>
              </p:nvSpPr>
              <p:spPr bwMode="auto">
                <a:xfrm flipH="1" flipV="1">
                  <a:off x="857" y="-630"/>
                  <a:ext cx="256" cy="90"/>
                </a:xfrm>
                <a:prstGeom prst="line">
                  <a:avLst/>
                </a:prstGeom>
                <a:noFill/>
                <a:ln w="19050">
                  <a:solidFill>
                    <a:schemeClr val="tx2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1400" b="1" smtClean="0">
                    <a:solidFill>
                      <a:srgbClr val="664400"/>
                    </a:solidFill>
                    <a:latin typeface="Arial Unicode MS" pitchFamily="34" charset="-128"/>
                  </a:endParaRPr>
                </a:p>
              </p:txBody>
            </p:sp>
          </p:grpSp>
          <p:sp>
            <p:nvSpPr>
              <p:cNvPr id="10" name="Oval 8"/>
              <p:cNvSpPr>
                <a:spLocks noChangeArrowheads="1"/>
              </p:cNvSpPr>
              <p:nvPr/>
            </p:nvSpPr>
            <p:spPr bwMode="auto">
              <a:xfrm>
                <a:off x="4786198" y="4022708"/>
                <a:ext cx="1428865" cy="357189"/>
              </a:xfrm>
              <a:prstGeom prst="ellips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1400" b="1" smtClean="0">
                  <a:solidFill>
                    <a:srgbClr val="664400"/>
                  </a:solidFill>
                  <a:latin typeface="Arial Unicode MS" pitchFamily="34" charset="-128"/>
                </a:endParaRPr>
              </a:p>
            </p:txBody>
          </p:sp>
          <p:sp>
            <p:nvSpPr>
              <p:cNvPr id="11" name="Line 10"/>
              <p:cNvSpPr>
                <a:spLocks noChangeShapeType="1"/>
              </p:cNvSpPr>
              <p:nvPr/>
            </p:nvSpPr>
            <p:spPr bwMode="auto">
              <a:xfrm flipV="1">
                <a:off x="4857710" y="4422778"/>
                <a:ext cx="571546" cy="85724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1400" b="1" smtClean="0">
                  <a:solidFill>
                    <a:srgbClr val="664400"/>
                  </a:solidFill>
                  <a:latin typeface="Arial Unicode MS" pitchFamily="34" charset="-128"/>
                </a:endParaRPr>
              </a:p>
            </p:txBody>
          </p:sp>
        </p:grpSp>
      </p:grpSp>
      <p:grpSp>
        <p:nvGrpSpPr>
          <p:cNvPr id="27" name="Группа 26"/>
          <p:cNvGrpSpPr/>
          <p:nvPr/>
        </p:nvGrpSpPr>
        <p:grpSpPr>
          <a:xfrm>
            <a:off x="0" y="887414"/>
            <a:ext cx="9144000" cy="2827338"/>
            <a:chOff x="0" y="765621"/>
            <a:chExt cx="9144000" cy="2827338"/>
          </a:xfrm>
        </p:grpSpPr>
        <p:pic>
          <p:nvPicPr>
            <p:cNvPr id="3" name="Picture 7" descr="J:\Дела\Конференции\2012 Конфа к юбилею МАГ\УБ_Снег_Zc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65621"/>
              <a:ext cx="9144000" cy="2827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46"/>
            <p:cNvSpPr>
              <a:spLocks noChangeArrowheads="1"/>
            </p:cNvSpPr>
            <p:nvPr/>
          </p:nvSpPr>
          <p:spPr bwMode="auto">
            <a:xfrm>
              <a:off x="357158" y="886880"/>
              <a:ext cx="2709075" cy="184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	Solid Fraction (dust)</a:t>
              </a:r>
              <a:endPara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8" name="Rectangle 46"/>
            <p:cNvSpPr>
              <a:spLocks noChangeArrowheads="1"/>
            </p:cNvSpPr>
            <p:nvPr/>
          </p:nvSpPr>
          <p:spPr bwMode="auto">
            <a:xfrm>
              <a:off x="5676599" y="886880"/>
              <a:ext cx="2824491" cy="184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Dissolved Fraction (snow water)</a:t>
              </a:r>
              <a:endPara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9" name="Rectangle 46"/>
            <p:cNvSpPr>
              <a:spLocks noChangeArrowheads="1"/>
            </p:cNvSpPr>
            <p:nvPr/>
          </p:nvSpPr>
          <p:spPr bwMode="auto">
            <a:xfrm>
              <a:off x="4000496" y="857232"/>
              <a:ext cx="1478875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Integral Pollution Index </a:t>
              </a:r>
              <a:r>
                <a:rPr kumimoji="0" lang="en-US" sz="8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Zc</a:t>
              </a:r>
              <a:r>
                <a:rPr kumimoji="0" lang="en-US" sz="8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 </a:t>
              </a:r>
              <a:r>
                <a:rPr lang="en-US" sz="800" b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(</a:t>
              </a:r>
              <a:r>
                <a:rPr kumimoji="0" lang="en-US" sz="8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pollution</a:t>
              </a:r>
              <a:r>
                <a:rPr kumimoji="0" lang="en-US" sz="800" b="1" i="0" u="none" strike="noStrike" cap="none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 levels) </a:t>
              </a:r>
              <a:endParaRPr kumimoji="0" lang="ru-RU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0" name="Rectangle 46"/>
            <p:cNvSpPr>
              <a:spLocks noChangeArrowheads="1"/>
            </p:cNvSpPr>
            <p:nvPr/>
          </p:nvSpPr>
          <p:spPr bwMode="auto">
            <a:xfrm>
              <a:off x="4262435" y="1109646"/>
              <a:ext cx="857256" cy="123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&lt; 32 (low)</a:t>
              </a:r>
              <a:endParaRPr kumimoji="0" lang="ru-RU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" name="Rectangle 46"/>
            <p:cNvSpPr>
              <a:spLocks noChangeArrowheads="1"/>
            </p:cNvSpPr>
            <p:nvPr/>
          </p:nvSpPr>
          <p:spPr bwMode="auto">
            <a:xfrm>
              <a:off x="4262435" y="1264444"/>
              <a:ext cx="1238260" cy="123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32-64 (medium)</a:t>
              </a:r>
              <a:endParaRPr kumimoji="0" lang="ru-RU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2" name="Rectangle 46"/>
            <p:cNvSpPr>
              <a:spLocks noChangeArrowheads="1"/>
            </p:cNvSpPr>
            <p:nvPr/>
          </p:nvSpPr>
          <p:spPr bwMode="auto">
            <a:xfrm>
              <a:off x="4255292" y="1404923"/>
              <a:ext cx="1238260" cy="123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64-128 (high)</a:t>
              </a:r>
              <a:endParaRPr kumimoji="0" lang="ru-RU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3" name="Rectangle 46"/>
            <p:cNvSpPr>
              <a:spLocks noChangeArrowheads="1"/>
            </p:cNvSpPr>
            <p:nvPr/>
          </p:nvSpPr>
          <p:spPr bwMode="auto">
            <a:xfrm>
              <a:off x="4262434" y="1557323"/>
              <a:ext cx="1238260" cy="123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128-256 (very high)</a:t>
              </a:r>
              <a:endParaRPr kumimoji="0" lang="ru-RU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4" name="Rectangle 46"/>
            <p:cNvSpPr>
              <a:spLocks noChangeArrowheads="1"/>
            </p:cNvSpPr>
            <p:nvPr/>
          </p:nvSpPr>
          <p:spPr bwMode="auto">
            <a:xfrm>
              <a:off x="4262434" y="1704963"/>
              <a:ext cx="1238260" cy="123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256-512 (maximum)</a:t>
              </a:r>
              <a:endParaRPr kumimoji="0" lang="ru-RU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5" name="Rectangle 46"/>
            <p:cNvSpPr>
              <a:spLocks noChangeArrowheads="1"/>
            </p:cNvSpPr>
            <p:nvPr/>
          </p:nvSpPr>
          <p:spPr bwMode="auto">
            <a:xfrm>
              <a:off x="4262434" y="1857364"/>
              <a:ext cx="1238260" cy="123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&gt; 512 (maximum)</a:t>
              </a:r>
              <a:endParaRPr kumimoji="0" lang="ru-RU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  <p:sp>
        <p:nvSpPr>
          <p:cNvPr id="31" name="Заголовок 1"/>
          <p:cNvSpPr>
            <a:spLocks noGrp="1"/>
          </p:cNvSpPr>
          <p:nvPr>
            <p:ph type="title"/>
          </p:nvPr>
        </p:nvSpPr>
        <p:spPr>
          <a:xfrm>
            <a:off x="-113725" y="71414"/>
            <a:ext cx="9358346" cy="634082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Ulaanbaatar: </a:t>
            </a:r>
            <a:r>
              <a:rPr lang="en-US" sz="3600" b="1" dirty="0" smtClean="0"/>
              <a:t>Pollution of Snow Cover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01989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99" y="285728"/>
            <a:ext cx="8273021" cy="634082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Ulaanbaatar: </a:t>
            </a:r>
            <a:r>
              <a:rPr lang="en-US" sz="3200" b="1" dirty="0" smtClean="0"/>
              <a:t>Spatial Geochemical Heterogeneity of Urban Soils</a:t>
            </a:r>
          </a:p>
        </p:txBody>
      </p:sp>
      <p:grpSp>
        <p:nvGrpSpPr>
          <p:cNvPr id="1043" name="Group 19"/>
          <p:cNvGrpSpPr>
            <a:grpSpLocks/>
          </p:cNvGrpSpPr>
          <p:nvPr/>
        </p:nvGrpSpPr>
        <p:grpSpPr bwMode="auto">
          <a:xfrm>
            <a:off x="1133630" y="999844"/>
            <a:ext cx="7021444" cy="4210444"/>
            <a:chOff x="2150" y="221"/>
            <a:chExt cx="8814" cy="5285"/>
          </a:xfrm>
        </p:grpSpPr>
        <p:sp>
          <p:nvSpPr>
            <p:cNvPr id="1044" name="Line 20"/>
            <p:cNvSpPr>
              <a:spLocks noChangeShapeType="1"/>
            </p:cNvSpPr>
            <p:nvPr/>
          </p:nvSpPr>
          <p:spPr bwMode="auto">
            <a:xfrm>
              <a:off x="2570" y="5115"/>
              <a:ext cx="839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45" name="Line 21"/>
            <p:cNvSpPr>
              <a:spLocks noChangeShapeType="1"/>
            </p:cNvSpPr>
            <p:nvPr/>
          </p:nvSpPr>
          <p:spPr bwMode="auto">
            <a:xfrm>
              <a:off x="2570" y="4215"/>
              <a:ext cx="839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46" name="Line 22"/>
            <p:cNvSpPr>
              <a:spLocks noChangeShapeType="1"/>
            </p:cNvSpPr>
            <p:nvPr/>
          </p:nvSpPr>
          <p:spPr bwMode="auto">
            <a:xfrm>
              <a:off x="2570" y="3329"/>
              <a:ext cx="839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47" name="Line 23"/>
            <p:cNvSpPr>
              <a:spLocks noChangeShapeType="1"/>
            </p:cNvSpPr>
            <p:nvPr/>
          </p:nvSpPr>
          <p:spPr bwMode="auto">
            <a:xfrm>
              <a:off x="2570" y="2429"/>
              <a:ext cx="839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48" name="Line 24"/>
            <p:cNvSpPr>
              <a:spLocks noChangeShapeType="1"/>
            </p:cNvSpPr>
            <p:nvPr/>
          </p:nvSpPr>
          <p:spPr bwMode="auto">
            <a:xfrm>
              <a:off x="2570" y="1528"/>
              <a:ext cx="839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49" name="Line 25"/>
            <p:cNvSpPr>
              <a:spLocks noChangeShapeType="1"/>
            </p:cNvSpPr>
            <p:nvPr/>
          </p:nvSpPr>
          <p:spPr bwMode="auto">
            <a:xfrm>
              <a:off x="2570" y="627"/>
              <a:ext cx="839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50" name="Line 26"/>
            <p:cNvSpPr>
              <a:spLocks noChangeShapeType="1"/>
            </p:cNvSpPr>
            <p:nvPr/>
          </p:nvSpPr>
          <p:spPr bwMode="auto">
            <a:xfrm>
              <a:off x="2570" y="627"/>
              <a:ext cx="1" cy="464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51" name="Line 27"/>
            <p:cNvSpPr>
              <a:spLocks noChangeShapeType="1"/>
            </p:cNvSpPr>
            <p:nvPr/>
          </p:nvSpPr>
          <p:spPr bwMode="auto">
            <a:xfrm>
              <a:off x="2510" y="5115"/>
              <a:ext cx="6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52" name="Line 28"/>
            <p:cNvSpPr>
              <a:spLocks noChangeShapeType="1"/>
            </p:cNvSpPr>
            <p:nvPr/>
          </p:nvSpPr>
          <p:spPr bwMode="auto">
            <a:xfrm>
              <a:off x="2510" y="4215"/>
              <a:ext cx="6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53" name="Line 29"/>
            <p:cNvSpPr>
              <a:spLocks noChangeShapeType="1"/>
            </p:cNvSpPr>
            <p:nvPr/>
          </p:nvSpPr>
          <p:spPr bwMode="auto">
            <a:xfrm>
              <a:off x="2510" y="3329"/>
              <a:ext cx="6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54" name="Line 30"/>
            <p:cNvSpPr>
              <a:spLocks noChangeShapeType="1"/>
            </p:cNvSpPr>
            <p:nvPr/>
          </p:nvSpPr>
          <p:spPr bwMode="auto">
            <a:xfrm>
              <a:off x="2510" y="2429"/>
              <a:ext cx="6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55" name="Line 31"/>
            <p:cNvSpPr>
              <a:spLocks noChangeShapeType="1"/>
            </p:cNvSpPr>
            <p:nvPr/>
          </p:nvSpPr>
          <p:spPr bwMode="auto">
            <a:xfrm>
              <a:off x="2510" y="1528"/>
              <a:ext cx="6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56" name="Line 32"/>
            <p:cNvSpPr>
              <a:spLocks noChangeShapeType="1"/>
            </p:cNvSpPr>
            <p:nvPr/>
          </p:nvSpPr>
          <p:spPr bwMode="auto">
            <a:xfrm>
              <a:off x="2510" y="627"/>
              <a:ext cx="6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57" name="Line 33"/>
            <p:cNvSpPr>
              <a:spLocks noChangeShapeType="1"/>
            </p:cNvSpPr>
            <p:nvPr/>
          </p:nvSpPr>
          <p:spPr bwMode="auto">
            <a:xfrm flipV="1">
              <a:off x="3336" y="5094"/>
              <a:ext cx="1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58" name="Line 34"/>
            <p:cNvSpPr>
              <a:spLocks noChangeShapeType="1"/>
            </p:cNvSpPr>
            <p:nvPr/>
          </p:nvSpPr>
          <p:spPr bwMode="auto">
            <a:xfrm flipV="1">
              <a:off x="4102" y="5094"/>
              <a:ext cx="1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59" name="Line 35"/>
            <p:cNvSpPr>
              <a:spLocks noChangeShapeType="1"/>
            </p:cNvSpPr>
            <p:nvPr/>
          </p:nvSpPr>
          <p:spPr bwMode="auto">
            <a:xfrm flipV="1">
              <a:off x="4852" y="5094"/>
              <a:ext cx="1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60" name="Line 36"/>
            <p:cNvSpPr>
              <a:spLocks noChangeShapeType="1"/>
            </p:cNvSpPr>
            <p:nvPr/>
          </p:nvSpPr>
          <p:spPr bwMode="auto">
            <a:xfrm flipV="1">
              <a:off x="5618" y="5094"/>
              <a:ext cx="1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61" name="Line 37"/>
            <p:cNvSpPr>
              <a:spLocks noChangeShapeType="1"/>
            </p:cNvSpPr>
            <p:nvPr/>
          </p:nvSpPr>
          <p:spPr bwMode="auto">
            <a:xfrm flipV="1">
              <a:off x="6384" y="5094"/>
              <a:ext cx="1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62" name="Line 38"/>
            <p:cNvSpPr>
              <a:spLocks noChangeShapeType="1"/>
            </p:cNvSpPr>
            <p:nvPr/>
          </p:nvSpPr>
          <p:spPr bwMode="auto">
            <a:xfrm flipV="1">
              <a:off x="7150" y="5094"/>
              <a:ext cx="1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63" name="Line 39"/>
            <p:cNvSpPr>
              <a:spLocks noChangeShapeType="1"/>
            </p:cNvSpPr>
            <p:nvPr/>
          </p:nvSpPr>
          <p:spPr bwMode="auto">
            <a:xfrm flipV="1">
              <a:off x="7915" y="5094"/>
              <a:ext cx="1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64" name="Line 40"/>
            <p:cNvSpPr>
              <a:spLocks noChangeShapeType="1"/>
            </p:cNvSpPr>
            <p:nvPr/>
          </p:nvSpPr>
          <p:spPr bwMode="auto">
            <a:xfrm flipV="1">
              <a:off x="8681" y="5094"/>
              <a:ext cx="1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65" name="Line 41"/>
            <p:cNvSpPr>
              <a:spLocks noChangeShapeType="1"/>
            </p:cNvSpPr>
            <p:nvPr/>
          </p:nvSpPr>
          <p:spPr bwMode="auto">
            <a:xfrm flipV="1">
              <a:off x="9432" y="5094"/>
              <a:ext cx="1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66" name="Line 42"/>
            <p:cNvSpPr>
              <a:spLocks noChangeShapeType="1"/>
            </p:cNvSpPr>
            <p:nvPr/>
          </p:nvSpPr>
          <p:spPr bwMode="auto">
            <a:xfrm flipV="1">
              <a:off x="10198" y="5094"/>
              <a:ext cx="1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67" name="Freeform 43"/>
            <p:cNvSpPr>
              <a:spLocks/>
            </p:cNvSpPr>
            <p:nvPr/>
          </p:nvSpPr>
          <p:spPr bwMode="auto">
            <a:xfrm>
              <a:off x="2945" y="4155"/>
              <a:ext cx="7643" cy="795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51" y="29"/>
                </a:cxn>
                <a:cxn ang="0">
                  <a:pos x="102" y="0"/>
                </a:cxn>
                <a:cxn ang="0">
                  <a:pos x="153" y="14"/>
                </a:cxn>
                <a:cxn ang="0">
                  <a:pos x="204" y="31"/>
                </a:cxn>
                <a:cxn ang="0">
                  <a:pos x="255" y="46"/>
                </a:cxn>
                <a:cxn ang="0">
                  <a:pos x="305" y="10"/>
                </a:cxn>
                <a:cxn ang="0">
                  <a:pos x="356" y="28"/>
                </a:cxn>
                <a:cxn ang="0">
                  <a:pos x="407" y="34"/>
                </a:cxn>
                <a:cxn ang="0">
                  <a:pos x="458" y="44"/>
                </a:cxn>
                <a:cxn ang="0">
                  <a:pos x="509" y="53"/>
                </a:cxn>
              </a:cxnLst>
              <a:rect l="0" t="0" r="r" b="b"/>
              <a:pathLst>
                <a:path w="509" h="53">
                  <a:moveTo>
                    <a:pt x="0" y="32"/>
                  </a:moveTo>
                  <a:lnTo>
                    <a:pt x="51" y="29"/>
                  </a:lnTo>
                  <a:lnTo>
                    <a:pt x="102" y="0"/>
                  </a:lnTo>
                  <a:lnTo>
                    <a:pt x="153" y="14"/>
                  </a:lnTo>
                  <a:lnTo>
                    <a:pt x="204" y="31"/>
                  </a:lnTo>
                  <a:lnTo>
                    <a:pt x="255" y="46"/>
                  </a:lnTo>
                  <a:lnTo>
                    <a:pt x="305" y="10"/>
                  </a:lnTo>
                  <a:lnTo>
                    <a:pt x="356" y="28"/>
                  </a:lnTo>
                  <a:lnTo>
                    <a:pt x="407" y="34"/>
                  </a:lnTo>
                  <a:lnTo>
                    <a:pt x="458" y="44"/>
                  </a:lnTo>
                  <a:lnTo>
                    <a:pt x="509" y="53"/>
                  </a:lnTo>
                </a:path>
              </a:pathLst>
            </a:custGeom>
            <a:noFill/>
            <a:ln w="19050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68" name="Freeform 44"/>
            <p:cNvSpPr>
              <a:spLocks/>
            </p:cNvSpPr>
            <p:nvPr/>
          </p:nvSpPr>
          <p:spPr bwMode="auto">
            <a:xfrm>
              <a:off x="2945" y="838"/>
              <a:ext cx="7643" cy="402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1" y="152"/>
                </a:cxn>
                <a:cxn ang="0">
                  <a:pos x="102" y="203"/>
                </a:cxn>
                <a:cxn ang="0">
                  <a:pos x="153" y="225"/>
                </a:cxn>
                <a:cxn ang="0">
                  <a:pos x="204" y="207"/>
                </a:cxn>
                <a:cxn ang="0">
                  <a:pos x="255" y="203"/>
                </a:cxn>
                <a:cxn ang="0">
                  <a:pos x="305" y="247"/>
                </a:cxn>
                <a:cxn ang="0">
                  <a:pos x="356" y="248"/>
                </a:cxn>
                <a:cxn ang="0">
                  <a:pos x="407" y="261"/>
                </a:cxn>
                <a:cxn ang="0">
                  <a:pos x="458" y="268"/>
                </a:cxn>
                <a:cxn ang="0">
                  <a:pos x="509" y="264"/>
                </a:cxn>
              </a:cxnLst>
              <a:rect l="0" t="0" r="r" b="b"/>
              <a:pathLst>
                <a:path w="509" h="268">
                  <a:moveTo>
                    <a:pt x="0" y="0"/>
                  </a:moveTo>
                  <a:lnTo>
                    <a:pt x="51" y="152"/>
                  </a:lnTo>
                  <a:lnTo>
                    <a:pt x="102" y="203"/>
                  </a:lnTo>
                  <a:lnTo>
                    <a:pt x="153" y="225"/>
                  </a:lnTo>
                  <a:lnTo>
                    <a:pt x="204" y="207"/>
                  </a:lnTo>
                  <a:lnTo>
                    <a:pt x="255" y="203"/>
                  </a:lnTo>
                  <a:lnTo>
                    <a:pt x="305" y="247"/>
                  </a:lnTo>
                  <a:lnTo>
                    <a:pt x="356" y="248"/>
                  </a:lnTo>
                  <a:lnTo>
                    <a:pt x="407" y="261"/>
                  </a:lnTo>
                  <a:lnTo>
                    <a:pt x="458" y="268"/>
                  </a:lnTo>
                  <a:lnTo>
                    <a:pt x="509" y="264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69" name="Freeform 45"/>
            <p:cNvSpPr>
              <a:spLocks/>
            </p:cNvSpPr>
            <p:nvPr/>
          </p:nvSpPr>
          <p:spPr bwMode="auto">
            <a:xfrm>
              <a:off x="2945" y="3524"/>
              <a:ext cx="7643" cy="1501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51" y="16"/>
                </a:cxn>
                <a:cxn ang="0">
                  <a:pos x="102" y="52"/>
                </a:cxn>
                <a:cxn ang="0">
                  <a:pos x="153" y="0"/>
                </a:cxn>
                <a:cxn ang="0">
                  <a:pos x="204" y="41"/>
                </a:cxn>
                <a:cxn ang="0">
                  <a:pos x="255" y="54"/>
                </a:cxn>
                <a:cxn ang="0">
                  <a:pos x="305" y="77"/>
                </a:cxn>
                <a:cxn ang="0">
                  <a:pos x="356" y="74"/>
                </a:cxn>
                <a:cxn ang="0">
                  <a:pos x="407" y="81"/>
                </a:cxn>
                <a:cxn ang="0">
                  <a:pos x="458" y="100"/>
                </a:cxn>
                <a:cxn ang="0">
                  <a:pos x="509" y="91"/>
                </a:cxn>
              </a:cxnLst>
              <a:rect l="0" t="0" r="r" b="b"/>
              <a:pathLst>
                <a:path w="509" h="100">
                  <a:moveTo>
                    <a:pt x="0" y="3"/>
                  </a:moveTo>
                  <a:lnTo>
                    <a:pt x="51" y="16"/>
                  </a:lnTo>
                  <a:lnTo>
                    <a:pt x="102" y="52"/>
                  </a:lnTo>
                  <a:lnTo>
                    <a:pt x="153" y="0"/>
                  </a:lnTo>
                  <a:lnTo>
                    <a:pt x="204" y="41"/>
                  </a:lnTo>
                  <a:lnTo>
                    <a:pt x="255" y="54"/>
                  </a:lnTo>
                  <a:lnTo>
                    <a:pt x="305" y="77"/>
                  </a:lnTo>
                  <a:lnTo>
                    <a:pt x="356" y="74"/>
                  </a:lnTo>
                  <a:lnTo>
                    <a:pt x="407" y="81"/>
                  </a:lnTo>
                  <a:lnTo>
                    <a:pt x="458" y="100"/>
                  </a:lnTo>
                  <a:lnTo>
                    <a:pt x="509" y="91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70" name="Freeform 46"/>
            <p:cNvSpPr>
              <a:spLocks/>
            </p:cNvSpPr>
            <p:nvPr/>
          </p:nvSpPr>
          <p:spPr bwMode="auto">
            <a:xfrm>
              <a:off x="2945" y="3479"/>
              <a:ext cx="7643" cy="1606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51" y="0"/>
                </a:cxn>
                <a:cxn ang="0">
                  <a:pos x="102" y="6"/>
                </a:cxn>
                <a:cxn ang="0">
                  <a:pos x="153" y="32"/>
                </a:cxn>
                <a:cxn ang="0">
                  <a:pos x="204" y="51"/>
                </a:cxn>
                <a:cxn ang="0">
                  <a:pos x="255" y="34"/>
                </a:cxn>
                <a:cxn ang="0">
                  <a:pos x="305" y="73"/>
                </a:cxn>
                <a:cxn ang="0">
                  <a:pos x="356" y="86"/>
                </a:cxn>
                <a:cxn ang="0">
                  <a:pos x="407" y="90"/>
                </a:cxn>
                <a:cxn ang="0">
                  <a:pos x="458" y="107"/>
                </a:cxn>
                <a:cxn ang="0">
                  <a:pos x="509" y="100"/>
                </a:cxn>
              </a:cxnLst>
              <a:rect l="0" t="0" r="r" b="b"/>
              <a:pathLst>
                <a:path w="509" h="107">
                  <a:moveTo>
                    <a:pt x="0" y="36"/>
                  </a:moveTo>
                  <a:lnTo>
                    <a:pt x="51" y="0"/>
                  </a:lnTo>
                  <a:lnTo>
                    <a:pt x="102" y="6"/>
                  </a:lnTo>
                  <a:lnTo>
                    <a:pt x="153" y="32"/>
                  </a:lnTo>
                  <a:lnTo>
                    <a:pt x="204" y="51"/>
                  </a:lnTo>
                  <a:lnTo>
                    <a:pt x="255" y="34"/>
                  </a:lnTo>
                  <a:lnTo>
                    <a:pt x="305" y="73"/>
                  </a:lnTo>
                  <a:lnTo>
                    <a:pt x="356" y="86"/>
                  </a:lnTo>
                  <a:lnTo>
                    <a:pt x="407" y="90"/>
                  </a:lnTo>
                  <a:lnTo>
                    <a:pt x="458" y="107"/>
                  </a:lnTo>
                  <a:lnTo>
                    <a:pt x="509" y="100"/>
                  </a:lnTo>
                </a:path>
              </a:pathLst>
            </a:custGeom>
            <a:noFill/>
            <a:ln w="19050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71" name="Freeform 47"/>
            <p:cNvSpPr>
              <a:spLocks/>
            </p:cNvSpPr>
            <p:nvPr/>
          </p:nvSpPr>
          <p:spPr bwMode="auto">
            <a:xfrm>
              <a:off x="2945" y="3434"/>
              <a:ext cx="7643" cy="14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1" y="35"/>
                </a:cxn>
                <a:cxn ang="0">
                  <a:pos x="102" y="61"/>
                </a:cxn>
                <a:cxn ang="0">
                  <a:pos x="153" y="73"/>
                </a:cxn>
                <a:cxn ang="0">
                  <a:pos x="204" y="69"/>
                </a:cxn>
                <a:cxn ang="0">
                  <a:pos x="255" y="78"/>
                </a:cxn>
                <a:cxn ang="0">
                  <a:pos x="305" y="80"/>
                </a:cxn>
                <a:cxn ang="0">
                  <a:pos x="356" y="77"/>
                </a:cxn>
                <a:cxn ang="0">
                  <a:pos x="407" y="75"/>
                </a:cxn>
                <a:cxn ang="0">
                  <a:pos x="458" y="86"/>
                </a:cxn>
                <a:cxn ang="0">
                  <a:pos x="509" y="95"/>
                </a:cxn>
              </a:cxnLst>
              <a:rect l="0" t="0" r="r" b="b"/>
              <a:pathLst>
                <a:path w="509" h="95">
                  <a:moveTo>
                    <a:pt x="0" y="0"/>
                  </a:moveTo>
                  <a:lnTo>
                    <a:pt x="51" y="35"/>
                  </a:lnTo>
                  <a:lnTo>
                    <a:pt x="102" y="61"/>
                  </a:lnTo>
                  <a:lnTo>
                    <a:pt x="153" y="73"/>
                  </a:lnTo>
                  <a:lnTo>
                    <a:pt x="204" y="69"/>
                  </a:lnTo>
                  <a:lnTo>
                    <a:pt x="255" y="78"/>
                  </a:lnTo>
                  <a:lnTo>
                    <a:pt x="305" y="80"/>
                  </a:lnTo>
                  <a:lnTo>
                    <a:pt x="356" y="77"/>
                  </a:lnTo>
                  <a:lnTo>
                    <a:pt x="407" y="75"/>
                  </a:lnTo>
                  <a:lnTo>
                    <a:pt x="458" y="86"/>
                  </a:lnTo>
                  <a:lnTo>
                    <a:pt x="509" y="95"/>
                  </a:lnTo>
                </a:path>
              </a:pathLst>
            </a:custGeom>
            <a:noFill/>
            <a:ln w="19050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72" name="Freeform 48"/>
            <p:cNvSpPr>
              <a:spLocks/>
            </p:cNvSpPr>
            <p:nvPr/>
          </p:nvSpPr>
          <p:spPr bwMode="auto">
            <a:xfrm>
              <a:off x="2945" y="3194"/>
              <a:ext cx="196" cy="150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196" y="120"/>
                </a:cxn>
                <a:cxn ang="0">
                  <a:pos x="181" y="150"/>
                </a:cxn>
                <a:cxn ang="0">
                  <a:pos x="0" y="30"/>
                </a:cxn>
                <a:cxn ang="0">
                  <a:pos x="15" y="0"/>
                </a:cxn>
              </a:cxnLst>
              <a:rect l="0" t="0" r="r" b="b"/>
              <a:pathLst>
                <a:path w="196" h="150">
                  <a:moveTo>
                    <a:pt x="15" y="0"/>
                  </a:moveTo>
                  <a:lnTo>
                    <a:pt x="196" y="120"/>
                  </a:lnTo>
                  <a:lnTo>
                    <a:pt x="181" y="150"/>
                  </a:lnTo>
                  <a:lnTo>
                    <a:pt x="0" y="3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73" name="Freeform 49"/>
            <p:cNvSpPr>
              <a:spLocks/>
            </p:cNvSpPr>
            <p:nvPr/>
          </p:nvSpPr>
          <p:spPr bwMode="auto">
            <a:xfrm>
              <a:off x="3231" y="3374"/>
              <a:ext cx="195" cy="150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195" y="120"/>
                </a:cxn>
                <a:cxn ang="0">
                  <a:pos x="180" y="150"/>
                </a:cxn>
                <a:cxn ang="0">
                  <a:pos x="0" y="30"/>
                </a:cxn>
                <a:cxn ang="0">
                  <a:pos x="15" y="0"/>
                </a:cxn>
              </a:cxnLst>
              <a:rect l="0" t="0" r="r" b="b"/>
              <a:pathLst>
                <a:path w="195" h="150">
                  <a:moveTo>
                    <a:pt x="15" y="0"/>
                  </a:moveTo>
                  <a:lnTo>
                    <a:pt x="195" y="120"/>
                  </a:lnTo>
                  <a:lnTo>
                    <a:pt x="180" y="150"/>
                  </a:lnTo>
                  <a:lnTo>
                    <a:pt x="0" y="3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74" name="Freeform 50"/>
            <p:cNvSpPr>
              <a:spLocks/>
            </p:cNvSpPr>
            <p:nvPr/>
          </p:nvSpPr>
          <p:spPr bwMode="auto">
            <a:xfrm>
              <a:off x="3501" y="3554"/>
              <a:ext cx="195" cy="150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195" y="120"/>
                </a:cxn>
                <a:cxn ang="0">
                  <a:pos x="180" y="150"/>
                </a:cxn>
                <a:cxn ang="0">
                  <a:pos x="0" y="30"/>
                </a:cxn>
                <a:cxn ang="0">
                  <a:pos x="15" y="0"/>
                </a:cxn>
              </a:cxnLst>
              <a:rect l="0" t="0" r="r" b="b"/>
              <a:pathLst>
                <a:path w="195" h="150">
                  <a:moveTo>
                    <a:pt x="15" y="0"/>
                  </a:moveTo>
                  <a:lnTo>
                    <a:pt x="195" y="120"/>
                  </a:lnTo>
                  <a:lnTo>
                    <a:pt x="180" y="150"/>
                  </a:lnTo>
                  <a:lnTo>
                    <a:pt x="0" y="3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75" name="Freeform 51"/>
            <p:cNvSpPr>
              <a:spLocks/>
            </p:cNvSpPr>
            <p:nvPr/>
          </p:nvSpPr>
          <p:spPr bwMode="auto">
            <a:xfrm>
              <a:off x="3801" y="3734"/>
              <a:ext cx="211" cy="105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211" y="75"/>
                </a:cxn>
                <a:cxn ang="0">
                  <a:pos x="195" y="105"/>
                </a:cxn>
                <a:cxn ang="0">
                  <a:pos x="0" y="30"/>
                </a:cxn>
                <a:cxn ang="0">
                  <a:pos x="15" y="0"/>
                </a:cxn>
              </a:cxnLst>
              <a:rect l="0" t="0" r="r" b="b"/>
              <a:pathLst>
                <a:path w="211" h="105">
                  <a:moveTo>
                    <a:pt x="15" y="0"/>
                  </a:moveTo>
                  <a:lnTo>
                    <a:pt x="211" y="75"/>
                  </a:lnTo>
                  <a:lnTo>
                    <a:pt x="195" y="105"/>
                  </a:lnTo>
                  <a:lnTo>
                    <a:pt x="0" y="3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76" name="Freeform 52"/>
            <p:cNvSpPr>
              <a:spLocks/>
            </p:cNvSpPr>
            <p:nvPr/>
          </p:nvSpPr>
          <p:spPr bwMode="auto">
            <a:xfrm>
              <a:off x="4102" y="3869"/>
              <a:ext cx="210" cy="120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210" y="90"/>
                </a:cxn>
                <a:cxn ang="0">
                  <a:pos x="195" y="120"/>
                </a:cxn>
                <a:cxn ang="0">
                  <a:pos x="0" y="30"/>
                </a:cxn>
                <a:cxn ang="0">
                  <a:pos x="15" y="0"/>
                </a:cxn>
              </a:cxnLst>
              <a:rect l="0" t="0" r="r" b="b"/>
              <a:pathLst>
                <a:path w="210" h="120">
                  <a:moveTo>
                    <a:pt x="15" y="0"/>
                  </a:moveTo>
                  <a:lnTo>
                    <a:pt x="210" y="90"/>
                  </a:lnTo>
                  <a:lnTo>
                    <a:pt x="195" y="120"/>
                  </a:lnTo>
                  <a:lnTo>
                    <a:pt x="0" y="3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77" name="Freeform 53"/>
            <p:cNvSpPr>
              <a:spLocks/>
            </p:cNvSpPr>
            <p:nvPr/>
          </p:nvSpPr>
          <p:spPr bwMode="auto">
            <a:xfrm>
              <a:off x="4402" y="4004"/>
              <a:ext cx="90" cy="60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90" y="30"/>
                </a:cxn>
                <a:cxn ang="0">
                  <a:pos x="75" y="60"/>
                </a:cxn>
                <a:cxn ang="0">
                  <a:pos x="0" y="30"/>
                </a:cxn>
                <a:cxn ang="0">
                  <a:pos x="15" y="0"/>
                </a:cxn>
              </a:cxnLst>
              <a:rect l="0" t="0" r="r" b="b"/>
              <a:pathLst>
                <a:path w="90" h="60">
                  <a:moveTo>
                    <a:pt x="15" y="0"/>
                  </a:moveTo>
                  <a:lnTo>
                    <a:pt x="90" y="30"/>
                  </a:lnTo>
                  <a:lnTo>
                    <a:pt x="75" y="60"/>
                  </a:lnTo>
                  <a:lnTo>
                    <a:pt x="0" y="3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78" name="Freeform 54"/>
            <p:cNvSpPr>
              <a:spLocks/>
            </p:cNvSpPr>
            <p:nvPr/>
          </p:nvSpPr>
          <p:spPr bwMode="auto">
            <a:xfrm>
              <a:off x="4477" y="4034"/>
              <a:ext cx="135" cy="6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5" y="30"/>
                </a:cxn>
                <a:cxn ang="0">
                  <a:pos x="135" y="61"/>
                </a:cxn>
                <a:cxn ang="0">
                  <a:pos x="0" y="30"/>
                </a:cxn>
                <a:cxn ang="0">
                  <a:pos x="0" y="0"/>
                </a:cxn>
              </a:cxnLst>
              <a:rect l="0" t="0" r="r" b="b"/>
              <a:pathLst>
                <a:path w="135" h="61">
                  <a:moveTo>
                    <a:pt x="0" y="0"/>
                  </a:moveTo>
                  <a:lnTo>
                    <a:pt x="135" y="30"/>
                  </a:lnTo>
                  <a:lnTo>
                    <a:pt x="135" y="61"/>
                  </a:lnTo>
                  <a:lnTo>
                    <a:pt x="0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79" name="Freeform 55"/>
            <p:cNvSpPr>
              <a:spLocks/>
            </p:cNvSpPr>
            <p:nvPr/>
          </p:nvSpPr>
          <p:spPr bwMode="auto">
            <a:xfrm>
              <a:off x="4732" y="4079"/>
              <a:ext cx="210" cy="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0" y="46"/>
                </a:cxn>
                <a:cxn ang="0">
                  <a:pos x="210" y="76"/>
                </a:cxn>
                <a:cxn ang="0">
                  <a:pos x="0" y="31"/>
                </a:cxn>
                <a:cxn ang="0">
                  <a:pos x="0" y="0"/>
                </a:cxn>
              </a:cxnLst>
              <a:rect l="0" t="0" r="r" b="b"/>
              <a:pathLst>
                <a:path w="210" h="76">
                  <a:moveTo>
                    <a:pt x="0" y="0"/>
                  </a:moveTo>
                  <a:lnTo>
                    <a:pt x="210" y="46"/>
                  </a:lnTo>
                  <a:lnTo>
                    <a:pt x="210" y="76"/>
                  </a:lnTo>
                  <a:lnTo>
                    <a:pt x="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80" name="Freeform 56"/>
            <p:cNvSpPr>
              <a:spLocks/>
            </p:cNvSpPr>
            <p:nvPr/>
          </p:nvSpPr>
          <p:spPr bwMode="auto">
            <a:xfrm>
              <a:off x="5063" y="4155"/>
              <a:ext cx="180" cy="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80" y="30"/>
                </a:cxn>
                <a:cxn ang="0">
                  <a:pos x="180" y="60"/>
                </a:cxn>
                <a:cxn ang="0">
                  <a:pos x="0" y="30"/>
                </a:cxn>
                <a:cxn ang="0">
                  <a:pos x="0" y="0"/>
                </a:cxn>
              </a:cxnLst>
              <a:rect l="0" t="0" r="r" b="b"/>
              <a:pathLst>
                <a:path w="180" h="60">
                  <a:moveTo>
                    <a:pt x="0" y="0"/>
                  </a:moveTo>
                  <a:lnTo>
                    <a:pt x="180" y="30"/>
                  </a:lnTo>
                  <a:lnTo>
                    <a:pt x="180" y="60"/>
                  </a:lnTo>
                  <a:lnTo>
                    <a:pt x="0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81" name="Rectangle 57"/>
            <p:cNvSpPr>
              <a:spLocks noChangeArrowheads="1"/>
            </p:cNvSpPr>
            <p:nvPr/>
          </p:nvSpPr>
          <p:spPr bwMode="auto">
            <a:xfrm>
              <a:off x="5243" y="4185"/>
              <a:ext cx="30" cy="3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82" name="Freeform 58"/>
            <p:cNvSpPr>
              <a:spLocks/>
            </p:cNvSpPr>
            <p:nvPr/>
          </p:nvSpPr>
          <p:spPr bwMode="auto">
            <a:xfrm>
              <a:off x="5393" y="4200"/>
              <a:ext cx="210" cy="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0" y="30"/>
                </a:cxn>
                <a:cxn ang="0">
                  <a:pos x="210" y="60"/>
                </a:cxn>
                <a:cxn ang="0">
                  <a:pos x="0" y="30"/>
                </a:cxn>
                <a:cxn ang="0">
                  <a:pos x="0" y="0"/>
                </a:cxn>
              </a:cxnLst>
              <a:rect l="0" t="0" r="r" b="b"/>
              <a:pathLst>
                <a:path w="210" h="60">
                  <a:moveTo>
                    <a:pt x="0" y="0"/>
                  </a:moveTo>
                  <a:lnTo>
                    <a:pt x="210" y="30"/>
                  </a:lnTo>
                  <a:lnTo>
                    <a:pt x="210" y="60"/>
                  </a:lnTo>
                  <a:lnTo>
                    <a:pt x="0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83" name="Freeform 59"/>
            <p:cNvSpPr>
              <a:spLocks/>
            </p:cNvSpPr>
            <p:nvPr/>
          </p:nvSpPr>
          <p:spPr bwMode="auto">
            <a:xfrm>
              <a:off x="5723" y="4245"/>
              <a:ext cx="210" cy="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0" y="15"/>
                </a:cxn>
                <a:cxn ang="0">
                  <a:pos x="210" y="45"/>
                </a:cxn>
                <a:cxn ang="0">
                  <a:pos x="0" y="30"/>
                </a:cxn>
                <a:cxn ang="0">
                  <a:pos x="0" y="0"/>
                </a:cxn>
              </a:cxnLst>
              <a:rect l="0" t="0" r="r" b="b"/>
              <a:pathLst>
                <a:path w="210" h="45">
                  <a:moveTo>
                    <a:pt x="0" y="0"/>
                  </a:moveTo>
                  <a:lnTo>
                    <a:pt x="210" y="15"/>
                  </a:lnTo>
                  <a:lnTo>
                    <a:pt x="210" y="45"/>
                  </a:lnTo>
                  <a:lnTo>
                    <a:pt x="0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84" name="Freeform 60"/>
            <p:cNvSpPr>
              <a:spLocks/>
            </p:cNvSpPr>
            <p:nvPr/>
          </p:nvSpPr>
          <p:spPr bwMode="auto">
            <a:xfrm>
              <a:off x="6054" y="4275"/>
              <a:ext cx="210" cy="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0" y="15"/>
                </a:cxn>
                <a:cxn ang="0">
                  <a:pos x="210" y="45"/>
                </a:cxn>
                <a:cxn ang="0">
                  <a:pos x="0" y="30"/>
                </a:cxn>
                <a:cxn ang="0">
                  <a:pos x="0" y="0"/>
                </a:cxn>
              </a:cxnLst>
              <a:rect l="0" t="0" r="r" b="b"/>
              <a:pathLst>
                <a:path w="210" h="45">
                  <a:moveTo>
                    <a:pt x="0" y="0"/>
                  </a:moveTo>
                  <a:lnTo>
                    <a:pt x="210" y="15"/>
                  </a:lnTo>
                  <a:lnTo>
                    <a:pt x="210" y="45"/>
                  </a:lnTo>
                  <a:lnTo>
                    <a:pt x="0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85" name="Freeform 61"/>
            <p:cNvSpPr>
              <a:spLocks/>
            </p:cNvSpPr>
            <p:nvPr/>
          </p:nvSpPr>
          <p:spPr bwMode="auto">
            <a:xfrm>
              <a:off x="6384" y="4290"/>
              <a:ext cx="210" cy="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0" y="15"/>
                </a:cxn>
                <a:cxn ang="0">
                  <a:pos x="210" y="45"/>
                </a:cxn>
                <a:cxn ang="0">
                  <a:pos x="0" y="30"/>
                </a:cxn>
                <a:cxn ang="0">
                  <a:pos x="0" y="0"/>
                </a:cxn>
              </a:cxnLst>
              <a:rect l="0" t="0" r="r" b="b"/>
              <a:pathLst>
                <a:path w="210" h="45">
                  <a:moveTo>
                    <a:pt x="0" y="0"/>
                  </a:moveTo>
                  <a:lnTo>
                    <a:pt x="210" y="15"/>
                  </a:lnTo>
                  <a:lnTo>
                    <a:pt x="210" y="45"/>
                  </a:lnTo>
                  <a:lnTo>
                    <a:pt x="0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86" name="Rectangle 62"/>
            <p:cNvSpPr>
              <a:spLocks noChangeArrowheads="1"/>
            </p:cNvSpPr>
            <p:nvPr/>
          </p:nvSpPr>
          <p:spPr bwMode="auto">
            <a:xfrm>
              <a:off x="6714" y="4320"/>
              <a:ext cx="60" cy="3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87" name="Freeform 63"/>
            <p:cNvSpPr>
              <a:spLocks/>
            </p:cNvSpPr>
            <p:nvPr/>
          </p:nvSpPr>
          <p:spPr bwMode="auto">
            <a:xfrm>
              <a:off x="6774" y="4320"/>
              <a:ext cx="165" cy="75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165" y="45"/>
                </a:cxn>
                <a:cxn ang="0">
                  <a:pos x="150" y="75"/>
                </a:cxn>
                <a:cxn ang="0">
                  <a:pos x="0" y="30"/>
                </a:cxn>
                <a:cxn ang="0">
                  <a:pos x="15" y="0"/>
                </a:cxn>
              </a:cxnLst>
              <a:rect l="0" t="0" r="r" b="b"/>
              <a:pathLst>
                <a:path w="165" h="75">
                  <a:moveTo>
                    <a:pt x="15" y="0"/>
                  </a:moveTo>
                  <a:lnTo>
                    <a:pt x="165" y="45"/>
                  </a:lnTo>
                  <a:lnTo>
                    <a:pt x="150" y="75"/>
                  </a:lnTo>
                  <a:lnTo>
                    <a:pt x="0" y="3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88" name="Freeform 64"/>
            <p:cNvSpPr>
              <a:spLocks/>
            </p:cNvSpPr>
            <p:nvPr/>
          </p:nvSpPr>
          <p:spPr bwMode="auto">
            <a:xfrm>
              <a:off x="7030" y="4410"/>
              <a:ext cx="225" cy="90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225" y="60"/>
                </a:cxn>
                <a:cxn ang="0">
                  <a:pos x="210" y="90"/>
                </a:cxn>
                <a:cxn ang="0">
                  <a:pos x="0" y="30"/>
                </a:cxn>
                <a:cxn ang="0">
                  <a:pos x="15" y="0"/>
                </a:cxn>
              </a:cxnLst>
              <a:rect l="0" t="0" r="r" b="b"/>
              <a:pathLst>
                <a:path w="225" h="90">
                  <a:moveTo>
                    <a:pt x="15" y="0"/>
                  </a:moveTo>
                  <a:lnTo>
                    <a:pt x="225" y="60"/>
                  </a:lnTo>
                  <a:lnTo>
                    <a:pt x="210" y="90"/>
                  </a:lnTo>
                  <a:lnTo>
                    <a:pt x="0" y="3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89" name="Freeform 65"/>
            <p:cNvSpPr>
              <a:spLocks/>
            </p:cNvSpPr>
            <p:nvPr/>
          </p:nvSpPr>
          <p:spPr bwMode="auto">
            <a:xfrm>
              <a:off x="7345" y="4515"/>
              <a:ext cx="195" cy="90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195" y="60"/>
                </a:cxn>
                <a:cxn ang="0">
                  <a:pos x="180" y="90"/>
                </a:cxn>
                <a:cxn ang="0">
                  <a:pos x="0" y="30"/>
                </a:cxn>
                <a:cxn ang="0">
                  <a:pos x="15" y="0"/>
                </a:cxn>
              </a:cxnLst>
              <a:rect l="0" t="0" r="r" b="b"/>
              <a:pathLst>
                <a:path w="195" h="90">
                  <a:moveTo>
                    <a:pt x="15" y="0"/>
                  </a:moveTo>
                  <a:lnTo>
                    <a:pt x="195" y="60"/>
                  </a:lnTo>
                  <a:lnTo>
                    <a:pt x="180" y="90"/>
                  </a:lnTo>
                  <a:lnTo>
                    <a:pt x="0" y="3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90" name="Rectangle 66"/>
            <p:cNvSpPr>
              <a:spLocks noChangeArrowheads="1"/>
            </p:cNvSpPr>
            <p:nvPr/>
          </p:nvSpPr>
          <p:spPr bwMode="auto">
            <a:xfrm>
              <a:off x="7525" y="4575"/>
              <a:ext cx="30" cy="3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91" name="Rectangle 67"/>
            <p:cNvSpPr>
              <a:spLocks noChangeArrowheads="1"/>
            </p:cNvSpPr>
            <p:nvPr/>
          </p:nvSpPr>
          <p:spPr bwMode="auto">
            <a:xfrm>
              <a:off x="7675" y="4590"/>
              <a:ext cx="210" cy="3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92" name="Freeform 68"/>
            <p:cNvSpPr>
              <a:spLocks/>
            </p:cNvSpPr>
            <p:nvPr/>
          </p:nvSpPr>
          <p:spPr bwMode="auto">
            <a:xfrm>
              <a:off x="8006" y="4605"/>
              <a:ext cx="210" cy="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0" y="15"/>
                </a:cxn>
                <a:cxn ang="0">
                  <a:pos x="210" y="45"/>
                </a:cxn>
                <a:cxn ang="0">
                  <a:pos x="0" y="30"/>
                </a:cxn>
                <a:cxn ang="0">
                  <a:pos x="0" y="0"/>
                </a:cxn>
              </a:cxnLst>
              <a:rect l="0" t="0" r="r" b="b"/>
              <a:pathLst>
                <a:path w="210" h="45">
                  <a:moveTo>
                    <a:pt x="0" y="0"/>
                  </a:moveTo>
                  <a:lnTo>
                    <a:pt x="210" y="15"/>
                  </a:lnTo>
                  <a:lnTo>
                    <a:pt x="210" y="45"/>
                  </a:lnTo>
                  <a:lnTo>
                    <a:pt x="0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93" name="Freeform 69"/>
            <p:cNvSpPr>
              <a:spLocks/>
            </p:cNvSpPr>
            <p:nvPr/>
          </p:nvSpPr>
          <p:spPr bwMode="auto">
            <a:xfrm>
              <a:off x="8336" y="4620"/>
              <a:ext cx="210" cy="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0" y="15"/>
                </a:cxn>
                <a:cxn ang="0">
                  <a:pos x="210" y="45"/>
                </a:cxn>
                <a:cxn ang="0">
                  <a:pos x="0" y="30"/>
                </a:cxn>
                <a:cxn ang="0">
                  <a:pos x="0" y="0"/>
                </a:cxn>
              </a:cxnLst>
              <a:rect l="0" t="0" r="r" b="b"/>
              <a:pathLst>
                <a:path w="210" h="45">
                  <a:moveTo>
                    <a:pt x="0" y="0"/>
                  </a:moveTo>
                  <a:lnTo>
                    <a:pt x="210" y="15"/>
                  </a:lnTo>
                  <a:lnTo>
                    <a:pt x="210" y="45"/>
                  </a:lnTo>
                  <a:lnTo>
                    <a:pt x="0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94" name="Freeform 70"/>
            <p:cNvSpPr>
              <a:spLocks/>
            </p:cNvSpPr>
            <p:nvPr/>
          </p:nvSpPr>
          <p:spPr bwMode="auto">
            <a:xfrm>
              <a:off x="8666" y="4650"/>
              <a:ext cx="210" cy="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0" y="15"/>
                </a:cxn>
                <a:cxn ang="0">
                  <a:pos x="210" y="45"/>
                </a:cxn>
                <a:cxn ang="0">
                  <a:pos x="0" y="30"/>
                </a:cxn>
                <a:cxn ang="0">
                  <a:pos x="0" y="0"/>
                </a:cxn>
              </a:cxnLst>
              <a:rect l="0" t="0" r="r" b="b"/>
              <a:pathLst>
                <a:path w="210" h="45">
                  <a:moveTo>
                    <a:pt x="0" y="0"/>
                  </a:moveTo>
                  <a:lnTo>
                    <a:pt x="210" y="15"/>
                  </a:lnTo>
                  <a:lnTo>
                    <a:pt x="210" y="45"/>
                  </a:lnTo>
                  <a:lnTo>
                    <a:pt x="0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95" name="Rectangle 71"/>
            <p:cNvSpPr>
              <a:spLocks noChangeArrowheads="1"/>
            </p:cNvSpPr>
            <p:nvPr/>
          </p:nvSpPr>
          <p:spPr bwMode="auto">
            <a:xfrm>
              <a:off x="8997" y="4680"/>
              <a:ext cx="60" cy="3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96" name="Freeform 72"/>
            <p:cNvSpPr>
              <a:spLocks/>
            </p:cNvSpPr>
            <p:nvPr/>
          </p:nvSpPr>
          <p:spPr bwMode="auto">
            <a:xfrm>
              <a:off x="9057" y="4680"/>
              <a:ext cx="165" cy="75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165" y="45"/>
                </a:cxn>
                <a:cxn ang="0">
                  <a:pos x="150" y="75"/>
                </a:cxn>
                <a:cxn ang="0">
                  <a:pos x="0" y="30"/>
                </a:cxn>
                <a:cxn ang="0">
                  <a:pos x="15" y="0"/>
                </a:cxn>
              </a:cxnLst>
              <a:rect l="0" t="0" r="r" b="b"/>
              <a:pathLst>
                <a:path w="165" h="75">
                  <a:moveTo>
                    <a:pt x="15" y="0"/>
                  </a:moveTo>
                  <a:lnTo>
                    <a:pt x="165" y="45"/>
                  </a:lnTo>
                  <a:lnTo>
                    <a:pt x="150" y="75"/>
                  </a:lnTo>
                  <a:lnTo>
                    <a:pt x="0" y="3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97" name="Freeform 73"/>
            <p:cNvSpPr>
              <a:spLocks/>
            </p:cNvSpPr>
            <p:nvPr/>
          </p:nvSpPr>
          <p:spPr bwMode="auto">
            <a:xfrm>
              <a:off x="9327" y="4755"/>
              <a:ext cx="195" cy="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5" y="45"/>
                </a:cxn>
                <a:cxn ang="0">
                  <a:pos x="195" y="75"/>
                </a:cxn>
                <a:cxn ang="0">
                  <a:pos x="0" y="30"/>
                </a:cxn>
                <a:cxn ang="0">
                  <a:pos x="0" y="0"/>
                </a:cxn>
              </a:cxnLst>
              <a:rect l="0" t="0" r="r" b="b"/>
              <a:pathLst>
                <a:path w="195" h="75">
                  <a:moveTo>
                    <a:pt x="0" y="0"/>
                  </a:moveTo>
                  <a:lnTo>
                    <a:pt x="195" y="45"/>
                  </a:lnTo>
                  <a:lnTo>
                    <a:pt x="195" y="75"/>
                  </a:lnTo>
                  <a:lnTo>
                    <a:pt x="0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98" name="Freeform 74"/>
            <p:cNvSpPr>
              <a:spLocks/>
            </p:cNvSpPr>
            <p:nvPr/>
          </p:nvSpPr>
          <p:spPr bwMode="auto">
            <a:xfrm>
              <a:off x="9642" y="4830"/>
              <a:ext cx="180" cy="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80" y="45"/>
                </a:cxn>
                <a:cxn ang="0">
                  <a:pos x="180" y="75"/>
                </a:cxn>
                <a:cxn ang="0">
                  <a:pos x="0" y="30"/>
                </a:cxn>
                <a:cxn ang="0">
                  <a:pos x="0" y="0"/>
                </a:cxn>
              </a:cxnLst>
              <a:rect l="0" t="0" r="r" b="b"/>
              <a:pathLst>
                <a:path w="180" h="75">
                  <a:moveTo>
                    <a:pt x="0" y="0"/>
                  </a:moveTo>
                  <a:lnTo>
                    <a:pt x="180" y="45"/>
                  </a:lnTo>
                  <a:lnTo>
                    <a:pt x="180" y="75"/>
                  </a:lnTo>
                  <a:lnTo>
                    <a:pt x="0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99" name="Rectangle 75"/>
            <p:cNvSpPr>
              <a:spLocks noChangeArrowheads="1"/>
            </p:cNvSpPr>
            <p:nvPr/>
          </p:nvSpPr>
          <p:spPr bwMode="auto">
            <a:xfrm>
              <a:off x="9822" y="4875"/>
              <a:ext cx="30" cy="3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00" name="Rectangle 76"/>
            <p:cNvSpPr>
              <a:spLocks noChangeArrowheads="1"/>
            </p:cNvSpPr>
            <p:nvPr/>
          </p:nvSpPr>
          <p:spPr bwMode="auto">
            <a:xfrm>
              <a:off x="9973" y="4875"/>
              <a:ext cx="210" cy="3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01" name="Rectangle 77"/>
            <p:cNvSpPr>
              <a:spLocks noChangeArrowheads="1"/>
            </p:cNvSpPr>
            <p:nvPr/>
          </p:nvSpPr>
          <p:spPr bwMode="auto">
            <a:xfrm>
              <a:off x="10303" y="4875"/>
              <a:ext cx="210" cy="3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02" name="Freeform 78"/>
            <p:cNvSpPr>
              <a:spLocks/>
            </p:cNvSpPr>
            <p:nvPr/>
          </p:nvSpPr>
          <p:spPr bwMode="auto">
            <a:xfrm>
              <a:off x="2885" y="4575"/>
              <a:ext cx="120" cy="120"/>
            </a:xfrm>
            <a:custGeom>
              <a:avLst/>
              <a:gdLst/>
              <a:ahLst/>
              <a:cxnLst>
                <a:cxn ang="0">
                  <a:pos x="60" y="0"/>
                </a:cxn>
                <a:cxn ang="0">
                  <a:pos x="120" y="60"/>
                </a:cxn>
                <a:cxn ang="0">
                  <a:pos x="60" y="120"/>
                </a:cxn>
                <a:cxn ang="0">
                  <a:pos x="0" y="60"/>
                </a:cxn>
                <a:cxn ang="0">
                  <a:pos x="60" y="0"/>
                </a:cxn>
              </a:cxnLst>
              <a:rect l="0" t="0" r="r" b="b"/>
              <a:pathLst>
                <a:path w="120" h="120">
                  <a:moveTo>
                    <a:pt x="60" y="0"/>
                  </a:moveTo>
                  <a:lnTo>
                    <a:pt x="120" y="60"/>
                  </a:lnTo>
                  <a:lnTo>
                    <a:pt x="60" y="120"/>
                  </a:lnTo>
                  <a:lnTo>
                    <a:pt x="0" y="6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03" name="Freeform 79"/>
            <p:cNvSpPr>
              <a:spLocks/>
            </p:cNvSpPr>
            <p:nvPr/>
          </p:nvSpPr>
          <p:spPr bwMode="auto">
            <a:xfrm>
              <a:off x="3651" y="4530"/>
              <a:ext cx="120" cy="120"/>
            </a:xfrm>
            <a:custGeom>
              <a:avLst/>
              <a:gdLst/>
              <a:ahLst/>
              <a:cxnLst>
                <a:cxn ang="0">
                  <a:pos x="60" y="0"/>
                </a:cxn>
                <a:cxn ang="0">
                  <a:pos x="120" y="60"/>
                </a:cxn>
                <a:cxn ang="0">
                  <a:pos x="60" y="120"/>
                </a:cxn>
                <a:cxn ang="0">
                  <a:pos x="0" y="60"/>
                </a:cxn>
                <a:cxn ang="0">
                  <a:pos x="60" y="0"/>
                </a:cxn>
              </a:cxnLst>
              <a:rect l="0" t="0" r="r" b="b"/>
              <a:pathLst>
                <a:path w="120" h="120">
                  <a:moveTo>
                    <a:pt x="60" y="0"/>
                  </a:moveTo>
                  <a:lnTo>
                    <a:pt x="120" y="60"/>
                  </a:lnTo>
                  <a:lnTo>
                    <a:pt x="60" y="120"/>
                  </a:lnTo>
                  <a:lnTo>
                    <a:pt x="0" y="6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04" name="Freeform 80"/>
            <p:cNvSpPr>
              <a:spLocks/>
            </p:cNvSpPr>
            <p:nvPr/>
          </p:nvSpPr>
          <p:spPr bwMode="auto">
            <a:xfrm>
              <a:off x="4417" y="4095"/>
              <a:ext cx="120" cy="120"/>
            </a:xfrm>
            <a:custGeom>
              <a:avLst/>
              <a:gdLst/>
              <a:ahLst/>
              <a:cxnLst>
                <a:cxn ang="0">
                  <a:pos x="60" y="0"/>
                </a:cxn>
                <a:cxn ang="0">
                  <a:pos x="120" y="60"/>
                </a:cxn>
                <a:cxn ang="0">
                  <a:pos x="60" y="120"/>
                </a:cxn>
                <a:cxn ang="0">
                  <a:pos x="0" y="60"/>
                </a:cxn>
                <a:cxn ang="0">
                  <a:pos x="60" y="0"/>
                </a:cxn>
              </a:cxnLst>
              <a:rect l="0" t="0" r="r" b="b"/>
              <a:pathLst>
                <a:path w="120" h="120">
                  <a:moveTo>
                    <a:pt x="60" y="0"/>
                  </a:moveTo>
                  <a:lnTo>
                    <a:pt x="120" y="60"/>
                  </a:lnTo>
                  <a:lnTo>
                    <a:pt x="60" y="120"/>
                  </a:lnTo>
                  <a:lnTo>
                    <a:pt x="0" y="6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05" name="Freeform 81"/>
            <p:cNvSpPr>
              <a:spLocks/>
            </p:cNvSpPr>
            <p:nvPr/>
          </p:nvSpPr>
          <p:spPr bwMode="auto">
            <a:xfrm>
              <a:off x="5183" y="4305"/>
              <a:ext cx="120" cy="120"/>
            </a:xfrm>
            <a:custGeom>
              <a:avLst/>
              <a:gdLst/>
              <a:ahLst/>
              <a:cxnLst>
                <a:cxn ang="0">
                  <a:pos x="60" y="0"/>
                </a:cxn>
                <a:cxn ang="0">
                  <a:pos x="120" y="60"/>
                </a:cxn>
                <a:cxn ang="0">
                  <a:pos x="60" y="120"/>
                </a:cxn>
                <a:cxn ang="0">
                  <a:pos x="0" y="60"/>
                </a:cxn>
                <a:cxn ang="0">
                  <a:pos x="60" y="0"/>
                </a:cxn>
              </a:cxnLst>
              <a:rect l="0" t="0" r="r" b="b"/>
              <a:pathLst>
                <a:path w="120" h="120">
                  <a:moveTo>
                    <a:pt x="60" y="0"/>
                  </a:moveTo>
                  <a:lnTo>
                    <a:pt x="120" y="60"/>
                  </a:lnTo>
                  <a:lnTo>
                    <a:pt x="60" y="120"/>
                  </a:lnTo>
                  <a:lnTo>
                    <a:pt x="0" y="6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06" name="Freeform 82"/>
            <p:cNvSpPr>
              <a:spLocks/>
            </p:cNvSpPr>
            <p:nvPr/>
          </p:nvSpPr>
          <p:spPr bwMode="auto">
            <a:xfrm>
              <a:off x="5948" y="4560"/>
              <a:ext cx="121" cy="120"/>
            </a:xfrm>
            <a:custGeom>
              <a:avLst/>
              <a:gdLst/>
              <a:ahLst/>
              <a:cxnLst>
                <a:cxn ang="0">
                  <a:pos x="61" y="0"/>
                </a:cxn>
                <a:cxn ang="0">
                  <a:pos x="121" y="60"/>
                </a:cxn>
                <a:cxn ang="0">
                  <a:pos x="61" y="120"/>
                </a:cxn>
                <a:cxn ang="0">
                  <a:pos x="0" y="60"/>
                </a:cxn>
                <a:cxn ang="0">
                  <a:pos x="61" y="0"/>
                </a:cxn>
              </a:cxnLst>
              <a:rect l="0" t="0" r="r" b="b"/>
              <a:pathLst>
                <a:path w="121" h="120">
                  <a:moveTo>
                    <a:pt x="61" y="0"/>
                  </a:moveTo>
                  <a:lnTo>
                    <a:pt x="121" y="60"/>
                  </a:lnTo>
                  <a:lnTo>
                    <a:pt x="61" y="120"/>
                  </a:lnTo>
                  <a:lnTo>
                    <a:pt x="0" y="6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07" name="Freeform 83"/>
            <p:cNvSpPr>
              <a:spLocks/>
            </p:cNvSpPr>
            <p:nvPr/>
          </p:nvSpPr>
          <p:spPr bwMode="auto">
            <a:xfrm>
              <a:off x="6714" y="4785"/>
              <a:ext cx="120" cy="120"/>
            </a:xfrm>
            <a:custGeom>
              <a:avLst/>
              <a:gdLst/>
              <a:ahLst/>
              <a:cxnLst>
                <a:cxn ang="0">
                  <a:pos x="60" y="0"/>
                </a:cxn>
                <a:cxn ang="0">
                  <a:pos x="120" y="60"/>
                </a:cxn>
                <a:cxn ang="0">
                  <a:pos x="60" y="120"/>
                </a:cxn>
                <a:cxn ang="0">
                  <a:pos x="0" y="60"/>
                </a:cxn>
                <a:cxn ang="0">
                  <a:pos x="60" y="0"/>
                </a:cxn>
              </a:cxnLst>
              <a:rect l="0" t="0" r="r" b="b"/>
              <a:pathLst>
                <a:path w="120" h="120">
                  <a:moveTo>
                    <a:pt x="60" y="0"/>
                  </a:moveTo>
                  <a:lnTo>
                    <a:pt x="120" y="60"/>
                  </a:lnTo>
                  <a:lnTo>
                    <a:pt x="60" y="120"/>
                  </a:lnTo>
                  <a:lnTo>
                    <a:pt x="0" y="6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08" name="Freeform 84"/>
            <p:cNvSpPr>
              <a:spLocks/>
            </p:cNvSpPr>
            <p:nvPr/>
          </p:nvSpPr>
          <p:spPr bwMode="auto">
            <a:xfrm>
              <a:off x="7465" y="4245"/>
              <a:ext cx="120" cy="120"/>
            </a:xfrm>
            <a:custGeom>
              <a:avLst/>
              <a:gdLst/>
              <a:ahLst/>
              <a:cxnLst>
                <a:cxn ang="0">
                  <a:pos x="60" y="0"/>
                </a:cxn>
                <a:cxn ang="0">
                  <a:pos x="120" y="60"/>
                </a:cxn>
                <a:cxn ang="0">
                  <a:pos x="60" y="120"/>
                </a:cxn>
                <a:cxn ang="0">
                  <a:pos x="0" y="60"/>
                </a:cxn>
                <a:cxn ang="0">
                  <a:pos x="60" y="0"/>
                </a:cxn>
              </a:cxnLst>
              <a:rect l="0" t="0" r="r" b="b"/>
              <a:pathLst>
                <a:path w="120" h="120">
                  <a:moveTo>
                    <a:pt x="60" y="0"/>
                  </a:moveTo>
                  <a:lnTo>
                    <a:pt x="120" y="60"/>
                  </a:lnTo>
                  <a:lnTo>
                    <a:pt x="60" y="120"/>
                  </a:lnTo>
                  <a:lnTo>
                    <a:pt x="0" y="6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09" name="Freeform 85"/>
            <p:cNvSpPr>
              <a:spLocks/>
            </p:cNvSpPr>
            <p:nvPr/>
          </p:nvSpPr>
          <p:spPr bwMode="auto">
            <a:xfrm>
              <a:off x="8231" y="4515"/>
              <a:ext cx="120" cy="120"/>
            </a:xfrm>
            <a:custGeom>
              <a:avLst/>
              <a:gdLst/>
              <a:ahLst/>
              <a:cxnLst>
                <a:cxn ang="0">
                  <a:pos x="60" y="0"/>
                </a:cxn>
                <a:cxn ang="0">
                  <a:pos x="120" y="60"/>
                </a:cxn>
                <a:cxn ang="0">
                  <a:pos x="60" y="120"/>
                </a:cxn>
                <a:cxn ang="0">
                  <a:pos x="0" y="60"/>
                </a:cxn>
                <a:cxn ang="0">
                  <a:pos x="60" y="0"/>
                </a:cxn>
              </a:cxnLst>
              <a:rect l="0" t="0" r="r" b="b"/>
              <a:pathLst>
                <a:path w="120" h="120">
                  <a:moveTo>
                    <a:pt x="60" y="0"/>
                  </a:moveTo>
                  <a:lnTo>
                    <a:pt x="120" y="60"/>
                  </a:lnTo>
                  <a:lnTo>
                    <a:pt x="60" y="120"/>
                  </a:lnTo>
                  <a:lnTo>
                    <a:pt x="0" y="6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10" name="Freeform 86"/>
            <p:cNvSpPr>
              <a:spLocks/>
            </p:cNvSpPr>
            <p:nvPr/>
          </p:nvSpPr>
          <p:spPr bwMode="auto">
            <a:xfrm>
              <a:off x="8997" y="4605"/>
              <a:ext cx="120" cy="120"/>
            </a:xfrm>
            <a:custGeom>
              <a:avLst/>
              <a:gdLst/>
              <a:ahLst/>
              <a:cxnLst>
                <a:cxn ang="0">
                  <a:pos x="60" y="0"/>
                </a:cxn>
                <a:cxn ang="0">
                  <a:pos x="120" y="60"/>
                </a:cxn>
                <a:cxn ang="0">
                  <a:pos x="60" y="120"/>
                </a:cxn>
                <a:cxn ang="0">
                  <a:pos x="0" y="60"/>
                </a:cxn>
                <a:cxn ang="0">
                  <a:pos x="60" y="0"/>
                </a:cxn>
              </a:cxnLst>
              <a:rect l="0" t="0" r="r" b="b"/>
              <a:pathLst>
                <a:path w="120" h="120">
                  <a:moveTo>
                    <a:pt x="60" y="0"/>
                  </a:moveTo>
                  <a:lnTo>
                    <a:pt x="120" y="60"/>
                  </a:lnTo>
                  <a:lnTo>
                    <a:pt x="60" y="120"/>
                  </a:lnTo>
                  <a:lnTo>
                    <a:pt x="0" y="6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11" name="Freeform 87"/>
            <p:cNvSpPr>
              <a:spLocks/>
            </p:cNvSpPr>
            <p:nvPr/>
          </p:nvSpPr>
          <p:spPr bwMode="auto">
            <a:xfrm>
              <a:off x="9762" y="4755"/>
              <a:ext cx="120" cy="120"/>
            </a:xfrm>
            <a:custGeom>
              <a:avLst/>
              <a:gdLst/>
              <a:ahLst/>
              <a:cxnLst>
                <a:cxn ang="0">
                  <a:pos x="60" y="0"/>
                </a:cxn>
                <a:cxn ang="0">
                  <a:pos x="120" y="60"/>
                </a:cxn>
                <a:cxn ang="0">
                  <a:pos x="60" y="120"/>
                </a:cxn>
                <a:cxn ang="0">
                  <a:pos x="0" y="60"/>
                </a:cxn>
                <a:cxn ang="0">
                  <a:pos x="60" y="0"/>
                </a:cxn>
              </a:cxnLst>
              <a:rect l="0" t="0" r="r" b="b"/>
              <a:pathLst>
                <a:path w="120" h="120">
                  <a:moveTo>
                    <a:pt x="60" y="0"/>
                  </a:moveTo>
                  <a:lnTo>
                    <a:pt x="120" y="60"/>
                  </a:lnTo>
                  <a:lnTo>
                    <a:pt x="60" y="120"/>
                  </a:lnTo>
                  <a:lnTo>
                    <a:pt x="0" y="6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12" name="Freeform 88"/>
            <p:cNvSpPr>
              <a:spLocks/>
            </p:cNvSpPr>
            <p:nvPr/>
          </p:nvSpPr>
          <p:spPr bwMode="auto">
            <a:xfrm>
              <a:off x="10528" y="4890"/>
              <a:ext cx="120" cy="120"/>
            </a:xfrm>
            <a:custGeom>
              <a:avLst/>
              <a:gdLst/>
              <a:ahLst/>
              <a:cxnLst>
                <a:cxn ang="0">
                  <a:pos x="60" y="0"/>
                </a:cxn>
                <a:cxn ang="0">
                  <a:pos x="120" y="60"/>
                </a:cxn>
                <a:cxn ang="0">
                  <a:pos x="60" y="120"/>
                </a:cxn>
                <a:cxn ang="0">
                  <a:pos x="0" y="60"/>
                </a:cxn>
                <a:cxn ang="0">
                  <a:pos x="60" y="0"/>
                </a:cxn>
              </a:cxnLst>
              <a:rect l="0" t="0" r="r" b="b"/>
              <a:pathLst>
                <a:path w="120" h="120">
                  <a:moveTo>
                    <a:pt x="60" y="0"/>
                  </a:moveTo>
                  <a:lnTo>
                    <a:pt x="120" y="60"/>
                  </a:lnTo>
                  <a:lnTo>
                    <a:pt x="60" y="120"/>
                  </a:lnTo>
                  <a:lnTo>
                    <a:pt x="0" y="6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13" name="Freeform 89"/>
            <p:cNvSpPr>
              <a:spLocks/>
            </p:cNvSpPr>
            <p:nvPr/>
          </p:nvSpPr>
          <p:spPr bwMode="auto">
            <a:xfrm>
              <a:off x="2885" y="778"/>
              <a:ext cx="120" cy="120"/>
            </a:xfrm>
            <a:custGeom>
              <a:avLst/>
              <a:gdLst/>
              <a:ahLst/>
              <a:cxnLst>
                <a:cxn ang="0">
                  <a:pos x="60" y="0"/>
                </a:cxn>
                <a:cxn ang="0">
                  <a:pos x="120" y="120"/>
                </a:cxn>
                <a:cxn ang="0">
                  <a:pos x="0" y="120"/>
                </a:cxn>
                <a:cxn ang="0">
                  <a:pos x="60" y="0"/>
                </a:cxn>
              </a:cxnLst>
              <a:rect l="0" t="0" r="r" b="b"/>
              <a:pathLst>
                <a:path w="120" h="120">
                  <a:moveTo>
                    <a:pt x="60" y="0"/>
                  </a:moveTo>
                  <a:lnTo>
                    <a:pt x="120" y="120"/>
                  </a:lnTo>
                  <a:lnTo>
                    <a:pt x="0" y="12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14" name="Freeform 90"/>
            <p:cNvSpPr>
              <a:spLocks/>
            </p:cNvSpPr>
            <p:nvPr/>
          </p:nvSpPr>
          <p:spPr bwMode="auto">
            <a:xfrm>
              <a:off x="3651" y="3059"/>
              <a:ext cx="120" cy="120"/>
            </a:xfrm>
            <a:custGeom>
              <a:avLst/>
              <a:gdLst/>
              <a:ahLst/>
              <a:cxnLst>
                <a:cxn ang="0">
                  <a:pos x="60" y="0"/>
                </a:cxn>
                <a:cxn ang="0">
                  <a:pos x="120" y="120"/>
                </a:cxn>
                <a:cxn ang="0">
                  <a:pos x="0" y="120"/>
                </a:cxn>
                <a:cxn ang="0">
                  <a:pos x="60" y="0"/>
                </a:cxn>
              </a:cxnLst>
              <a:rect l="0" t="0" r="r" b="b"/>
              <a:pathLst>
                <a:path w="120" h="120">
                  <a:moveTo>
                    <a:pt x="60" y="0"/>
                  </a:moveTo>
                  <a:lnTo>
                    <a:pt x="120" y="120"/>
                  </a:lnTo>
                  <a:lnTo>
                    <a:pt x="0" y="12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15" name="Freeform 91"/>
            <p:cNvSpPr>
              <a:spLocks/>
            </p:cNvSpPr>
            <p:nvPr/>
          </p:nvSpPr>
          <p:spPr bwMode="auto">
            <a:xfrm>
              <a:off x="4417" y="3824"/>
              <a:ext cx="120" cy="120"/>
            </a:xfrm>
            <a:custGeom>
              <a:avLst/>
              <a:gdLst/>
              <a:ahLst/>
              <a:cxnLst>
                <a:cxn ang="0">
                  <a:pos x="60" y="0"/>
                </a:cxn>
                <a:cxn ang="0">
                  <a:pos x="120" y="120"/>
                </a:cxn>
                <a:cxn ang="0">
                  <a:pos x="0" y="120"/>
                </a:cxn>
                <a:cxn ang="0">
                  <a:pos x="60" y="0"/>
                </a:cxn>
              </a:cxnLst>
              <a:rect l="0" t="0" r="r" b="b"/>
              <a:pathLst>
                <a:path w="120" h="120">
                  <a:moveTo>
                    <a:pt x="60" y="0"/>
                  </a:moveTo>
                  <a:lnTo>
                    <a:pt x="120" y="120"/>
                  </a:lnTo>
                  <a:lnTo>
                    <a:pt x="0" y="12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16" name="Freeform 92"/>
            <p:cNvSpPr>
              <a:spLocks/>
            </p:cNvSpPr>
            <p:nvPr/>
          </p:nvSpPr>
          <p:spPr bwMode="auto">
            <a:xfrm>
              <a:off x="5183" y="4155"/>
              <a:ext cx="120" cy="120"/>
            </a:xfrm>
            <a:custGeom>
              <a:avLst/>
              <a:gdLst/>
              <a:ahLst/>
              <a:cxnLst>
                <a:cxn ang="0">
                  <a:pos x="60" y="0"/>
                </a:cxn>
                <a:cxn ang="0">
                  <a:pos x="120" y="120"/>
                </a:cxn>
                <a:cxn ang="0">
                  <a:pos x="0" y="120"/>
                </a:cxn>
                <a:cxn ang="0">
                  <a:pos x="60" y="0"/>
                </a:cxn>
              </a:cxnLst>
              <a:rect l="0" t="0" r="r" b="b"/>
              <a:pathLst>
                <a:path w="120" h="120">
                  <a:moveTo>
                    <a:pt x="60" y="0"/>
                  </a:moveTo>
                  <a:lnTo>
                    <a:pt x="120" y="120"/>
                  </a:lnTo>
                  <a:lnTo>
                    <a:pt x="0" y="12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17" name="Freeform 93"/>
            <p:cNvSpPr>
              <a:spLocks/>
            </p:cNvSpPr>
            <p:nvPr/>
          </p:nvSpPr>
          <p:spPr bwMode="auto">
            <a:xfrm>
              <a:off x="5948" y="3884"/>
              <a:ext cx="121" cy="120"/>
            </a:xfrm>
            <a:custGeom>
              <a:avLst/>
              <a:gdLst/>
              <a:ahLst/>
              <a:cxnLst>
                <a:cxn ang="0">
                  <a:pos x="61" y="0"/>
                </a:cxn>
                <a:cxn ang="0">
                  <a:pos x="121" y="120"/>
                </a:cxn>
                <a:cxn ang="0">
                  <a:pos x="0" y="120"/>
                </a:cxn>
                <a:cxn ang="0">
                  <a:pos x="61" y="0"/>
                </a:cxn>
              </a:cxnLst>
              <a:rect l="0" t="0" r="r" b="b"/>
              <a:pathLst>
                <a:path w="121" h="120">
                  <a:moveTo>
                    <a:pt x="61" y="0"/>
                  </a:moveTo>
                  <a:lnTo>
                    <a:pt x="121" y="120"/>
                  </a:lnTo>
                  <a:lnTo>
                    <a:pt x="0" y="12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18" name="Freeform 94"/>
            <p:cNvSpPr>
              <a:spLocks/>
            </p:cNvSpPr>
            <p:nvPr/>
          </p:nvSpPr>
          <p:spPr bwMode="auto">
            <a:xfrm>
              <a:off x="6714" y="3824"/>
              <a:ext cx="120" cy="120"/>
            </a:xfrm>
            <a:custGeom>
              <a:avLst/>
              <a:gdLst/>
              <a:ahLst/>
              <a:cxnLst>
                <a:cxn ang="0">
                  <a:pos x="60" y="0"/>
                </a:cxn>
                <a:cxn ang="0">
                  <a:pos x="120" y="120"/>
                </a:cxn>
                <a:cxn ang="0">
                  <a:pos x="0" y="120"/>
                </a:cxn>
                <a:cxn ang="0">
                  <a:pos x="60" y="0"/>
                </a:cxn>
              </a:cxnLst>
              <a:rect l="0" t="0" r="r" b="b"/>
              <a:pathLst>
                <a:path w="120" h="120">
                  <a:moveTo>
                    <a:pt x="60" y="0"/>
                  </a:moveTo>
                  <a:lnTo>
                    <a:pt x="120" y="120"/>
                  </a:lnTo>
                  <a:lnTo>
                    <a:pt x="0" y="12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19" name="Freeform 95"/>
            <p:cNvSpPr>
              <a:spLocks/>
            </p:cNvSpPr>
            <p:nvPr/>
          </p:nvSpPr>
          <p:spPr bwMode="auto">
            <a:xfrm>
              <a:off x="7465" y="4485"/>
              <a:ext cx="120" cy="120"/>
            </a:xfrm>
            <a:custGeom>
              <a:avLst/>
              <a:gdLst/>
              <a:ahLst/>
              <a:cxnLst>
                <a:cxn ang="0">
                  <a:pos x="60" y="0"/>
                </a:cxn>
                <a:cxn ang="0">
                  <a:pos x="120" y="120"/>
                </a:cxn>
                <a:cxn ang="0">
                  <a:pos x="0" y="120"/>
                </a:cxn>
                <a:cxn ang="0">
                  <a:pos x="60" y="0"/>
                </a:cxn>
              </a:cxnLst>
              <a:rect l="0" t="0" r="r" b="b"/>
              <a:pathLst>
                <a:path w="120" h="120">
                  <a:moveTo>
                    <a:pt x="60" y="0"/>
                  </a:moveTo>
                  <a:lnTo>
                    <a:pt x="120" y="120"/>
                  </a:lnTo>
                  <a:lnTo>
                    <a:pt x="0" y="12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20" name="Freeform 96"/>
            <p:cNvSpPr>
              <a:spLocks/>
            </p:cNvSpPr>
            <p:nvPr/>
          </p:nvSpPr>
          <p:spPr bwMode="auto">
            <a:xfrm>
              <a:off x="8231" y="4500"/>
              <a:ext cx="120" cy="120"/>
            </a:xfrm>
            <a:custGeom>
              <a:avLst/>
              <a:gdLst/>
              <a:ahLst/>
              <a:cxnLst>
                <a:cxn ang="0">
                  <a:pos x="60" y="0"/>
                </a:cxn>
                <a:cxn ang="0">
                  <a:pos x="120" y="120"/>
                </a:cxn>
                <a:cxn ang="0">
                  <a:pos x="0" y="120"/>
                </a:cxn>
                <a:cxn ang="0">
                  <a:pos x="60" y="0"/>
                </a:cxn>
              </a:cxnLst>
              <a:rect l="0" t="0" r="r" b="b"/>
              <a:pathLst>
                <a:path w="120" h="120">
                  <a:moveTo>
                    <a:pt x="60" y="0"/>
                  </a:moveTo>
                  <a:lnTo>
                    <a:pt x="120" y="120"/>
                  </a:lnTo>
                  <a:lnTo>
                    <a:pt x="0" y="12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21" name="Freeform 97"/>
            <p:cNvSpPr>
              <a:spLocks/>
            </p:cNvSpPr>
            <p:nvPr/>
          </p:nvSpPr>
          <p:spPr bwMode="auto">
            <a:xfrm>
              <a:off x="8997" y="4695"/>
              <a:ext cx="120" cy="120"/>
            </a:xfrm>
            <a:custGeom>
              <a:avLst/>
              <a:gdLst/>
              <a:ahLst/>
              <a:cxnLst>
                <a:cxn ang="0">
                  <a:pos x="60" y="0"/>
                </a:cxn>
                <a:cxn ang="0">
                  <a:pos x="120" y="120"/>
                </a:cxn>
                <a:cxn ang="0">
                  <a:pos x="0" y="120"/>
                </a:cxn>
                <a:cxn ang="0">
                  <a:pos x="60" y="0"/>
                </a:cxn>
              </a:cxnLst>
              <a:rect l="0" t="0" r="r" b="b"/>
              <a:pathLst>
                <a:path w="120" h="120">
                  <a:moveTo>
                    <a:pt x="60" y="0"/>
                  </a:moveTo>
                  <a:lnTo>
                    <a:pt x="120" y="120"/>
                  </a:lnTo>
                  <a:lnTo>
                    <a:pt x="0" y="12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22" name="Freeform 98"/>
            <p:cNvSpPr>
              <a:spLocks/>
            </p:cNvSpPr>
            <p:nvPr/>
          </p:nvSpPr>
          <p:spPr bwMode="auto">
            <a:xfrm>
              <a:off x="9762" y="4800"/>
              <a:ext cx="120" cy="120"/>
            </a:xfrm>
            <a:custGeom>
              <a:avLst/>
              <a:gdLst/>
              <a:ahLst/>
              <a:cxnLst>
                <a:cxn ang="0">
                  <a:pos x="60" y="0"/>
                </a:cxn>
                <a:cxn ang="0">
                  <a:pos x="120" y="120"/>
                </a:cxn>
                <a:cxn ang="0">
                  <a:pos x="0" y="120"/>
                </a:cxn>
                <a:cxn ang="0">
                  <a:pos x="60" y="0"/>
                </a:cxn>
              </a:cxnLst>
              <a:rect l="0" t="0" r="r" b="b"/>
              <a:pathLst>
                <a:path w="120" h="120">
                  <a:moveTo>
                    <a:pt x="60" y="0"/>
                  </a:moveTo>
                  <a:lnTo>
                    <a:pt x="120" y="120"/>
                  </a:lnTo>
                  <a:lnTo>
                    <a:pt x="0" y="12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23" name="Freeform 99"/>
            <p:cNvSpPr>
              <a:spLocks/>
            </p:cNvSpPr>
            <p:nvPr/>
          </p:nvSpPr>
          <p:spPr bwMode="auto">
            <a:xfrm>
              <a:off x="10528" y="4740"/>
              <a:ext cx="120" cy="120"/>
            </a:xfrm>
            <a:custGeom>
              <a:avLst/>
              <a:gdLst/>
              <a:ahLst/>
              <a:cxnLst>
                <a:cxn ang="0">
                  <a:pos x="60" y="0"/>
                </a:cxn>
                <a:cxn ang="0">
                  <a:pos x="120" y="120"/>
                </a:cxn>
                <a:cxn ang="0">
                  <a:pos x="0" y="120"/>
                </a:cxn>
                <a:cxn ang="0">
                  <a:pos x="60" y="0"/>
                </a:cxn>
              </a:cxnLst>
              <a:rect l="0" t="0" r="r" b="b"/>
              <a:pathLst>
                <a:path w="120" h="120">
                  <a:moveTo>
                    <a:pt x="60" y="0"/>
                  </a:moveTo>
                  <a:lnTo>
                    <a:pt x="120" y="120"/>
                  </a:lnTo>
                  <a:lnTo>
                    <a:pt x="0" y="12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24" name="Rectangle 100"/>
            <p:cNvSpPr>
              <a:spLocks noChangeArrowheads="1"/>
            </p:cNvSpPr>
            <p:nvPr/>
          </p:nvSpPr>
          <p:spPr bwMode="auto">
            <a:xfrm>
              <a:off x="2885" y="3509"/>
              <a:ext cx="136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25" name="Line 101"/>
            <p:cNvSpPr>
              <a:spLocks noChangeShapeType="1"/>
            </p:cNvSpPr>
            <p:nvPr/>
          </p:nvSpPr>
          <p:spPr bwMode="auto">
            <a:xfrm flipH="1" flipV="1">
              <a:off x="2885" y="3509"/>
              <a:ext cx="60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26" name="Line 102"/>
            <p:cNvSpPr>
              <a:spLocks noChangeShapeType="1"/>
            </p:cNvSpPr>
            <p:nvPr/>
          </p:nvSpPr>
          <p:spPr bwMode="auto">
            <a:xfrm>
              <a:off x="2945" y="3569"/>
              <a:ext cx="60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27" name="Line 103"/>
            <p:cNvSpPr>
              <a:spLocks noChangeShapeType="1"/>
            </p:cNvSpPr>
            <p:nvPr/>
          </p:nvSpPr>
          <p:spPr bwMode="auto">
            <a:xfrm flipH="1">
              <a:off x="2885" y="3569"/>
              <a:ext cx="60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28" name="Line 104"/>
            <p:cNvSpPr>
              <a:spLocks noChangeShapeType="1"/>
            </p:cNvSpPr>
            <p:nvPr/>
          </p:nvSpPr>
          <p:spPr bwMode="auto">
            <a:xfrm flipV="1">
              <a:off x="2945" y="3509"/>
              <a:ext cx="60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29" name="Line 105"/>
            <p:cNvSpPr>
              <a:spLocks noChangeShapeType="1"/>
            </p:cNvSpPr>
            <p:nvPr/>
          </p:nvSpPr>
          <p:spPr bwMode="auto">
            <a:xfrm flipV="1">
              <a:off x="2945" y="3509"/>
              <a:ext cx="0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30" name="Line 106"/>
            <p:cNvSpPr>
              <a:spLocks noChangeShapeType="1"/>
            </p:cNvSpPr>
            <p:nvPr/>
          </p:nvSpPr>
          <p:spPr bwMode="auto">
            <a:xfrm>
              <a:off x="2945" y="3569"/>
              <a:ext cx="0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31" name="Rectangle 107"/>
            <p:cNvSpPr>
              <a:spLocks noChangeArrowheads="1"/>
            </p:cNvSpPr>
            <p:nvPr/>
          </p:nvSpPr>
          <p:spPr bwMode="auto">
            <a:xfrm>
              <a:off x="3651" y="3704"/>
              <a:ext cx="135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32" name="Line 108"/>
            <p:cNvSpPr>
              <a:spLocks noChangeShapeType="1"/>
            </p:cNvSpPr>
            <p:nvPr/>
          </p:nvSpPr>
          <p:spPr bwMode="auto">
            <a:xfrm flipH="1" flipV="1">
              <a:off x="3651" y="3704"/>
              <a:ext cx="60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33" name="Line 109"/>
            <p:cNvSpPr>
              <a:spLocks noChangeShapeType="1"/>
            </p:cNvSpPr>
            <p:nvPr/>
          </p:nvSpPr>
          <p:spPr bwMode="auto">
            <a:xfrm>
              <a:off x="3711" y="3764"/>
              <a:ext cx="60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34" name="Line 110"/>
            <p:cNvSpPr>
              <a:spLocks noChangeShapeType="1"/>
            </p:cNvSpPr>
            <p:nvPr/>
          </p:nvSpPr>
          <p:spPr bwMode="auto">
            <a:xfrm flipH="1">
              <a:off x="3651" y="3764"/>
              <a:ext cx="60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35" name="Line 111"/>
            <p:cNvSpPr>
              <a:spLocks noChangeShapeType="1"/>
            </p:cNvSpPr>
            <p:nvPr/>
          </p:nvSpPr>
          <p:spPr bwMode="auto">
            <a:xfrm flipV="1">
              <a:off x="3711" y="3704"/>
              <a:ext cx="60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36" name="Line 112"/>
            <p:cNvSpPr>
              <a:spLocks noChangeShapeType="1"/>
            </p:cNvSpPr>
            <p:nvPr/>
          </p:nvSpPr>
          <p:spPr bwMode="auto">
            <a:xfrm flipV="1">
              <a:off x="3711" y="3704"/>
              <a:ext cx="0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37" name="Line 113"/>
            <p:cNvSpPr>
              <a:spLocks noChangeShapeType="1"/>
            </p:cNvSpPr>
            <p:nvPr/>
          </p:nvSpPr>
          <p:spPr bwMode="auto">
            <a:xfrm>
              <a:off x="3711" y="3764"/>
              <a:ext cx="0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38" name="Rectangle 114"/>
            <p:cNvSpPr>
              <a:spLocks noChangeArrowheads="1"/>
            </p:cNvSpPr>
            <p:nvPr/>
          </p:nvSpPr>
          <p:spPr bwMode="auto">
            <a:xfrm>
              <a:off x="4417" y="4245"/>
              <a:ext cx="135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39" name="Line 115"/>
            <p:cNvSpPr>
              <a:spLocks noChangeShapeType="1"/>
            </p:cNvSpPr>
            <p:nvPr/>
          </p:nvSpPr>
          <p:spPr bwMode="auto">
            <a:xfrm flipH="1" flipV="1">
              <a:off x="4417" y="4245"/>
              <a:ext cx="60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40" name="Line 116"/>
            <p:cNvSpPr>
              <a:spLocks noChangeShapeType="1"/>
            </p:cNvSpPr>
            <p:nvPr/>
          </p:nvSpPr>
          <p:spPr bwMode="auto">
            <a:xfrm>
              <a:off x="4477" y="4305"/>
              <a:ext cx="60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41" name="Line 117"/>
            <p:cNvSpPr>
              <a:spLocks noChangeShapeType="1"/>
            </p:cNvSpPr>
            <p:nvPr/>
          </p:nvSpPr>
          <p:spPr bwMode="auto">
            <a:xfrm flipH="1">
              <a:off x="4417" y="4305"/>
              <a:ext cx="60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42" name="Line 118"/>
            <p:cNvSpPr>
              <a:spLocks noChangeShapeType="1"/>
            </p:cNvSpPr>
            <p:nvPr/>
          </p:nvSpPr>
          <p:spPr bwMode="auto">
            <a:xfrm flipV="1">
              <a:off x="4477" y="4245"/>
              <a:ext cx="60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43" name="Line 119"/>
            <p:cNvSpPr>
              <a:spLocks noChangeShapeType="1"/>
            </p:cNvSpPr>
            <p:nvPr/>
          </p:nvSpPr>
          <p:spPr bwMode="auto">
            <a:xfrm flipV="1">
              <a:off x="4477" y="4245"/>
              <a:ext cx="0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44" name="Line 120"/>
            <p:cNvSpPr>
              <a:spLocks noChangeShapeType="1"/>
            </p:cNvSpPr>
            <p:nvPr/>
          </p:nvSpPr>
          <p:spPr bwMode="auto">
            <a:xfrm>
              <a:off x="4477" y="4305"/>
              <a:ext cx="0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45" name="Rectangle 121"/>
            <p:cNvSpPr>
              <a:spLocks noChangeArrowheads="1"/>
            </p:cNvSpPr>
            <p:nvPr/>
          </p:nvSpPr>
          <p:spPr bwMode="auto">
            <a:xfrm>
              <a:off x="5183" y="3464"/>
              <a:ext cx="135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46" name="Line 122"/>
            <p:cNvSpPr>
              <a:spLocks noChangeShapeType="1"/>
            </p:cNvSpPr>
            <p:nvPr/>
          </p:nvSpPr>
          <p:spPr bwMode="auto">
            <a:xfrm flipH="1" flipV="1">
              <a:off x="5183" y="3464"/>
              <a:ext cx="60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47" name="Line 123"/>
            <p:cNvSpPr>
              <a:spLocks noChangeShapeType="1"/>
            </p:cNvSpPr>
            <p:nvPr/>
          </p:nvSpPr>
          <p:spPr bwMode="auto">
            <a:xfrm>
              <a:off x="5243" y="3524"/>
              <a:ext cx="60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48" name="Line 124"/>
            <p:cNvSpPr>
              <a:spLocks noChangeShapeType="1"/>
            </p:cNvSpPr>
            <p:nvPr/>
          </p:nvSpPr>
          <p:spPr bwMode="auto">
            <a:xfrm flipH="1">
              <a:off x="5183" y="3524"/>
              <a:ext cx="60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49" name="Line 125"/>
            <p:cNvSpPr>
              <a:spLocks noChangeShapeType="1"/>
            </p:cNvSpPr>
            <p:nvPr/>
          </p:nvSpPr>
          <p:spPr bwMode="auto">
            <a:xfrm flipV="1">
              <a:off x="5243" y="3464"/>
              <a:ext cx="60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50" name="Line 126"/>
            <p:cNvSpPr>
              <a:spLocks noChangeShapeType="1"/>
            </p:cNvSpPr>
            <p:nvPr/>
          </p:nvSpPr>
          <p:spPr bwMode="auto">
            <a:xfrm flipV="1">
              <a:off x="5243" y="3464"/>
              <a:ext cx="0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51" name="Line 127"/>
            <p:cNvSpPr>
              <a:spLocks noChangeShapeType="1"/>
            </p:cNvSpPr>
            <p:nvPr/>
          </p:nvSpPr>
          <p:spPr bwMode="auto">
            <a:xfrm>
              <a:off x="5243" y="3524"/>
              <a:ext cx="0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52" name="Rectangle 128"/>
            <p:cNvSpPr>
              <a:spLocks noChangeArrowheads="1"/>
            </p:cNvSpPr>
            <p:nvPr/>
          </p:nvSpPr>
          <p:spPr bwMode="auto">
            <a:xfrm>
              <a:off x="5948" y="4079"/>
              <a:ext cx="136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53" name="Line 129"/>
            <p:cNvSpPr>
              <a:spLocks noChangeShapeType="1"/>
            </p:cNvSpPr>
            <p:nvPr/>
          </p:nvSpPr>
          <p:spPr bwMode="auto">
            <a:xfrm flipH="1" flipV="1">
              <a:off x="5948" y="4079"/>
              <a:ext cx="61" cy="6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54" name="Line 130"/>
            <p:cNvSpPr>
              <a:spLocks noChangeShapeType="1"/>
            </p:cNvSpPr>
            <p:nvPr/>
          </p:nvSpPr>
          <p:spPr bwMode="auto">
            <a:xfrm>
              <a:off x="6009" y="4140"/>
              <a:ext cx="60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55" name="Line 131"/>
            <p:cNvSpPr>
              <a:spLocks noChangeShapeType="1"/>
            </p:cNvSpPr>
            <p:nvPr/>
          </p:nvSpPr>
          <p:spPr bwMode="auto">
            <a:xfrm flipH="1">
              <a:off x="5948" y="4140"/>
              <a:ext cx="61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56" name="Line 132"/>
            <p:cNvSpPr>
              <a:spLocks noChangeShapeType="1"/>
            </p:cNvSpPr>
            <p:nvPr/>
          </p:nvSpPr>
          <p:spPr bwMode="auto">
            <a:xfrm flipV="1">
              <a:off x="6009" y="4079"/>
              <a:ext cx="60" cy="6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57" name="Line 133"/>
            <p:cNvSpPr>
              <a:spLocks noChangeShapeType="1"/>
            </p:cNvSpPr>
            <p:nvPr/>
          </p:nvSpPr>
          <p:spPr bwMode="auto">
            <a:xfrm flipV="1">
              <a:off x="6009" y="4079"/>
              <a:ext cx="0" cy="6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58" name="Line 134"/>
            <p:cNvSpPr>
              <a:spLocks noChangeShapeType="1"/>
            </p:cNvSpPr>
            <p:nvPr/>
          </p:nvSpPr>
          <p:spPr bwMode="auto">
            <a:xfrm>
              <a:off x="6009" y="4140"/>
              <a:ext cx="0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59" name="Rectangle 135"/>
            <p:cNvSpPr>
              <a:spLocks noChangeArrowheads="1"/>
            </p:cNvSpPr>
            <p:nvPr/>
          </p:nvSpPr>
          <p:spPr bwMode="auto">
            <a:xfrm>
              <a:off x="6714" y="4275"/>
              <a:ext cx="135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60" name="Line 136"/>
            <p:cNvSpPr>
              <a:spLocks noChangeShapeType="1"/>
            </p:cNvSpPr>
            <p:nvPr/>
          </p:nvSpPr>
          <p:spPr bwMode="auto">
            <a:xfrm flipH="1" flipV="1">
              <a:off x="6714" y="4275"/>
              <a:ext cx="60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61" name="Line 137"/>
            <p:cNvSpPr>
              <a:spLocks noChangeShapeType="1"/>
            </p:cNvSpPr>
            <p:nvPr/>
          </p:nvSpPr>
          <p:spPr bwMode="auto">
            <a:xfrm>
              <a:off x="6774" y="4335"/>
              <a:ext cx="60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62" name="Line 138"/>
            <p:cNvSpPr>
              <a:spLocks noChangeShapeType="1"/>
            </p:cNvSpPr>
            <p:nvPr/>
          </p:nvSpPr>
          <p:spPr bwMode="auto">
            <a:xfrm flipH="1">
              <a:off x="6714" y="4335"/>
              <a:ext cx="60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63" name="Line 139"/>
            <p:cNvSpPr>
              <a:spLocks noChangeShapeType="1"/>
            </p:cNvSpPr>
            <p:nvPr/>
          </p:nvSpPr>
          <p:spPr bwMode="auto">
            <a:xfrm flipV="1">
              <a:off x="6774" y="4275"/>
              <a:ext cx="60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64" name="Line 140"/>
            <p:cNvSpPr>
              <a:spLocks noChangeShapeType="1"/>
            </p:cNvSpPr>
            <p:nvPr/>
          </p:nvSpPr>
          <p:spPr bwMode="auto">
            <a:xfrm flipV="1">
              <a:off x="6774" y="4275"/>
              <a:ext cx="0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65" name="Line 141"/>
            <p:cNvSpPr>
              <a:spLocks noChangeShapeType="1"/>
            </p:cNvSpPr>
            <p:nvPr/>
          </p:nvSpPr>
          <p:spPr bwMode="auto">
            <a:xfrm>
              <a:off x="6774" y="4335"/>
              <a:ext cx="0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66" name="Rectangle 142"/>
            <p:cNvSpPr>
              <a:spLocks noChangeArrowheads="1"/>
            </p:cNvSpPr>
            <p:nvPr/>
          </p:nvSpPr>
          <p:spPr bwMode="auto">
            <a:xfrm>
              <a:off x="7465" y="4620"/>
              <a:ext cx="135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67" name="Line 143"/>
            <p:cNvSpPr>
              <a:spLocks noChangeShapeType="1"/>
            </p:cNvSpPr>
            <p:nvPr/>
          </p:nvSpPr>
          <p:spPr bwMode="auto">
            <a:xfrm flipH="1" flipV="1">
              <a:off x="7465" y="4620"/>
              <a:ext cx="60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68" name="Line 144"/>
            <p:cNvSpPr>
              <a:spLocks noChangeShapeType="1"/>
            </p:cNvSpPr>
            <p:nvPr/>
          </p:nvSpPr>
          <p:spPr bwMode="auto">
            <a:xfrm>
              <a:off x="7525" y="4680"/>
              <a:ext cx="60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69" name="Line 145"/>
            <p:cNvSpPr>
              <a:spLocks noChangeShapeType="1"/>
            </p:cNvSpPr>
            <p:nvPr/>
          </p:nvSpPr>
          <p:spPr bwMode="auto">
            <a:xfrm flipH="1">
              <a:off x="7465" y="4680"/>
              <a:ext cx="60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70" name="Line 146"/>
            <p:cNvSpPr>
              <a:spLocks noChangeShapeType="1"/>
            </p:cNvSpPr>
            <p:nvPr/>
          </p:nvSpPr>
          <p:spPr bwMode="auto">
            <a:xfrm flipV="1">
              <a:off x="7525" y="4620"/>
              <a:ext cx="60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71" name="Line 147"/>
            <p:cNvSpPr>
              <a:spLocks noChangeShapeType="1"/>
            </p:cNvSpPr>
            <p:nvPr/>
          </p:nvSpPr>
          <p:spPr bwMode="auto">
            <a:xfrm flipV="1">
              <a:off x="7525" y="4620"/>
              <a:ext cx="0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72" name="Line 148"/>
            <p:cNvSpPr>
              <a:spLocks noChangeShapeType="1"/>
            </p:cNvSpPr>
            <p:nvPr/>
          </p:nvSpPr>
          <p:spPr bwMode="auto">
            <a:xfrm>
              <a:off x="7525" y="4680"/>
              <a:ext cx="0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73" name="Rectangle 149"/>
            <p:cNvSpPr>
              <a:spLocks noChangeArrowheads="1"/>
            </p:cNvSpPr>
            <p:nvPr/>
          </p:nvSpPr>
          <p:spPr bwMode="auto">
            <a:xfrm>
              <a:off x="8231" y="4575"/>
              <a:ext cx="135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74" name="Line 150"/>
            <p:cNvSpPr>
              <a:spLocks noChangeShapeType="1"/>
            </p:cNvSpPr>
            <p:nvPr/>
          </p:nvSpPr>
          <p:spPr bwMode="auto">
            <a:xfrm flipH="1" flipV="1">
              <a:off x="8231" y="4575"/>
              <a:ext cx="60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75" name="Line 151"/>
            <p:cNvSpPr>
              <a:spLocks noChangeShapeType="1"/>
            </p:cNvSpPr>
            <p:nvPr/>
          </p:nvSpPr>
          <p:spPr bwMode="auto">
            <a:xfrm>
              <a:off x="8291" y="4635"/>
              <a:ext cx="60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76" name="Line 152"/>
            <p:cNvSpPr>
              <a:spLocks noChangeShapeType="1"/>
            </p:cNvSpPr>
            <p:nvPr/>
          </p:nvSpPr>
          <p:spPr bwMode="auto">
            <a:xfrm flipH="1">
              <a:off x="8231" y="4635"/>
              <a:ext cx="60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77" name="Line 153"/>
            <p:cNvSpPr>
              <a:spLocks noChangeShapeType="1"/>
            </p:cNvSpPr>
            <p:nvPr/>
          </p:nvSpPr>
          <p:spPr bwMode="auto">
            <a:xfrm flipV="1">
              <a:off x="8291" y="4575"/>
              <a:ext cx="60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78" name="Line 154"/>
            <p:cNvSpPr>
              <a:spLocks noChangeShapeType="1"/>
            </p:cNvSpPr>
            <p:nvPr/>
          </p:nvSpPr>
          <p:spPr bwMode="auto">
            <a:xfrm flipV="1">
              <a:off x="8291" y="4575"/>
              <a:ext cx="0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79" name="Line 155"/>
            <p:cNvSpPr>
              <a:spLocks noChangeShapeType="1"/>
            </p:cNvSpPr>
            <p:nvPr/>
          </p:nvSpPr>
          <p:spPr bwMode="auto">
            <a:xfrm>
              <a:off x="8291" y="4635"/>
              <a:ext cx="0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80" name="Rectangle 156"/>
            <p:cNvSpPr>
              <a:spLocks noChangeArrowheads="1"/>
            </p:cNvSpPr>
            <p:nvPr/>
          </p:nvSpPr>
          <p:spPr bwMode="auto">
            <a:xfrm>
              <a:off x="8997" y="4680"/>
              <a:ext cx="135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81" name="Line 157"/>
            <p:cNvSpPr>
              <a:spLocks noChangeShapeType="1"/>
            </p:cNvSpPr>
            <p:nvPr/>
          </p:nvSpPr>
          <p:spPr bwMode="auto">
            <a:xfrm flipH="1" flipV="1">
              <a:off x="8997" y="4680"/>
              <a:ext cx="60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82" name="Line 158"/>
            <p:cNvSpPr>
              <a:spLocks noChangeShapeType="1"/>
            </p:cNvSpPr>
            <p:nvPr/>
          </p:nvSpPr>
          <p:spPr bwMode="auto">
            <a:xfrm>
              <a:off x="9057" y="4740"/>
              <a:ext cx="60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83" name="Line 159"/>
            <p:cNvSpPr>
              <a:spLocks noChangeShapeType="1"/>
            </p:cNvSpPr>
            <p:nvPr/>
          </p:nvSpPr>
          <p:spPr bwMode="auto">
            <a:xfrm flipH="1">
              <a:off x="8997" y="4740"/>
              <a:ext cx="60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84" name="Line 160"/>
            <p:cNvSpPr>
              <a:spLocks noChangeShapeType="1"/>
            </p:cNvSpPr>
            <p:nvPr/>
          </p:nvSpPr>
          <p:spPr bwMode="auto">
            <a:xfrm flipV="1">
              <a:off x="9057" y="4680"/>
              <a:ext cx="60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85" name="Line 161"/>
            <p:cNvSpPr>
              <a:spLocks noChangeShapeType="1"/>
            </p:cNvSpPr>
            <p:nvPr/>
          </p:nvSpPr>
          <p:spPr bwMode="auto">
            <a:xfrm flipV="1">
              <a:off x="9057" y="4680"/>
              <a:ext cx="0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86" name="Line 162"/>
            <p:cNvSpPr>
              <a:spLocks noChangeShapeType="1"/>
            </p:cNvSpPr>
            <p:nvPr/>
          </p:nvSpPr>
          <p:spPr bwMode="auto">
            <a:xfrm>
              <a:off x="9057" y="4740"/>
              <a:ext cx="0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87" name="Rectangle 163"/>
            <p:cNvSpPr>
              <a:spLocks noChangeArrowheads="1"/>
            </p:cNvSpPr>
            <p:nvPr/>
          </p:nvSpPr>
          <p:spPr bwMode="auto">
            <a:xfrm>
              <a:off x="9762" y="4965"/>
              <a:ext cx="135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88" name="Line 164"/>
            <p:cNvSpPr>
              <a:spLocks noChangeShapeType="1"/>
            </p:cNvSpPr>
            <p:nvPr/>
          </p:nvSpPr>
          <p:spPr bwMode="auto">
            <a:xfrm flipH="1" flipV="1">
              <a:off x="9762" y="4965"/>
              <a:ext cx="60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89" name="Line 165"/>
            <p:cNvSpPr>
              <a:spLocks noChangeShapeType="1"/>
            </p:cNvSpPr>
            <p:nvPr/>
          </p:nvSpPr>
          <p:spPr bwMode="auto">
            <a:xfrm>
              <a:off x="9822" y="5025"/>
              <a:ext cx="60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90" name="Line 166"/>
            <p:cNvSpPr>
              <a:spLocks noChangeShapeType="1"/>
            </p:cNvSpPr>
            <p:nvPr/>
          </p:nvSpPr>
          <p:spPr bwMode="auto">
            <a:xfrm flipH="1">
              <a:off x="9762" y="5025"/>
              <a:ext cx="60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91" name="Line 167"/>
            <p:cNvSpPr>
              <a:spLocks noChangeShapeType="1"/>
            </p:cNvSpPr>
            <p:nvPr/>
          </p:nvSpPr>
          <p:spPr bwMode="auto">
            <a:xfrm flipV="1">
              <a:off x="9822" y="4965"/>
              <a:ext cx="60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92" name="Line 168"/>
            <p:cNvSpPr>
              <a:spLocks noChangeShapeType="1"/>
            </p:cNvSpPr>
            <p:nvPr/>
          </p:nvSpPr>
          <p:spPr bwMode="auto">
            <a:xfrm flipV="1">
              <a:off x="9822" y="4965"/>
              <a:ext cx="0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93" name="Line 169"/>
            <p:cNvSpPr>
              <a:spLocks noChangeShapeType="1"/>
            </p:cNvSpPr>
            <p:nvPr/>
          </p:nvSpPr>
          <p:spPr bwMode="auto">
            <a:xfrm>
              <a:off x="9822" y="5025"/>
              <a:ext cx="0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94" name="Rectangle 170"/>
            <p:cNvSpPr>
              <a:spLocks noChangeArrowheads="1"/>
            </p:cNvSpPr>
            <p:nvPr/>
          </p:nvSpPr>
          <p:spPr bwMode="auto">
            <a:xfrm>
              <a:off x="10528" y="4830"/>
              <a:ext cx="135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95" name="Line 171"/>
            <p:cNvSpPr>
              <a:spLocks noChangeShapeType="1"/>
            </p:cNvSpPr>
            <p:nvPr/>
          </p:nvSpPr>
          <p:spPr bwMode="auto">
            <a:xfrm flipH="1" flipV="1">
              <a:off x="10528" y="4830"/>
              <a:ext cx="60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96" name="Line 172"/>
            <p:cNvSpPr>
              <a:spLocks noChangeShapeType="1"/>
            </p:cNvSpPr>
            <p:nvPr/>
          </p:nvSpPr>
          <p:spPr bwMode="auto">
            <a:xfrm>
              <a:off x="10588" y="4890"/>
              <a:ext cx="60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97" name="Line 173"/>
            <p:cNvSpPr>
              <a:spLocks noChangeShapeType="1"/>
            </p:cNvSpPr>
            <p:nvPr/>
          </p:nvSpPr>
          <p:spPr bwMode="auto">
            <a:xfrm flipH="1">
              <a:off x="10528" y="4890"/>
              <a:ext cx="60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98" name="Line 174"/>
            <p:cNvSpPr>
              <a:spLocks noChangeShapeType="1"/>
            </p:cNvSpPr>
            <p:nvPr/>
          </p:nvSpPr>
          <p:spPr bwMode="auto">
            <a:xfrm flipV="1">
              <a:off x="10588" y="4830"/>
              <a:ext cx="60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99" name="Line 175"/>
            <p:cNvSpPr>
              <a:spLocks noChangeShapeType="1"/>
            </p:cNvSpPr>
            <p:nvPr/>
          </p:nvSpPr>
          <p:spPr bwMode="auto">
            <a:xfrm flipV="1">
              <a:off x="10588" y="4830"/>
              <a:ext cx="0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00" name="Line 176"/>
            <p:cNvSpPr>
              <a:spLocks noChangeShapeType="1"/>
            </p:cNvSpPr>
            <p:nvPr/>
          </p:nvSpPr>
          <p:spPr bwMode="auto">
            <a:xfrm>
              <a:off x="10588" y="4890"/>
              <a:ext cx="0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01" name="Oval 177"/>
            <p:cNvSpPr>
              <a:spLocks noChangeArrowheads="1"/>
            </p:cNvSpPr>
            <p:nvPr/>
          </p:nvSpPr>
          <p:spPr bwMode="auto">
            <a:xfrm>
              <a:off x="2885" y="3959"/>
              <a:ext cx="105" cy="10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rgbClr val="FFCC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02" name="Oval 178"/>
            <p:cNvSpPr>
              <a:spLocks noChangeArrowheads="1"/>
            </p:cNvSpPr>
            <p:nvPr/>
          </p:nvSpPr>
          <p:spPr bwMode="auto">
            <a:xfrm>
              <a:off x="3651" y="3419"/>
              <a:ext cx="105" cy="10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rgbClr val="FFCC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03" name="Oval 179"/>
            <p:cNvSpPr>
              <a:spLocks noChangeArrowheads="1"/>
            </p:cNvSpPr>
            <p:nvPr/>
          </p:nvSpPr>
          <p:spPr bwMode="auto">
            <a:xfrm>
              <a:off x="4417" y="3509"/>
              <a:ext cx="105" cy="10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rgbClr val="FFCC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04" name="Oval 180"/>
            <p:cNvSpPr>
              <a:spLocks noChangeArrowheads="1"/>
            </p:cNvSpPr>
            <p:nvPr/>
          </p:nvSpPr>
          <p:spPr bwMode="auto">
            <a:xfrm>
              <a:off x="5183" y="3899"/>
              <a:ext cx="105" cy="10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rgbClr val="FFCC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05" name="Oval 181"/>
            <p:cNvSpPr>
              <a:spLocks noChangeArrowheads="1"/>
            </p:cNvSpPr>
            <p:nvPr/>
          </p:nvSpPr>
          <p:spPr bwMode="auto">
            <a:xfrm>
              <a:off x="5948" y="4185"/>
              <a:ext cx="106" cy="10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rgbClr val="FFCC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06" name="Oval 182"/>
            <p:cNvSpPr>
              <a:spLocks noChangeArrowheads="1"/>
            </p:cNvSpPr>
            <p:nvPr/>
          </p:nvSpPr>
          <p:spPr bwMode="auto">
            <a:xfrm>
              <a:off x="6714" y="3929"/>
              <a:ext cx="105" cy="10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rgbClr val="FFCC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07" name="Oval 183"/>
            <p:cNvSpPr>
              <a:spLocks noChangeArrowheads="1"/>
            </p:cNvSpPr>
            <p:nvPr/>
          </p:nvSpPr>
          <p:spPr bwMode="auto">
            <a:xfrm>
              <a:off x="7465" y="4515"/>
              <a:ext cx="105" cy="10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rgbClr val="FFCC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08" name="Oval 184"/>
            <p:cNvSpPr>
              <a:spLocks noChangeArrowheads="1"/>
            </p:cNvSpPr>
            <p:nvPr/>
          </p:nvSpPr>
          <p:spPr bwMode="auto">
            <a:xfrm>
              <a:off x="8231" y="4710"/>
              <a:ext cx="105" cy="10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rgbClr val="FFCC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09" name="Oval 185"/>
            <p:cNvSpPr>
              <a:spLocks noChangeArrowheads="1"/>
            </p:cNvSpPr>
            <p:nvPr/>
          </p:nvSpPr>
          <p:spPr bwMode="auto">
            <a:xfrm>
              <a:off x="8997" y="4770"/>
              <a:ext cx="105" cy="10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rgbClr val="FFCC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10" name="Oval 186"/>
            <p:cNvSpPr>
              <a:spLocks noChangeArrowheads="1"/>
            </p:cNvSpPr>
            <p:nvPr/>
          </p:nvSpPr>
          <p:spPr bwMode="auto">
            <a:xfrm>
              <a:off x="9762" y="5025"/>
              <a:ext cx="105" cy="10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rgbClr val="FFCC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11" name="Oval 187"/>
            <p:cNvSpPr>
              <a:spLocks noChangeArrowheads="1"/>
            </p:cNvSpPr>
            <p:nvPr/>
          </p:nvSpPr>
          <p:spPr bwMode="auto">
            <a:xfrm>
              <a:off x="10528" y="4920"/>
              <a:ext cx="105" cy="10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rgbClr val="FFCC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12" name="Rectangle 188"/>
            <p:cNvSpPr>
              <a:spLocks noChangeArrowheads="1"/>
            </p:cNvSpPr>
            <p:nvPr/>
          </p:nvSpPr>
          <p:spPr bwMode="auto">
            <a:xfrm>
              <a:off x="2900" y="3389"/>
              <a:ext cx="75" cy="7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13" name="Rectangle 189"/>
            <p:cNvSpPr>
              <a:spLocks noChangeArrowheads="1"/>
            </p:cNvSpPr>
            <p:nvPr/>
          </p:nvSpPr>
          <p:spPr bwMode="auto">
            <a:xfrm>
              <a:off x="3666" y="3914"/>
              <a:ext cx="75" cy="7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14" name="Rectangle 190"/>
            <p:cNvSpPr>
              <a:spLocks noChangeArrowheads="1"/>
            </p:cNvSpPr>
            <p:nvPr/>
          </p:nvSpPr>
          <p:spPr bwMode="auto">
            <a:xfrm>
              <a:off x="4432" y="4305"/>
              <a:ext cx="75" cy="7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15" name="Rectangle 191"/>
            <p:cNvSpPr>
              <a:spLocks noChangeArrowheads="1"/>
            </p:cNvSpPr>
            <p:nvPr/>
          </p:nvSpPr>
          <p:spPr bwMode="auto">
            <a:xfrm>
              <a:off x="5198" y="4485"/>
              <a:ext cx="75" cy="7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16" name="Rectangle 192"/>
            <p:cNvSpPr>
              <a:spLocks noChangeArrowheads="1"/>
            </p:cNvSpPr>
            <p:nvPr/>
          </p:nvSpPr>
          <p:spPr bwMode="auto">
            <a:xfrm>
              <a:off x="5963" y="4425"/>
              <a:ext cx="76" cy="7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17" name="Rectangle 193"/>
            <p:cNvSpPr>
              <a:spLocks noChangeArrowheads="1"/>
            </p:cNvSpPr>
            <p:nvPr/>
          </p:nvSpPr>
          <p:spPr bwMode="auto">
            <a:xfrm>
              <a:off x="6729" y="4560"/>
              <a:ext cx="75" cy="7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18" name="Rectangle 194"/>
            <p:cNvSpPr>
              <a:spLocks noChangeArrowheads="1"/>
            </p:cNvSpPr>
            <p:nvPr/>
          </p:nvSpPr>
          <p:spPr bwMode="auto">
            <a:xfrm>
              <a:off x="7480" y="4590"/>
              <a:ext cx="75" cy="7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19" name="Rectangle 195"/>
            <p:cNvSpPr>
              <a:spLocks noChangeArrowheads="1"/>
            </p:cNvSpPr>
            <p:nvPr/>
          </p:nvSpPr>
          <p:spPr bwMode="auto">
            <a:xfrm>
              <a:off x="8246" y="4545"/>
              <a:ext cx="75" cy="7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20" name="Rectangle 196"/>
            <p:cNvSpPr>
              <a:spLocks noChangeArrowheads="1"/>
            </p:cNvSpPr>
            <p:nvPr/>
          </p:nvSpPr>
          <p:spPr bwMode="auto">
            <a:xfrm>
              <a:off x="9012" y="4515"/>
              <a:ext cx="75" cy="7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21" name="Rectangle 197"/>
            <p:cNvSpPr>
              <a:spLocks noChangeArrowheads="1"/>
            </p:cNvSpPr>
            <p:nvPr/>
          </p:nvSpPr>
          <p:spPr bwMode="auto">
            <a:xfrm>
              <a:off x="9777" y="4680"/>
              <a:ext cx="75" cy="7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22" name="Rectangle 198"/>
            <p:cNvSpPr>
              <a:spLocks noChangeArrowheads="1"/>
            </p:cNvSpPr>
            <p:nvPr/>
          </p:nvSpPr>
          <p:spPr bwMode="auto">
            <a:xfrm>
              <a:off x="10543" y="4815"/>
              <a:ext cx="75" cy="7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23" name="Oval 199"/>
            <p:cNvSpPr>
              <a:spLocks noChangeArrowheads="1"/>
            </p:cNvSpPr>
            <p:nvPr/>
          </p:nvSpPr>
          <p:spPr bwMode="auto">
            <a:xfrm>
              <a:off x="2885" y="3149"/>
              <a:ext cx="105" cy="10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24" name="Oval 200"/>
            <p:cNvSpPr>
              <a:spLocks noChangeArrowheads="1"/>
            </p:cNvSpPr>
            <p:nvPr/>
          </p:nvSpPr>
          <p:spPr bwMode="auto">
            <a:xfrm>
              <a:off x="3651" y="3644"/>
              <a:ext cx="105" cy="10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25" name="Oval 201"/>
            <p:cNvSpPr>
              <a:spLocks noChangeArrowheads="1"/>
            </p:cNvSpPr>
            <p:nvPr/>
          </p:nvSpPr>
          <p:spPr bwMode="auto">
            <a:xfrm>
              <a:off x="4417" y="3989"/>
              <a:ext cx="105" cy="10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26" name="Oval 202"/>
            <p:cNvSpPr>
              <a:spLocks noChangeArrowheads="1"/>
            </p:cNvSpPr>
            <p:nvPr/>
          </p:nvSpPr>
          <p:spPr bwMode="auto">
            <a:xfrm>
              <a:off x="5183" y="4140"/>
              <a:ext cx="105" cy="10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27" name="Oval 203"/>
            <p:cNvSpPr>
              <a:spLocks noChangeArrowheads="1"/>
            </p:cNvSpPr>
            <p:nvPr/>
          </p:nvSpPr>
          <p:spPr bwMode="auto">
            <a:xfrm>
              <a:off x="5948" y="4230"/>
              <a:ext cx="106" cy="10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28" name="Oval 204"/>
            <p:cNvSpPr>
              <a:spLocks noChangeArrowheads="1"/>
            </p:cNvSpPr>
            <p:nvPr/>
          </p:nvSpPr>
          <p:spPr bwMode="auto">
            <a:xfrm>
              <a:off x="6714" y="4275"/>
              <a:ext cx="105" cy="10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29" name="Oval 205"/>
            <p:cNvSpPr>
              <a:spLocks noChangeArrowheads="1"/>
            </p:cNvSpPr>
            <p:nvPr/>
          </p:nvSpPr>
          <p:spPr bwMode="auto">
            <a:xfrm>
              <a:off x="7465" y="4530"/>
              <a:ext cx="105" cy="10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30" name="Oval 206"/>
            <p:cNvSpPr>
              <a:spLocks noChangeArrowheads="1"/>
            </p:cNvSpPr>
            <p:nvPr/>
          </p:nvSpPr>
          <p:spPr bwMode="auto">
            <a:xfrm>
              <a:off x="8231" y="4575"/>
              <a:ext cx="105" cy="10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31" name="Oval 207"/>
            <p:cNvSpPr>
              <a:spLocks noChangeArrowheads="1"/>
            </p:cNvSpPr>
            <p:nvPr/>
          </p:nvSpPr>
          <p:spPr bwMode="auto">
            <a:xfrm>
              <a:off x="8997" y="4635"/>
              <a:ext cx="105" cy="10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32" name="Oval 208"/>
            <p:cNvSpPr>
              <a:spLocks noChangeArrowheads="1"/>
            </p:cNvSpPr>
            <p:nvPr/>
          </p:nvSpPr>
          <p:spPr bwMode="auto">
            <a:xfrm>
              <a:off x="9762" y="4830"/>
              <a:ext cx="105" cy="10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33" name="Oval 209"/>
            <p:cNvSpPr>
              <a:spLocks noChangeArrowheads="1"/>
            </p:cNvSpPr>
            <p:nvPr/>
          </p:nvSpPr>
          <p:spPr bwMode="auto">
            <a:xfrm>
              <a:off x="10528" y="4830"/>
              <a:ext cx="105" cy="10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34" name="Rectangle 210"/>
            <p:cNvSpPr>
              <a:spLocks noChangeArrowheads="1"/>
            </p:cNvSpPr>
            <p:nvPr/>
          </p:nvSpPr>
          <p:spPr bwMode="auto">
            <a:xfrm>
              <a:off x="2150" y="4995"/>
              <a:ext cx="344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smtClean="0">
                  <a:ln>
                    <a:noFill/>
                  </a:ln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1,0</a:t>
              </a:r>
              <a:endParaRPr kumimoji="0" lang="ru-RU" sz="1200" b="1" i="0" u="none" strike="noStrike" cap="none" normalizeH="0" baseline="0" smtClean="0">
                <a:ln>
                  <a:noFill/>
                </a:ln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35" name="Rectangle 211"/>
            <p:cNvSpPr>
              <a:spLocks noChangeArrowheads="1"/>
            </p:cNvSpPr>
            <p:nvPr/>
          </p:nvSpPr>
          <p:spPr bwMode="auto">
            <a:xfrm>
              <a:off x="2150" y="4095"/>
              <a:ext cx="344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smtClean="0">
                  <a:ln>
                    <a:noFill/>
                  </a:ln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2,0</a:t>
              </a:r>
              <a:endParaRPr kumimoji="0" lang="ru-RU" sz="1200" b="1" i="0" u="none" strike="noStrike" cap="none" normalizeH="0" baseline="0" smtClean="0">
                <a:ln>
                  <a:noFill/>
                </a:ln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36" name="Rectangle 212"/>
            <p:cNvSpPr>
              <a:spLocks noChangeArrowheads="1"/>
            </p:cNvSpPr>
            <p:nvPr/>
          </p:nvSpPr>
          <p:spPr bwMode="auto">
            <a:xfrm>
              <a:off x="2150" y="3209"/>
              <a:ext cx="344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smtClean="0">
                  <a:ln>
                    <a:noFill/>
                  </a:ln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3,0</a:t>
              </a:r>
              <a:endParaRPr kumimoji="0" lang="ru-RU" sz="1200" b="1" i="0" u="none" strike="noStrike" cap="none" normalizeH="0" baseline="0" smtClean="0">
                <a:ln>
                  <a:noFill/>
                </a:ln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37" name="Rectangle 213"/>
            <p:cNvSpPr>
              <a:spLocks noChangeArrowheads="1"/>
            </p:cNvSpPr>
            <p:nvPr/>
          </p:nvSpPr>
          <p:spPr bwMode="auto">
            <a:xfrm>
              <a:off x="2150" y="2308"/>
              <a:ext cx="344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smtClean="0">
                  <a:ln>
                    <a:noFill/>
                  </a:ln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4,0</a:t>
              </a:r>
              <a:endParaRPr kumimoji="0" lang="ru-RU" sz="1200" b="1" i="0" u="none" strike="noStrike" cap="none" normalizeH="0" baseline="0" smtClean="0">
                <a:ln>
                  <a:noFill/>
                </a:ln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38" name="Rectangle 214"/>
            <p:cNvSpPr>
              <a:spLocks noChangeArrowheads="1"/>
            </p:cNvSpPr>
            <p:nvPr/>
          </p:nvSpPr>
          <p:spPr bwMode="auto">
            <a:xfrm>
              <a:off x="2150" y="1408"/>
              <a:ext cx="344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smtClean="0">
                  <a:ln>
                    <a:noFill/>
                  </a:ln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5,0</a:t>
              </a:r>
              <a:endParaRPr kumimoji="0" lang="ru-RU" sz="1200" b="1" i="0" u="none" strike="noStrike" cap="none" normalizeH="0" baseline="0" smtClean="0">
                <a:ln>
                  <a:noFill/>
                </a:ln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39" name="Rectangle 215"/>
            <p:cNvSpPr>
              <a:spLocks noChangeArrowheads="1"/>
            </p:cNvSpPr>
            <p:nvPr/>
          </p:nvSpPr>
          <p:spPr bwMode="auto">
            <a:xfrm>
              <a:off x="2150" y="507"/>
              <a:ext cx="344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6,0</a:t>
              </a:r>
              <a:endParaRPr kumimoji="0" lang="ru-RU" sz="1200" b="1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40" name="Rectangle 216"/>
            <p:cNvSpPr>
              <a:spLocks noChangeArrowheads="1"/>
            </p:cNvSpPr>
            <p:nvPr/>
          </p:nvSpPr>
          <p:spPr bwMode="auto">
            <a:xfrm>
              <a:off x="2825" y="5274"/>
              <a:ext cx="276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smtClean="0">
                  <a:ln>
                    <a:noFill/>
                  </a:ln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Pb</a:t>
              </a:r>
              <a:endParaRPr kumimoji="0" lang="ru-RU" sz="1200" b="1" i="0" u="none" strike="noStrike" cap="none" normalizeH="0" baseline="0" smtClean="0">
                <a:ln>
                  <a:noFill/>
                </a:ln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41" name="Rectangle 217"/>
            <p:cNvSpPr>
              <a:spLocks noChangeArrowheads="1"/>
            </p:cNvSpPr>
            <p:nvPr/>
          </p:nvSpPr>
          <p:spPr bwMode="auto">
            <a:xfrm>
              <a:off x="3606" y="5274"/>
              <a:ext cx="270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smtClean="0">
                  <a:ln>
                    <a:noFill/>
                  </a:ln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Zn</a:t>
              </a:r>
              <a:endParaRPr kumimoji="0" lang="ru-RU" sz="1200" b="1" i="0" u="none" strike="noStrike" cap="none" normalizeH="0" baseline="0" smtClean="0">
                <a:ln>
                  <a:noFill/>
                </a:ln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42" name="Rectangle 218"/>
            <p:cNvSpPr>
              <a:spLocks noChangeArrowheads="1"/>
            </p:cNvSpPr>
            <p:nvPr/>
          </p:nvSpPr>
          <p:spPr bwMode="auto">
            <a:xfrm>
              <a:off x="4342" y="5274"/>
              <a:ext cx="316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smtClean="0">
                  <a:ln>
                    <a:noFill/>
                  </a:ln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Mo</a:t>
              </a:r>
              <a:endParaRPr kumimoji="0" lang="ru-RU" sz="1200" b="1" i="0" u="none" strike="noStrike" cap="none" normalizeH="0" baseline="0" smtClean="0">
                <a:ln>
                  <a:noFill/>
                </a:ln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43" name="Rectangle 219"/>
            <p:cNvSpPr>
              <a:spLocks noChangeArrowheads="1"/>
            </p:cNvSpPr>
            <p:nvPr/>
          </p:nvSpPr>
          <p:spPr bwMode="auto">
            <a:xfrm>
              <a:off x="5138" y="5274"/>
              <a:ext cx="235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smtClean="0">
                  <a:ln>
                    <a:noFill/>
                  </a:ln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Cr</a:t>
              </a:r>
              <a:endParaRPr kumimoji="0" lang="ru-RU" sz="1200" b="1" i="0" u="none" strike="noStrike" cap="none" normalizeH="0" baseline="0" smtClean="0">
                <a:ln>
                  <a:noFill/>
                </a:ln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44" name="Rectangle 220"/>
            <p:cNvSpPr>
              <a:spLocks noChangeArrowheads="1"/>
            </p:cNvSpPr>
            <p:nvPr/>
          </p:nvSpPr>
          <p:spPr bwMode="auto">
            <a:xfrm>
              <a:off x="5888" y="5274"/>
              <a:ext cx="276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smtClean="0">
                  <a:ln>
                    <a:noFill/>
                  </a:ln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Cu</a:t>
              </a:r>
              <a:endParaRPr kumimoji="0" lang="ru-RU" sz="1200" b="1" i="0" u="none" strike="noStrike" cap="none" normalizeH="0" baseline="0" smtClean="0">
                <a:ln>
                  <a:noFill/>
                </a:ln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45" name="Rectangle 221"/>
            <p:cNvSpPr>
              <a:spLocks noChangeArrowheads="1"/>
            </p:cNvSpPr>
            <p:nvPr/>
          </p:nvSpPr>
          <p:spPr bwMode="auto">
            <a:xfrm>
              <a:off x="6654" y="5274"/>
              <a:ext cx="274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smtClean="0">
                  <a:ln>
                    <a:noFill/>
                  </a:ln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Cd</a:t>
              </a:r>
              <a:endParaRPr kumimoji="0" lang="ru-RU" sz="1200" b="1" i="0" u="none" strike="noStrike" cap="none" normalizeH="0" baseline="0" smtClean="0">
                <a:ln>
                  <a:noFill/>
                </a:ln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46" name="Rectangle 222"/>
            <p:cNvSpPr>
              <a:spLocks noChangeArrowheads="1"/>
            </p:cNvSpPr>
            <p:nvPr/>
          </p:nvSpPr>
          <p:spPr bwMode="auto">
            <a:xfrm>
              <a:off x="7435" y="5274"/>
              <a:ext cx="229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smtClean="0">
                  <a:ln>
                    <a:noFill/>
                  </a:ln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Ni</a:t>
              </a:r>
              <a:endParaRPr kumimoji="0" lang="ru-RU" sz="1200" b="1" i="0" u="none" strike="noStrike" cap="none" normalizeH="0" baseline="0" smtClean="0">
                <a:ln>
                  <a:noFill/>
                </a:ln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47" name="Rectangle 223"/>
            <p:cNvSpPr>
              <a:spLocks noChangeArrowheads="1"/>
            </p:cNvSpPr>
            <p:nvPr/>
          </p:nvSpPr>
          <p:spPr bwMode="auto">
            <a:xfrm>
              <a:off x="8171" y="5274"/>
              <a:ext cx="272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smtClean="0">
                  <a:ln>
                    <a:noFill/>
                  </a:ln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Co</a:t>
              </a:r>
              <a:endParaRPr kumimoji="0" lang="ru-RU" sz="1200" b="1" i="0" u="none" strike="noStrike" cap="none" normalizeH="0" baseline="0" smtClean="0">
                <a:ln>
                  <a:noFill/>
                </a:ln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48" name="Rectangle 224"/>
            <p:cNvSpPr>
              <a:spLocks noChangeArrowheads="1"/>
            </p:cNvSpPr>
            <p:nvPr/>
          </p:nvSpPr>
          <p:spPr bwMode="auto">
            <a:xfrm>
              <a:off x="8952" y="5274"/>
              <a:ext cx="233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smtClean="0">
                  <a:ln>
                    <a:noFill/>
                  </a:ln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Sr</a:t>
              </a:r>
              <a:endParaRPr kumimoji="0" lang="ru-RU" sz="1200" b="1" i="0" u="none" strike="noStrike" cap="none" normalizeH="0" baseline="0" smtClean="0">
                <a:ln>
                  <a:noFill/>
                </a:ln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49" name="Rectangle 225"/>
            <p:cNvSpPr>
              <a:spLocks noChangeArrowheads="1"/>
            </p:cNvSpPr>
            <p:nvPr/>
          </p:nvSpPr>
          <p:spPr bwMode="auto">
            <a:xfrm>
              <a:off x="9762" y="5274"/>
              <a:ext cx="147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smtClean="0">
                  <a:ln>
                    <a:noFill/>
                  </a:ln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V</a:t>
              </a:r>
              <a:endParaRPr kumimoji="0" lang="ru-RU" sz="1200" b="1" i="0" u="none" strike="noStrike" cap="none" normalizeH="0" baseline="0" smtClean="0">
                <a:ln>
                  <a:noFill/>
                </a:ln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50" name="Rectangle 226"/>
            <p:cNvSpPr>
              <a:spLocks noChangeArrowheads="1"/>
            </p:cNvSpPr>
            <p:nvPr/>
          </p:nvSpPr>
          <p:spPr bwMode="auto">
            <a:xfrm>
              <a:off x="10483" y="5274"/>
              <a:ext cx="266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smtClean="0">
                  <a:ln>
                    <a:noFill/>
                  </a:ln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As</a:t>
              </a:r>
              <a:endParaRPr kumimoji="0" lang="ru-RU" sz="1200" b="1" i="0" u="none" strike="noStrike" cap="none" normalizeH="0" baseline="0" smtClean="0">
                <a:ln>
                  <a:noFill/>
                </a:ln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51" name="Rectangle 227"/>
            <p:cNvSpPr>
              <a:spLocks noChangeArrowheads="1"/>
            </p:cNvSpPr>
            <p:nvPr/>
          </p:nvSpPr>
          <p:spPr bwMode="auto">
            <a:xfrm>
              <a:off x="2610" y="221"/>
              <a:ext cx="264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err="1" smtClean="0">
                  <a:ln>
                    <a:noFill/>
                  </a:ln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Кс</a:t>
              </a:r>
              <a:endParaRPr kumimoji="0" lang="ru-RU" sz="1200" b="1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  <p:grpSp>
        <p:nvGrpSpPr>
          <p:cNvPr id="258" name="Группа 257"/>
          <p:cNvGrpSpPr/>
          <p:nvPr/>
        </p:nvGrpSpPr>
        <p:grpSpPr>
          <a:xfrm>
            <a:off x="1714480" y="5572140"/>
            <a:ext cx="1946829" cy="497572"/>
            <a:chOff x="2568350" y="6306518"/>
            <a:chExt cx="1946829" cy="497572"/>
          </a:xfrm>
        </p:grpSpPr>
        <p:sp>
          <p:nvSpPr>
            <p:cNvPr id="1274" name="Rectangle 250"/>
            <p:cNvSpPr>
              <a:spLocks noChangeArrowheads="1"/>
            </p:cNvSpPr>
            <p:nvPr/>
          </p:nvSpPr>
          <p:spPr bwMode="auto">
            <a:xfrm>
              <a:off x="2568350" y="6390169"/>
              <a:ext cx="168088" cy="2390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75" name="Rectangle 251"/>
            <p:cNvSpPr>
              <a:spLocks noChangeArrowheads="1"/>
            </p:cNvSpPr>
            <p:nvPr/>
          </p:nvSpPr>
          <p:spPr bwMode="auto">
            <a:xfrm>
              <a:off x="2832033" y="6390169"/>
              <a:ext cx="167291" cy="2390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76" name="Oval 252"/>
            <p:cNvSpPr>
              <a:spLocks noChangeArrowheads="1"/>
            </p:cNvSpPr>
            <p:nvPr/>
          </p:nvSpPr>
          <p:spPr bwMode="auto">
            <a:xfrm>
              <a:off x="2760336" y="6354319"/>
              <a:ext cx="83646" cy="8365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77" name="Rectangle 253"/>
            <p:cNvSpPr>
              <a:spLocks noChangeArrowheads="1"/>
            </p:cNvSpPr>
            <p:nvPr/>
          </p:nvSpPr>
          <p:spPr bwMode="auto">
            <a:xfrm>
              <a:off x="3094918" y="6306518"/>
              <a:ext cx="1420261" cy="4975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Ulaanbaatar city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(</a:t>
              </a:r>
              <a:r>
                <a:rPr kumimoji="0" lang="en-US" sz="12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Pb</a:t>
              </a: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, </a:t>
              </a: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Zn</a:t>
              </a: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, </a:t>
              </a: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Mo</a:t>
              </a: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, </a:t>
              </a: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Cr</a:t>
              </a: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)</a:t>
              </a:r>
              <a:endPara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  <p:grpSp>
        <p:nvGrpSpPr>
          <p:cNvPr id="267" name="Группа 266"/>
          <p:cNvGrpSpPr/>
          <p:nvPr/>
        </p:nvGrpSpPr>
        <p:grpSpPr>
          <a:xfrm>
            <a:off x="4246563" y="5357826"/>
            <a:ext cx="4683155" cy="1285884"/>
            <a:chOff x="4572000" y="5357826"/>
            <a:chExt cx="4683155" cy="1285884"/>
          </a:xfrm>
        </p:grpSpPr>
        <p:grpSp>
          <p:nvGrpSpPr>
            <p:cNvPr id="264" name="Группа 263"/>
            <p:cNvGrpSpPr/>
            <p:nvPr/>
          </p:nvGrpSpPr>
          <p:grpSpPr>
            <a:xfrm>
              <a:off x="4572000" y="6459044"/>
              <a:ext cx="2222545" cy="184666"/>
              <a:chOff x="2568350" y="5433359"/>
              <a:chExt cx="2222545" cy="184666"/>
            </a:xfrm>
          </p:grpSpPr>
          <p:sp>
            <p:nvSpPr>
              <p:cNvPr id="1253" name="Line 229"/>
              <p:cNvSpPr>
                <a:spLocks noChangeShapeType="1"/>
              </p:cNvSpPr>
              <p:nvPr/>
            </p:nvSpPr>
            <p:spPr bwMode="auto">
              <a:xfrm>
                <a:off x="2568350" y="5528960"/>
                <a:ext cx="490720" cy="0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200" b="1"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  <p:sp>
            <p:nvSpPr>
              <p:cNvPr id="1254" name="Freeform 230"/>
              <p:cNvSpPr>
                <a:spLocks/>
              </p:cNvSpPr>
              <p:nvPr/>
            </p:nvSpPr>
            <p:spPr bwMode="auto">
              <a:xfrm>
                <a:off x="2760336" y="5481160"/>
                <a:ext cx="95595" cy="95601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120" y="60"/>
                  </a:cxn>
                  <a:cxn ang="0">
                    <a:pos x="60" y="120"/>
                  </a:cxn>
                  <a:cxn ang="0">
                    <a:pos x="0" y="60"/>
                  </a:cxn>
                  <a:cxn ang="0">
                    <a:pos x="60" y="0"/>
                  </a:cxn>
                </a:cxnLst>
                <a:rect l="0" t="0" r="r" b="b"/>
                <a:pathLst>
                  <a:path w="120" h="120">
                    <a:moveTo>
                      <a:pt x="60" y="0"/>
                    </a:moveTo>
                    <a:lnTo>
                      <a:pt x="120" y="60"/>
                    </a:lnTo>
                    <a:lnTo>
                      <a:pt x="60" y="120"/>
                    </a:lnTo>
                    <a:lnTo>
                      <a:pt x="0" y="60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200" b="1"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  <p:sp>
            <p:nvSpPr>
              <p:cNvPr id="1255" name="Rectangle 231"/>
              <p:cNvSpPr>
                <a:spLocks noChangeArrowheads="1"/>
              </p:cNvSpPr>
              <p:nvPr/>
            </p:nvSpPr>
            <p:spPr bwMode="auto">
              <a:xfrm>
                <a:off x="3094918" y="5433359"/>
                <a:ext cx="1695977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Recreation</a:t>
                </a:r>
                <a:r>
                  <a:rPr kumimoji="0" lang="en-US" sz="1200" b="1" i="0" u="none" strike="noStrike" cap="none" normalizeH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 (</a:t>
                </a:r>
                <a:r>
                  <a:rPr kumimoji="0" lang="en-US" sz="12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Mo, Ni)</a:t>
                </a:r>
                <a:endPara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</p:grpSp>
        <p:grpSp>
          <p:nvGrpSpPr>
            <p:cNvPr id="263" name="Группа 262"/>
            <p:cNvGrpSpPr/>
            <p:nvPr/>
          </p:nvGrpSpPr>
          <p:grpSpPr>
            <a:xfrm>
              <a:off x="4572000" y="6030416"/>
              <a:ext cx="4683155" cy="184666"/>
              <a:chOff x="2568350" y="5612612"/>
              <a:chExt cx="4683155" cy="184666"/>
            </a:xfrm>
          </p:grpSpPr>
          <p:sp>
            <p:nvSpPr>
              <p:cNvPr id="1256" name="Line 232"/>
              <p:cNvSpPr>
                <a:spLocks noChangeShapeType="1"/>
              </p:cNvSpPr>
              <p:nvPr/>
            </p:nvSpPr>
            <p:spPr bwMode="auto">
              <a:xfrm>
                <a:off x="2568350" y="5708213"/>
                <a:ext cx="490720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200" b="1"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  <p:sp>
            <p:nvSpPr>
              <p:cNvPr id="1257" name="Freeform 233"/>
              <p:cNvSpPr>
                <a:spLocks/>
              </p:cNvSpPr>
              <p:nvPr/>
            </p:nvSpPr>
            <p:spPr bwMode="auto">
              <a:xfrm>
                <a:off x="2760336" y="5660412"/>
                <a:ext cx="95595" cy="95601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120" y="120"/>
                  </a:cxn>
                  <a:cxn ang="0">
                    <a:pos x="0" y="120"/>
                  </a:cxn>
                  <a:cxn ang="0">
                    <a:pos x="60" y="0"/>
                  </a:cxn>
                </a:cxnLst>
                <a:rect l="0" t="0" r="r" b="b"/>
                <a:pathLst>
                  <a:path w="120" h="120">
                    <a:moveTo>
                      <a:pt x="60" y="0"/>
                    </a:moveTo>
                    <a:lnTo>
                      <a:pt x="120" y="120"/>
                    </a:lnTo>
                    <a:lnTo>
                      <a:pt x="0" y="120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200" b="1"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  <p:sp>
            <p:nvSpPr>
              <p:cNvPr id="1258" name="Rectangle 234"/>
              <p:cNvSpPr>
                <a:spLocks noChangeArrowheads="1"/>
              </p:cNvSpPr>
              <p:nvPr/>
            </p:nvSpPr>
            <p:spPr bwMode="auto">
              <a:xfrm>
                <a:off x="3094918" y="5612612"/>
                <a:ext cx="4156587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Multi-storied residential </a:t>
                </a:r>
                <a:r>
                  <a:rPr kumimoji="0" lang="ru-RU" sz="12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(</a:t>
                </a:r>
                <a:r>
                  <a:rPr kumimoji="0" lang="en-US" sz="1200" b="1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Pb</a:t>
                </a:r>
                <a:r>
                  <a:rPr kumimoji="0" lang="ru-RU" sz="12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, </a:t>
                </a:r>
                <a:r>
                  <a:rPr kumimoji="0" lang="en-US" sz="12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Zn</a:t>
                </a:r>
                <a:r>
                  <a:rPr kumimoji="0" lang="ru-RU" sz="12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, </a:t>
                </a:r>
                <a:r>
                  <a:rPr kumimoji="0" lang="en-US" sz="12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Mo</a:t>
                </a:r>
                <a:r>
                  <a:rPr kumimoji="0" lang="ru-RU" sz="12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, </a:t>
                </a:r>
                <a:r>
                  <a:rPr kumimoji="0" lang="en-US" sz="1200" b="1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Cd</a:t>
                </a:r>
                <a:r>
                  <a:rPr kumimoji="0" lang="ru-RU" sz="12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, </a:t>
                </a:r>
                <a:r>
                  <a:rPr kumimoji="0" lang="en-US" sz="12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Cu</a:t>
                </a:r>
                <a:r>
                  <a:rPr kumimoji="0" lang="ru-RU" sz="12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, </a:t>
                </a:r>
                <a:r>
                  <a:rPr kumimoji="0" lang="en-US" sz="12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Cr</a:t>
                </a:r>
                <a:r>
                  <a:rPr kumimoji="0" lang="ru-RU" sz="12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)</a:t>
                </a:r>
                <a:endPara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</p:grpSp>
        <p:grpSp>
          <p:nvGrpSpPr>
            <p:cNvPr id="262" name="Группа 261"/>
            <p:cNvGrpSpPr/>
            <p:nvPr/>
          </p:nvGrpSpPr>
          <p:grpSpPr>
            <a:xfrm>
              <a:off x="4572000" y="5816102"/>
              <a:ext cx="2833290" cy="184666"/>
              <a:chOff x="2568350" y="5779914"/>
              <a:chExt cx="2833290" cy="184666"/>
            </a:xfrm>
          </p:grpSpPr>
          <p:sp>
            <p:nvSpPr>
              <p:cNvPr id="1259" name="Line 235"/>
              <p:cNvSpPr>
                <a:spLocks noChangeShapeType="1"/>
              </p:cNvSpPr>
              <p:nvPr/>
            </p:nvSpPr>
            <p:spPr bwMode="auto">
              <a:xfrm>
                <a:off x="2568350" y="5875515"/>
                <a:ext cx="49072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200" b="1"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  <p:sp>
            <p:nvSpPr>
              <p:cNvPr id="1260" name="Rectangle 236"/>
              <p:cNvSpPr>
                <a:spLocks noChangeArrowheads="1"/>
              </p:cNvSpPr>
              <p:nvPr/>
            </p:nvSpPr>
            <p:spPr bwMode="auto">
              <a:xfrm>
                <a:off x="2760336" y="5827715"/>
                <a:ext cx="107544" cy="107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200" b="1"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  <p:sp>
            <p:nvSpPr>
              <p:cNvPr id="1261" name="Line 237"/>
              <p:cNvSpPr>
                <a:spLocks noChangeShapeType="1"/>
              </p:cNvSpPr>
              <p:nvPr/>
            </p:nvSpPr>
            <p:spPr bwMode="auto">
              <a:xfrm flipH="1" flipV="1">
                <a:off x="2760336" y="5827715"/>
                <a:ext cx="47797" cy="4780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200" b="1"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  <p:sp>
            <p:nvSpPr>
              <p:cNvPr id="1262" name="Line 238"/>
              <p:cNvSpPr>
                <a:spLocks noChangeShapeType="1"/>
              </p:cNvSpPr>
              <p:nvPr/>
            </p:nvSpPr>
            <p:spPr bwMode="auto">
              <a:xfrm>
                <a:off x="2808134" y="5875515"/>
                <a:ext cx="47797" cy="4780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200" b="1"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  <p:sp>
            <p:nvSpPr>
              <p:cNvPr id="1263" name="Line 239"/>
              <p:cNvSpPr>
                <a:spLocks noChangeShapeType="1"/>
              </p:cNvSpPr>
              <p:nvPr/>
            </p:nvSpPr>
            <p:spPr bwMode="auto">
              <a:xfrm flipH="1">
                <a:off x="2760336" y="5875515"/>
                <a:ext cx="47797" cy="4780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200" b="1"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  <p:sp>
            <p:nvSpPr>
              <p:cNvPr id="1264" name="Line 240"/>
              <p:cNvSpPr>
                <a:spLocks noChangeShapeType="1"/>
              </p:cNvSpPr>
              <p:nvPr/>
            </p:nvSpPr>
            <p:spPr bwMode="auto">
              <a:xfrm flipV="1">
                <a:off x="2808134" y="5827715"/>
                <a:ext cx="47797" cy="4780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200" b="1"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  <p:sp>
            <p:nvSpPr>
              <p:cNvPr id="1265" name="Line 241"/>
              <p:cNvSpPr>
                <a:spLocks noChangeShapeType="1"/>
              </p:cNvSpPr>
              <p:nvPr/>
            </p:nvSpPr>
            <p:spPr bwMode="auto">
              <a:xfrm flipV="1">
                <a:off x="2808134" y="5827715"/>
                <a:ext cx="0" cy="4780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200" b="1"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  <p:sp>
            <p:nvSpPr>
              <p:cNvPr id="1266" name="Line 242"/>
              <p:cNvSpPr>
                <a:spLocks noChangeShapeType="1"/>
              </p:cNvSpPr>
              <p:nvPr/>
            </p:nvSpPr>
            <p:spPr bwMode="auto">
              <a:xfrm>
                <a:off x="2808134" y="5875515"/>
                <a:ext cx="0" cy="4780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200" b="1"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  <p:sp>
            <p:nvSpPr>
              <p:cNvPr id="1267" name="Rectangle 243"/>
              <p:cNvSpPr>
                <a:spLocks noChangeArrowheads="1"/>
              </p:cNvSpPr>
              <p:nvPr/>
            </p:nvSpPr>
            <p:spPr bwMode="auto">
              <a:xfrm>
                <a:off x="3094918" y="5779914"/>
                <a:ext cx="2306722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Traffic</a:t>
                </a:r>
                <a:r>
                  <a:rPr kumimoji="0" lang="ru-RU" sz="12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 (</a:t>
                </a:r>
                <a:r>
                  <a:rPr kumimoji="0" lang="en-US" sz="12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Cr</a:t>
                </a:r>
                <a:r>
                  <a:rPr kumimoji="0" lang="ru-RU" sz="12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, </a:t>
                </a:r>
                <a:r>
                  <a:rPr kumimoji="0" lang="en-US" sz="1200" b="1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Pb</a:t>
                </a:r>
                <a:r>
                  <a:rPr kumimoji="0" lang="ru-RU" sz="12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, </a:t>
                </a:r>
                <a:r>
                  <a:rPr kumimoji="0" lang="en-US" sz="12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Zn</a:t>
                </a:r>
                <a:r>
                  <a:rPr kumimoji="0" lang="ru-RU" sz="12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, </a:t>
                </a:r>
                <a:r>
                  <a:rPr kumimoji="0" lang="en-US" sz="12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Cu</a:t>
                </a:r>
                <a:r>
                  <a:rPr kumimoji="0" lang="ru-RU" sz="12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, </a:t>
                </a:r>
                <a:r>
                  <a:rPr kumimoji="0" lang="en-US" sz="12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Mo</a:t>
                </a:r>
                <a:r>
                  <a:rPr kumimoji="0" lang="ru-RU" sz="12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)</a:t>
                </a:r>
                <a:endPara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</p:grpSp>
        <p:grpSp>
          <p:nvGrpSpPr>
            <p:cNvPr id="261" name="Группа 260"/>
            <p:cNvGrpSpPr/>
            <p:nvPr/>
          </p:nvGrpSpPr>
          <p:grpSpPr>
            <a:xfrm>
              <a:off x="4572000" y="5601788"/>
              <a:ext cx="3458461" cy="184666"/>
              <a:chOff x="2568350" y="5959166"/>
              <a:chExt cx="3458461" cy="184666"/>
            </a:xfrm>
          </p:grpSpPr>
          <p:sp>
            <p:nvSpPr>
              <p:cNvPr id="1268" name="Line 244"/>
              <p:cNvSpPr>
                <a:spLocks noChangeShapeType="1"/>
              </p:cNvSpPr>
              <p:nvPr/>
            </p:nvSpPr>
            <p:spPr bwMode="auto">
              <a:xfrm>
                <a:off x="2568350" y="6054768"/>
                <a:ext cx="490720" cy="0"/>
              </a:xfrm>
              <a:prstGeom prst="line">
                <a:avLst/>
              </a:prstGeom>
              <a:noFill/>
              <a:ln w="19050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200" b="1"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  <p:sp>
            <p:nvSpPr>
              <p:cNvPr id="1269" name="Oval 245"/>
              <p:cNvSpPr>
                <a:spLocks noChangeArrowheads="1"/>
              </p:cNvSpPr>
              <p:nvPr/>
            </p:nvSpPr>
            <p:spPr bwMode="auto">
              <a:xfrm>
                <a:off x="2760336" y="6006967"/>
                <a:ext cx="83646" cy="83651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200" b="1"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  <p:sp>
            <p:nvSpPr>
              <p:cNvPr id="1270" name="Rectangle 246"/>
              <p:cNvSpPr>
                <a:spLocks noChangeArrowheads="1"/>
              </p:cNvSpPr>
              <p:nvPr/>
            </p:nvSpPr>
            <p:spPr bwMode="auto">
              <a:xfrm>
                <a:off x="3094918" y="5959166"/>
                <a:ext cx="2931893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Industrial</a:t>
                </a:r>
                <a:r>
                  <a:rPr kumimoji="0" lang="ru-RU" sz="12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 (</a:t>
                </a:r>
                <a:r>
                  <a:rPr kumimoji="0" lang="en-US" sz="12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Zn</a:t>
                </a:r>
                <a:r>
                  <a:rPr kumimoji="0" lang="ru-RU" sz="12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, </a:t>
                </a:r>
                <a:r>
                  <a:rPr kumimoji="0" lang="en-US" sz="12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Mo</a:t>
                </a:r>
                <a:r>
                  <a:rPr kumimoji="0" lang="ru-RU" sz="12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, </a:t>
                </a:r>
                <a:r>
                  <a:rPr kumimoji="0" lang="en-US" sz="12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Cr</a:t>
                </a:r>
                <a:r>
                  <a:rPr kumimoji="0" lang="ru-RU" sz="12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, </a:t>
                </a:r>
                <a:r>
                  <a:rPr kumimoji="0" lang="en-US" sz="1200" b="1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Cd</a:t>
                </a:r>
                <a:r>
                  <a:rPr kumimoji="0" lang="ru-RU" sz="12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, </a:t>
                </a:r>
                <a:r>
                  <a:rPr kumimoji="0" lang="en-US" sz="1200" b="1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Pb</a:t>
                </a:r>
                <a:r>
                  <a:rPr kumimoji="0" lang="ru-RU" sz="12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, </a:t>
                </a:r>
                <a:r>
                  <a:rPr kumimoji="0" lang="en-US" sz="12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Cu</a:t>
                </a:r>
                <a:r>
                  <a:rPr kumimoji="0" lang="ru-RU" sz="12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)</a:t>
                </a:r>
                <a:endPara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</p:grpSp>
        <p:grpSp>
          <p:nvGrpSpPr>
            <p:cNvPr id="259" name="Группа 258"/>
            <p:cNvGrpSpPr/>
            <p:nvPr/>
          </p:nvGrpSpPr>
          <p:grpSpPr>
            <a:xfrm>
              <a:off x="4572000" y="6244730"/>
              <a:ext cx="2568794" cy="184666"/>
              <a:chOff x="2568350" y="6127265"/>
              <a:chExt cx="2568794" cy="184666"/>
            </a:xfrm>
          </p:grpSpPr>
          <p:sp>
            <p:nvSpPr>
              <p:cNvPr id="1271" name="Line 247"/>
              <p:cNvSpPr>
                <a:spLocks noChangeShapeType="1"/>
              </p:cNvSpPr>
              <p:nvPr/>
            </p:nvSpPr>
            <p:spPr bwMode="auto">
              <a:xfrm>
                <a:off x="2568350" y="6222867"/>
                <a:ext cx="490720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200" b="1"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  <p:sp>
            <p:nvSpPr>
              <p:cNvPr id="1272" name="Rectangle 248"/>
              <p:cNvSpPr>
                <a:spLocks noChangeArrowheads="1"/>
              </p:cNvSpPr>
              <p:nvPr/>
            </p:nvSpPr>
            <p:spPr bwMode="auto">
              <a:xfrm>
                <a:off x="2772286" y="6187016"/>
                <a:ext cx="59747" cy="59751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200" b="1"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  <p:sp>
            <p:nvSpPr>
              <p:cNvPr id="1273" name="Rectangle 249"/>
              <p:cNvSpPr>
                <a:spLocks noChangeArrowheads="1"/>
              </p:cNvSpPr>
              <p:nvPr/>
            </p:nvSpPr>
            <p:spPr bwMode="auto">
              <a:xfrm>
                <a:off x="3094918" y="6127265"/>
                <a:ext cx="2042226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1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Ger</a:t>
                </a:r>
                <a:r>
                  <a:rPr kumimoji="0" lang="en-US" sz="12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 residential (</a:t>
                </a:r>
                <a:r>
                  <a:rPr kumimoji="0" lang="en-US" sz="1200" b="1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Pb</a:t>
                </a:r>
                <a:r>
                  <a:rPr kumimoji="0" lang="en-US" sz="12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, Zn)</a:t>
                </a:r>
                <a:endPara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</p:grpSp>
        <p:sp>
          <p:nvSpPr>
            <p:cNvPr id="265" name="Rectangle 253"/>
            <p:cNvSpPr>
              <a:spLocks noChangeArrowheads="1"/>
            </p:cNvSpPr>
            <p:nvPr/>
          </p:nvSpPr>
          <p:spPr bwMode="auto">
            <a:xfrm>
              <a:off x="4572000" y="5357826"/>
              <a:ext cx="1468351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Functional Zones</a:t>
              </a:r>
              <a:endPara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  <p:sp>
        <p:nvSpPr>
          <p:cNvPr id="247" name="Прямоугольник 246"/>
          <p:cNvSpPr/>
          <p:nvPr/>
        </p:nvSpPr>
        <p:spPr>
          <a:xfrm>
            <a:off x="5143504" y="1571612"/>
            <a:ext cx="2928958" cy="92869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8" name="Объект 2"/>
          <p:cNvSpPr>
            <a:spLocks noGrp="1"/>
          </p:cNvSpPr>
          <p:nvPr>
            <p:ph idx="1"/>
          </p:nvPr>
        </p:nvSpPr>
        <p:spPr>
          <a:xfrm>
            <a:off x="5072066" y="1643050"/>
            <a:ext cx="2143140" cy="857256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n-US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Background soils geochemical specialization</a:t>
            </a:r>
          </a:p>
        </p:txBody>
      </p:sp>
      <p:sp>
        <p:nvSpPr>
          <p:cNvPr id="269" name="Прямоугольник 268"/>
          <p:cNvSpPr/>
          <p:nvPr/>
        </p:nvSpPr>
        <p:spPr>
          <a:xfrm>
            <a:off x="7002827" y="1699699"/>
            <a:ext cx="98026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spc="1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As</a:t>
            </a:r>
            <a:r>
              <a:rPr lang="en-US" sz="3600" b="1" spc="100" baseline="-250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5</a:t>
            </a:r>
            <a:endParaRPr lang="ru-RU" sz="3600" b="1" spc="100" baseline="-25000" dirty="0">
              <a:ln w="12700">
                <a:solidFill>
                  <a:schemeClr val="tx1"/>
                </a:solidFill>
                <a:prstDash val="solid"/>
              </a:ln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989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Zc-n-hillshade-bright"/>
          <p:cNvPicPr>
            <a:picLocks noChangeAspect="1" noChangeArrowheads="1"/>
          </p:cNvPicPr>
          <p:nvPr/>
        </p:nvPicPr>
        <p:blipFill>
          <a:blip r:embed="rId2" cstate="print"/>
          <a:srcRect t="1190" b="1259"/>
          <a:stretch>
            <a:fillRect/>
          </a:stretch>
        </p:blipFill>
        <p:spPr bwMode="auto">
          <a:xfrm>
            <a:off x="95401" y="642918"/>
            <a:ext cx="8905755" cy="61436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78738" y="6263366"/>
            <a:ext cx="649087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4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Excess of Maximum Allowable Concentration Standards</a:t>
            </a:r>
          </a:p>
          <a:p>
            <a:r>
              <a:rPr lang="en-US" sz="1400" b="1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(% of city  area) </a:t>
            </a:r>
            <a:r>
              <a:rPr lang="en-US" sz="1400" b="1" i="1" dirty="0" smtClean="0">
                <a:solidFill>
                  <a:srgbClr val="8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– </a:t>
            </a:r>
            <a:r>
              <a:rPr lang="en-US" sz="1400" b="1" dirty="0" smtClean="0">
                <a:solidFill>
                  <a:srgbClr val="8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As(100%)</a:t>
            </a:r>
            <a:r>
              <a:rPr lang="ru-RU" sz="1400" b="1" dirty="0" smtClean="0">
                <a:solidFill>
                  <a:srgbClr val="8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&gt;</a:t>
            </a:r>
            <a:r>
              <a:rPr lang="en-US" sz="1400" b="1" dirty="0" smtClean="0">
                <a:solidFill>
                  <a:srgbClr val="8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Zn(38)</a:t>
            </a:r>
            <a:r>
              <a:rPr lang="ru-RU" sz="1400" b="1" dirty="0" smtClean="0">
                <a:solidFill>
                  <a:srgbClr val="8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&gt;</a:t>
            </a:r>
            <a:r>
              <a:rPr lang="en-US" sz="1400" b="1" dirty="0" smtClean="0">
                <a:solidFill>
                  <a:srgbClr val="8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Mo(20)</a:t>
            </a:r>
            <a:r>
              <a:rPr lang="ru-RU" sz="1400" b="1" dirty="0" smtClean="0">
                <a:solidFill>
                  <a:srgbClr val="8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&gt;</a:t>
            </a:r>
            <a:r>
              <a:rPr lang="en-US" sz="1400" b="1" dirty="0" err="1" smtClean="0">
                <a:solidFill>
                  <a:srgbClr val="8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Pb</a:t>
            </a:r>
            <a:r>
              <a:rPr lang="en-US" sz="1400" b="1" dirty="0" smtClean="0">
                <a:solidFill>
                  <a:srgbClr val="8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(18)</a:t>
            </a:r>
            <a:r>
              <a:rPr lang="ru-RU" sz="1400" b="1" dirty="0" smtClean="0">
                <a:solidFill>
                  <a:srgbClr val="8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&gt;</a:t>
            </a:r>
            <a:r>
              <a:rPr lang="en-US" sz="1400" b="1" dirty="0" smtClean="0">
                <a:solidFill>
                  <a:srgbClr val="8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Cr(4)</a:t>
            </a:r>
            <a:endParaRPr lang="ru-RU" sz="1400" b="1" dirty="0">
              <a:solidFill>
                <a:srgbClr val="8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572264" y="714356"/>
            <a:ext cx="274320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000" b="1" dirty="0" smtClean="0">
                <a:solidFill>
                  <a:srgbClr val="361B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Integral Pollution Index</a:t>
            </a:r>
            <a:endParaRPr lang="en-US" sz="1000" b="1" dirty="0">
              <a:solidFill>
                <a:srgbClr val="361B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1400" b="1" dirty="0" err="1">
                <a:solidFill>
                  <a:srgbClr val="361B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Zc</a:t>
            </a:r>
            <a:r>
              <a:rPr lang="en-US" sz="1400" b="1" dirty="0">
                <a:solidFill>
                  <a:srgbClr val="361B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=</a:t>
            </a:r>
            <a:r>
              <a:rPr lang="el-GR" sz="1400" b="1" dirty="0">
                <a:solidFill>
                  <a:srgbClr val="361B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Σ</a:t>
            </a:r>
            <a:r>
              <a:rPr lang="en-US" sz="1400" b="1" dirty="0" err="1">
                <a:solidFill>
                  <a:srgbClr val="361B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Kc</a:t>
            </a:r>
            <a:r>
              <a:rPr lang="en-US" sz="1400" b="1" dirty="0">
                <a:solidFill>
                  <a:srgbClr val="361B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</a:t>
            </a:r>
            <a:r>
              <a:rPr lang="ru-RU" sz="1400" b="1" dirty="0">
                <a:solidFill>
                  <a:srgbClr val="361B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</a:t>
            </a:r>
            <a:r>
              <a:rPr lang="en-US" sz="1400" b="1" dirty="0">
                <a:solidFill>
                  <a:srgbClr val="361B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</a:t>
            </a:r>
            <a:r>
              <a:rPr lang="ru-RU" sz="1400" b="1" dirty="0">
                <a:solidFill>
                  <a:srgbClr val="361B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-1)</a:t>
            </a:r>
            <a:endParaRPr lang="en-US" sz="1400" b="1" dirty="0">
              <a:solidFill>
                <a:srgbClr val="361B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900" b="1" dirty="0">
                <a:solidFill>
                  <a:srgbClr val="361B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n- </a:t>
            </a:r>
            <a:r>
              <a:rPr lang="en-US" sz="900" b="1" dirty="0" smtClean="0">
                <a:solidFill>
                  <a:srgbClr val="361B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number of samples with</a:t>
            </a:r>
            <a:r>
              <a:rPr lang="ru-RU" sz="900" b="1" dirty="0" smtClean="0">
                <a:solidFill>
                  <a:srgbClr val="361B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900" b="1" dirty="0" err="1">
                <a:solidFill>
                  <a:srgbClr val="361B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Kc</a:t>
            </a:r>
            <a:r>
              <a:rPr lang="en-US" sz="900" b="1" dirty="0">
                <a:solidFill>
                  <a:srgbClr val="361B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&gt;1,0</a:t>
            </a:r>
            <a:endParaRPr lang="el-GR" sz="900" b="1" dirty="0">
              <a:solidFill>
                <a:srgbClr val="361B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6786577" y="4857760"/>
            <a:ext cx="2008203" cy="1857388"/>
            <a:chOff x="6786577" y="4857760"/>
            <a:chExt cx="2008203" cy="1857388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119938" y="5000636"/>
              <a:ext cx="1595466" cy="17145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6786577" y="4857760"/>
              <a:ext cx="2005028" cy="1747219"/>
              <a:chOff x="4000495" y="857232"/>
              <a:chExt cx="1503772" cy="1075944"/>
            </a:xfrm>
            <a:solidFill>
              <a:schemeClr val="bg1"/>
            </a:solidFill>
          </p:grpSpPr>
          <p:sp>
            <p:nvSpPr>
              <p:cNvPr id="11" name="Rectangle 46"/>
              <p:cNvSpPr>
                <a:spLocks noChangeArrowheads="1"/>
              </p:cNvSpPr>
              <p:nvPr/>
            </p:nvSpPr>
            <p:spPr bwMode="auto">
              <a:xfrm>
                <a:off x="4000495" y="857232"/>
                <a:ext cx="1478875" cy="22743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lang="en-US" sz="800" b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800" b="1" dirty="0" smtClean="0">
                    <a:solidFill>
                      <a:srgbClr val="0000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Integral Pollution Index </a:t>
                </a:r>
                <a:r>
                  <a:rPr kumimoji="0" lang="en-US" sz="800" b="1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Zc</a:t>
                </a:r>
                <a:r>
                  <a:rPr kumimoji="0" lang="en-US" sz="8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 </a:t>
                </a:r>
                <a:r>
                  <a:rPr lang="en-US" sz="800" b="1" dirty="0" smtClean="0">
                    <a:solidFill>
                      <a:srgbClr val="0000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(</a:t>
                </a:r>
                <a:r>
                  <a:rPr kumimoji="0" lang="en-US" sz="8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pollution</a:t>
                </a:r>
                <a:r>
                  <a:rPr kumimoji="0" lang="en-US" sz="800" b="1" i="0" u="none" strike="noStrike" cap="none" normalizeH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 levels) </a:t>
                </a:r>
                <a:endParaRPr kumimoji="0" lang="ru-RU" sz="105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  <p:sp>
            <p:nvSpPr>
              <p:cNvPr id="12" name="Rectangle 46"/>
              <p:cNvSpPr>
                <a:spLocks noChangeArrowheads="1"/>
              </p:cNvSpPr>
              <p:nvPr/>
            </p:nvSpPr>
            <p:spPr bwMode="auto">
              <a:xfrm>
                <a:off x="4262435" y="1109646"/>
                <a:ext cx="857256" cy="7581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800" b="1" dirty="0" smtClean="0">
                    <a:solidFill>
                      <a:srgbClr val="0000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&lt; 8 (low)</a:t>
                </a:r>
                <a:endParaRPr kumimoji="0" lang="ru-RU" sz="105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  <p:sp>
            <p:nvSpPr>
              <p:cNvPr id="13" name="Rectangle 46"/>
              <p:cNvSpPr>
                <a:spLocks noChangeArrowheads="1"/>
              </p:cNvSpPr>
              <p:nvPr/>
            </p:nvSpPr>
            <p:spPr bwMode="auto">
              <a:xfrm>
                <a:off x="4266007" y="1232628"/>
                <a:ext cx="1238260" cy="7581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800" b="1" dirty="0" smtClean="0">
                    <a:solidFill>
                      <a:srgbClr val="0000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8-12 (low)</a:t>
                </a:r>
                <a:endParaRPr kumimoji="0" lang="ru-RU" sz="105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  <p:sp>
            <p:nvSpPr>
              <p:cNvPr id="14" name="Rectangle 46"/>
              <p:cNvSpPr>
                <a:spLocks noChangeArrowheads="1"/>
              </p:cNvSpPr>
              <p:nvPr/>
            </p:nvSpPr>
            <p:spPr bwMode="auto">
              <a:xfrm>
                <a:off x="4255291" y="1353313"/>
                <a:ext cx="1238260" cy="7581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800" b="1" dirty="0" smtClean="0">
                    <a:solidFill>
                      <a:srgbClr val="0000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12-16 (low)</a:t>
                </a:r>
                <a:endParaRPr kumimoji="0" lang="ru-RU" sz="105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  <p:sp>
            <p:nvSpPr>
              <p:cNvPr id="15" name="Rectangle 46"/>
              <p:cNvSpPr>
                <a:spLocks noChangeArrowheads="1"/>
              </p:cNvSpPr>
              <p:nvPr/>
            </p:nvSpPr>
            <p:spPr bwMode="auto">
              <a:xfrm>
                <a:off x="4262433" y="1473117"/>
                <a:ext cx="1238260" cy="7581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800" b="1" dirty="0" smtClean="0">
                    <a:solidFill>
                      <a:srgbClr val="0000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16-20 (medium)</a:t>
                </a:r>
                <a:endParaRPr kumimoji="0" lang="ru-RU" sz="105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  <p:sp>
            <p:nvSpPr>
              <p:cNvPr id="16" name="Rectangle 46"/>
              <p:cNvSpPr>
                <a:spLocks noChangeArrowheads="1"/>
              </p:cNvSpPr>
              <p:nvPr/>
            </p:nvSpPr>
            <p:spPr bwMode="auto">
              <a:xfrm>
                <a:off x="4262433" y="1605092"/>
                <a:ext cx="1238260" cy="7581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800" b="1" dirty="0" smtClean="0">
                    <a:solidFill>
                      <a:srgbClr val="0000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20-24 (medium)</a:t>
                </a:r>
                <a:endParaRPr kumimoji="0" lang="ru-RU" sz="105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  <p:sp>
            <p:nvSpPr>
              <p:cNvPr id="17" name="Rectangle 46"/>
              <p:cNvSpPr>
                <a:spLocks noChangeArrowheads="1"/>
              </p:cNvSpPr>
              <p:nvPr/>
            </p:nvSpPr>
            <p:spPr bwMode="auto">
              <a:xfrm>
                <a:off x="4262434" y="1857364"/>
                <a:ext cx="1238260" cy="7581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800" b="1" dirty="0" smtClean="0">
                    <a:solidFill>
                      <a:srgbClr val="0000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&gt; 28 (medium)</a:t>
                </a:r>
                <a:endParaRPr kumimoji="0" lang="ru-RU" sz="105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</p:grpSp>
        <p:sp>
          <p:nvSpPr>
            <p:cNvPr id="19" name="Rectangle 46"/>
            <p:cNvSpPr>
              <a:spLocks noChangeArrowheads="1"/>
            </p:cNvSpPr>
            <p:nvPr/>
          </p:nvSpPr>
          <p:spPr bwMode="auto">
            <a:xfrm>
              <a:off x="7143768" y="6286520"/>
              <a:ext cx="1651012" cy="123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24-28 (medium)</a:t>
              </a:r>
              <a:endParaRPr kumimoji="0" lang="ru-RU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  <p:sp>
        <p:nvSpPr>
          <p:cNvPr id="27" name="Заголовок 1"/>
          <p:cNvSpPr txBox="1">
            <a:spLocks/>
          </p:cNvSpPr>
          <p:nvPr/>
        </p:nvSpPr>
        <p:spPr>
          <a:xfrm>
            <a:off x="0" y="44624"/>
            <a:ext cx="9144000" cy="634082"/>
          </a:xfrm>
          <a:prstGeom prst="rect">
            <a:avLst/>
          </a:prstGeom>
        </p:spPr>
        <p:txBody>
          <a:bodyPr anchor="ctr">
            <a:normAutofit fontScale="9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44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Ulaanbaatar: </a:t>
            </a:r>
            <a:r>
              <a:rPr lang="en-US" sz="4400" b="1" dirty="0"/>
              <a:t>Pollution of Soils</a:t>
            </a:r>
            <a:endParaRPr lang="ru-RU" b="1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179512" y="663550"/>
            <a:ext cx="3384376" cy="1505020"/>
            <a:chOff x="179512" y="663550"/>
            <a:chExt cx="3384376" cy="1505020"/>
          </a:xfrm>
        </p:grpSpPr>
        <p:sp>
          <p:nvSpPr>
            <p:cNvPr id="21" name="Rectangle 46"/>
            <p:cNvSpPr>
              <a:spLocks noChangeArrowheads="1"/>
            </p:cNvSpPr>
            <p:nvPr/>
          </p:nvSpPr>
          <p:spPr bwMode="auto">
            <a:xfrm>
              <a:off x="179512" y="663550"/>
              <a:ext cx="1512168" cy="123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POLLUTION SOURCES</a:t>
              </a:r>
              <a:endParaRPr kumimoji="0" lang="ru-RU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2" name="Rectangle 46"/>
            <p:cNvSpPr>
              <a:spLocks noChangeArrowheads="1"/>
            </p:cNvSpPr>
            <p:nvPr/>
          </p:nvSpPr>
          <p:spPr bwMode="auto">
            <a:xfrm>
              <a:off x="179512" y="852280"/>
              <a:ext cx="1440160" cy="123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Industry</a:t>
              </a:r>
              <a:endParaRPr kumimoji="0" lang="ru-RU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6" name="Rectangle 46"/>
            <p:cNvSpPr>
              <a:spLocks noChangeArrowheads="1"/>
            </p:cNvSpPr>
            <p:nvPr/>
          </p:nvSpPr>
          <p:spPr bwMode="auto">
            <a:xfrm>
              <a:off x="467544" y="2060848"/>
              <a:ext cx="1440160" cy="1077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700" b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Treatment plant</a:t>
              </a:r>
              <a:endPara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8" name="Rectangle 46"/>
            <p:cNvSpPr>
              <a:spLocks noChangeArrowheads="1"/>
            </p:cNvSpPr>
            <p:nvPr/>
          </p:nvSpPr>
          <p:spPr bwMode="auto">
            <a:xfrm>
              <a:off x="467544" y="1572761"/>
              <a:ext cx="864096" cy="2000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300" b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700" b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Textile</a:t>
              </a:r>
            </a:p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9" name="Rectangle 46"/>
            <p:cNvSpPr>
              <a:spLocks noChangeArrowheads="1"/>
            </p:cNvSpPr>
            <p:nvPr/>
          </p:nvSpPr>
          <p:spPr bwMode="auto">
            <a:xfrm>
              <a:off x="467544" y="1268760"/>
              <a:ext cx="864096" cy="2000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300" b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700" b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Construction</a:t>
              </a:r>
            </a:p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30" name="Rectangle 46"/>
            <p:cNvSpPr>
              <a:spLocks noChangeArrowheads="1"/>
            </p:cNvSpPr>
            <p:nvPr/>
          </p:nvSpPr>
          <p:spPr bwMode="auto">
            <a:xfrm>
              <a:off x="467544" y="996697"/>
              <a:ext cx="1080120" cy="215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700" b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Thermal power plants</a:t>
              </a:r>
            </a:p>
          </p:txBody>
        </p:sp>
        <p:sp>
          <p:nvSpPr>
            <p:cNvPr id="31" name="Rectangle 46"/>
            <p:cNvSpPr>
              <a:spLocks noChangeArrowheads="1"/>
            </p:cNvSpPr>
            <p:nvPr/>
          </p:nvSpPr>
          <p:spPr bwMode="auto">
            <a:xfrm>
              <a:off x="1907704" y="857616"/>
              <a:ext cx="1440160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800" b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Traffic</a:t>
              </a:r>
              <a:endParaRPr kumimoji="0" lang="ru-RU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32" name="Rectangle 46"/>
            <p:cNvSpPr>
              <a:spLocks noChangeArrowheads="1"/>
            </p:cNvSpPr>
            <p:nvPr/>
          </p:nvSpPr>
          <p:spPr bwMode="auto">
            <a:xfrm>
              <a:off x="2195736" y="1212141"/>
              <a:ext cx="1368152" cy="2000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300" b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700" b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Most busy intersections</a:t>
              </a:r>
            </a:p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33" name="Rectangle 46"/>
            <p:cNvSpPr>
              <a:spLocks noChangeArrowheads="1"/>
            </p:cNvSpPr>
            <p:nvPr/>
          </p:nvSpPr>
          <p:spPr bwMode="auto">
            <a:xfrm>
              <a:off x="467544" y="1788785"/>
              <a:ext cx="1296144" cy="2000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300" b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700" b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Food processing</a:t>
              </a:r>
            </a:p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34" name="Rectangle 46"/>
            <p:cNvSpPr>
              <a:spLocks noChangeArrowheads="1"/>
            </p:cNvSpPr>
            <p:nvPr/>
          </p:nvSpPr>
          <p:spPr bwMode="auto">
            <a:xfrm>
              <a:off x="2195736" y="1412196"/>
              <a:ext cx="936104" cy="2000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300" b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700" b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Rail facilities</a:t>
              </a:r>
            </a:p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35" name="Rectangle 46"/>
            <p:cNvSpPr>
              <a:spLocks noChangeArrowheads="1"/>
            </p:cNvSpPr>
            <p:nvPr/>
          </p:nvSpPr>
          <p:spPr bwMode="auto">
            <a:xfrm>
              <a:off x="2195736" y="1628800"/>
              <a:ext cx="936104" cy="2000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300" b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700" b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Railway objects</a:t>
              </a:r>
            </a:p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36" name="Rectangle 46"/>
            <p:cNvSpPr>
              <a:spLocks noChangeArrowheads="1"/>
            </p:cNvSpPr>
            <p:nvPr/>
          </p:nvSpPr>
          <p:spPr bwMode="auto">
            <a:xfrm>
              <a:off x="2195736" y="996697"/>
              <a:ext cx="1224136" cy="2000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300" b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700" b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Highways</a:t>
              </a:r>
            </a:p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989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70"/>
          <p:cNvGrpSpPr>
            <a:grpSpLocks/>
          </p:cNvGrpSpPr>
          <p:nvPr/>
        </p:nvGrpSpPr>
        <p:grpSpPr bwMode="auto">
          <a:xfrm>
            <a:off x="41275" y="990600"/>
            <a:ext cx="9102725" cy="4010025"/>
            <a:chOff x="26" y="576"/>
            <a:chExt cx="5734" cy="2526"/>
          </a:xfrm>
        </p:grpSpPr>
        <p:sp>
          <p:nvSpPr>
            <p:cNvPr id="69" name="Text Box 7"/>
            <p:cNvSpPr txBox="1">
              <a:spLocks noChangeArrowheads="1"/>
            </p:cNvSpPr>
            <p:nvPr/>
          </p:nvSpPr>
          <p:spPr bwMode="auto">
            <a:xfrm>
              <a:off x="434" y="794"/>
              <a:ext cx="559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&lt;</a:t>
              </a:r>
              <a:r>
                <a:rPr kumimoji="0" lang="en-US" sz="1000" b="1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0,7%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0" name="Text Box 8"/>
            <p:cNvSpPr txBox="1">
              <a:spLocks noChangeArrowheads="1"/>
            </p:cNvSpPr>
            <p:nvPr/>
          </p:nvSpPr>
          <p:spPr bwMode="auto">
            <a:xfrm>
              <a:off x="1484" y="794"/>
              <a:ext cx="675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0,7-1,0%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1" name="AutoShape 9"/>
            <p:cNvSpPr>
              <a:spLocks noChangeArrowheads="1"/>
            </p:cNvSpPr>
            <p:nvPr/>
          </p:nvSpPr>
          <p:spPr bwMode="auto">
            <a:xfrm>
              <a:off x="1344" y="1032"/>
              <a:ext cx="771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BBB59">
                    <a:shade val="60000"/>
                  </a:srgbClr>
                </a:gs>
                <a:gs pos="33000">
                  <a:srgbClr val="9BBB59">
                    <a:tint val="86500"/>
                  </a:srgbClr>
                </a:gs>
                <a:gs pos="46750">
                  <a:srgbClr val="9BBB59">
                    <a:tint val="71000"/>
                    <a:satMod val="112000"/>
                  </a:srgbClr>
                </a:gs>
                <a:gs pos="53000">
                  <a:srgbClr val="9BBB59">
                    <a:tint val="71000"/>
                    <a:satMod val="112000"/>
                  </a:srgbClr>
                </a:gs>
                <a:gs pos="68000">
                  <a:srgbClr val="9BBB59">
                    <a:tint val="86000"/>
                  </a:srgbClr>
                </a:gs>
                <a:gs pos="100000">
                  <a:srgbClr val="9BBB59">
                    <a:shade val="60000"/>
                  </a:srgbClr>
                </a:gs>
              </a:gsLst>
              <a:lin ang="8350000" scaled="1"/>
            </a:gradFill>
            <a:ln>
              <a:noFill/>
              <a:headEnd/>
              <a:tailEnd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  <a:scene3d>
              <a:camera prst="orthographicFront" fov="0">
                <a:rot lat="0" lon="0" rev="0"/>
              </a:camera>
              <a:lightRig rig="soft" dir="tl">
                <a:rot lat="0" lon="0" rev="20100000"/>
              </a:lightRig>
            </a:scene3d>
            <a:sp3d>
              <a:bevelT w="50800" h="50800"/>
            </a:sp3d>
          </p:spPr>
          <p:txBody>
            <a:bodyPr anchor="ctr"/>
            <a:lstStyle/>
            <a:p>
              <a:pPr lvl="0" algn="ctr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defRPr/>
              </a:pPr>
              <a:r>
                <a:rPr lang="en-US" sz="1000" b="1" dirty="0" smtClean="0">
                  <a:solidFill>
                    <a:srgbClr val="1F497D">
                      <a:lumMod val="50000"/>
                    </a:srgbClr>
                  </a:solidFill>
                  <a:latin typeface="Verdana"/>
                </a:rPr>
                <a:t>Content of physical clay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72" name="AutoShape 10"/>
            <p:cNvCxnSpPr>
              <a:cxnSpLocks noChangeShapeType="1"/>
            </p:cNvCxnSpPr>
            <p:nvPr/>
          </p:nvCxnSpPr>
          <p:spPr bwMode="auto">
            <a:xfrm rot="5400000" flipH="1" flipV="1">
              <a:off x="2239" y="283"/>
              <a:ext cx="240" cy="1259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ysClr val="window" lastClr="FFFFFF"/>
              </a:solidFill>
              <a:miter lim="800000"/>
              <a:headEnd/>
              <a:tailEnd/>
            </a:ln>
          </p:spPr>
        </p:cxnSp>
        <p:sp>
          <p:nvSpPr>
            <p:cNvPr id="73" name="AutoShape 11"/>
            <p:cNvSpPr>
              <a:spLocks noChangeArrowheads="1"/>
            </p:cNvSpPr>
            <p:nvPr/>
          </p:nvSpPr>
          <p:spPr bwMode="auto">
            <a:xfrm>
              <a:off x="1980" y="1609"/>
              <a:ext cx="855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BBB59">
                    <a:shade val="60000"/>
                  </a:srgbClr>
                </a:gs>
                <a:gs pos="33000">
                  <a:srgbClr val="9BBB59">
                    <a:tint val="86500"/>
                  </a:srgbClr>
                </a:gs>
                <a:gs pos="46750">
                  <a:srgbClr val="9BBB59">
                    <a:tint val="71000"/>
                    <a:satMod val="112000"/>
                  </a:srgbClr>
                </a:gs>
                <a:gs pos="53000">
                  <a:srgbClr val="9BBB59">
                    <a:tint val="71000"/>
                    <a:satMod val="112000"/>
                  </a:srgbClr>
                </a:gs>
                <a:gs pos="68000">
                  <a:srgbClr val="9BBB59">
                    <a:tint val="86000"/>
                  </a:srgbClr>
                </a:gs>
                <a:gs pos="100000">
                  <a:srgbClr val="9BBB59">
                    <a:shade val="60000"/>
                  </a:srgbClr>
                </a:gs>
              </a:gsLst>
              <a:lin ang="8350000" scaled="1"/>
            </a:gradFill>
            <a:ln>
              <a:noFill/>
              <a:headEnd/>
              <a:tailEnd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  <a:scene3d>
              <a:camera prst="orthographicFront" fov="0">
                <a:rot lat="0" lon="0" rev="0"/>
              </a:camera>
              <a:lightRig rig="soft" dir="tl">
                <a:rot lat="0" lon="0" rev="20100000"/>
              </a:lightRig>
            </a:scene3d>
            <a:sp3d>
              <a:bevelT w="50800" h="50800"/>
            </a:sp3d>
          </p:spPr>
          <p:txBody>
            <a:bodyPr anchor="ctr"/>
            <a:lstStyle/>
            <a:p>
              <a:pPr lvl="0" algn="ctr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defRPr/>
              </a:pPr>
              <a:r>
                <a:rPr lang="en-US" sz="1000" b="1" dirty="0" smtClean="0">
                  <a:solidFill>
                    <a:srgbClr val="1F497D">
                      <a:lumMod val="50000"/>
                    </a:srgbClr>
                  </a:solidFill>
                  <a:latin typeface="Verdana"/>
                </a:rPr>
                <a:t>Content of Organic Carbon</a:t>
              </a:r>
              <a:endParaRPr lang="ru-RU" sz="2800" b="1" dirty="0" smtClean="0">
                <a:solidFill>
                  <a:srgbClr val="1F497D">
                    <a:lumMod val="50000"/>
                  </a:srgbClr>
                </a:solidFill>
                <a:latin typeface="Verdana"/>
              </a:endParaRPr>
            </a:p>
          </p:txBody>
        </p:sp>
        <p:sp>
          <p:nvSpPr>
            <p:cNvPr id="74" name="Text Box 12"/>
            <p:cNvSpPr txBox="1">
              <a:spLocks noChangeArrowheads="1"/>
            </p:cNvSpPr>
            <p:nvPr/>
          </p:nvSpPr>
          <p:spPr bwMode="auto">
            <a:xfrm>
              <a:off x="1800" y="1920"/>
              <a:ext cx="692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&lt;1,8%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5" name="AutoShape 13"/>
            <p:cNvSpPr>
              <a:spLocks noChangeArrowheads="1"/>
            </p:cNvSpPr>
            <p:nvPr/>
          </p:nvSpPr>
          <p:spPr bwMode="auto">
            <a:xfrm>
              <a:off x="1800" y="2184"/>
              <a:ext cx="480" cy="369"/>
            </a:xfrm>
            <a:prstGeom prst="roundRect">
              <a:avLst>
                <a:gd name="adj" fmla="val 0"/>
              </a:avLst>
            </a:prstGeom>
            <a:gradFill rotWithShape="1">
              <a:gsLst>
                <a:gs pos="0">
                  <a:srgbClr val="C0504D">
                    <a:shade val="60000"/>
                  </a:srgbClr>
                </a:gs>
                <a:gs pos="33000">
                  <a:srgbClr val="C0504D">
                    <a:tint val="86500"/>
                  </a:srgbClr>
                </a:gs>
                <a:gs pos="46750">
                  <a:srgbClr val="C0504D">
                    <a:tint val="71000"/>
                    <a:satMod val="112000"/>
                  </a:srgbClr>
                </a:gs>
                <a:gs pos="53000">
                  <a:srgbClr val="C0504D">
                    <a:tint val="71000"/>
                    <a:satMod val="112000"/>
                  </a:srgbClr>
                </a:gs>
                <a:gs pos="68000">
                  <a:srgbClr val="C0504D">
                    <a:tint val="86000"/>
                  </a:srgbClr>
                </a:gs>
                <a:gs pos="100000">
                  <a:srgbClr val="C0504D">
                    <a:shade val="60000"/>
                  </a:srgbClr>
                </a:gs>
              </a:gsLst>
              <a:lin ang="8350000" scaled="1"/>
            </a:gradFill>
            <a:ln>
              <a:noFill/>
              <a:headEnd/>
              <a:tailEnd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  <a:scene3d>
              <a:camera prst="orthographicFront" fov="0">
                <a:rot lat="0" lon="0" rev="0"/>
              </a:camera>
              <a:lightRig rig="soft" dir="tl">
                <a:rot lat="0" lon="0" rev="20100000"/>
              </a:lightRig>
            </a:scene3d>
            <a:sp3d>
              <a:bevelT w="50800" h="50800"/>
            </a:sp3d>
          </p:spPr>
          <p:txBody>
            <a:bodyPr lIns="0" tIns="0" rIns="0" bIns="0" anchor="ctr"/>
            <a:lstStyle/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5,9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Cv</a:t>
              </a: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=</a:t>
              </a: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36,3%</a:t>
              </a: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n=6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6" name="AutoShape 14"/>
            <p:cNvSpPr>
              <a:spLocks noChangeArrowheads="1"/>
            </p:cNvSpPr>
            <p:nvPr/>
          </p:nvSpPr>
          <p:spPr bwMode="auto">
            <a:xfrm>
              <a:off x="2389" y="2184"/>
              <a:ext cx="446" cy="369"/>
            </a:xfrm>
            <a:prstGeom prst="roundRect">
              <a:avLst>
                <a:gd name="adj" fmla="val 0"/>
              </a:avLst>
            </a:prstGeom>
            <a:gradFill rotWithShape="1">
              <a:gsLst>
                <a:gs pos="0">
                  <a:srgbClr val="C0504D">
                    <a:shade val="60000"/>
                  </a:srgbClr>
                </a:gs>
                <a:gs pos="33000">
                  <a:srgbClr val="C0504D">
                    <a:tint val="86500"/>
                  </a:srgbClr>
                </a:gs>
                <a:gs pos="46750">
                  <a:srgbClr val="C0504D">
                    <a:tint val="71000"/>
                    <a:satMod val="112000"/>
                  </a:srgbClr>
                </a:gs>
                <a:gs pos="53000">
                  <a:srgbClr val="C0504D">
                    <a:tint val="71000"/>
                    <a:satMod val="112000"/>
                  </a:srgbClr>
                </a:gs>
                <a:gs pos="68000">
                  <a:srgbClr val="C0504D">
                    <a:tint val="86000"/>
                  </a:srgbClr>
                </a:gs>
                <a:gs pos="100000">
                  <a:srgbClr val="C0504D">
                    <a:shade val="60000"/>
                  </a:srgbClr>
                </a:gs>
              </a:gsLst>
              <a:lin ang="8350000" scaled="1"/>
            </a:gradFill>
            <a:ln>
              <a:noFill/>
              <a:headEnd/>
              <a:tailEnd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  <a:scene3d>
              <a:camera prst="orthographicFront" fov="0">
                <a:rot lat="0" lon="0" rev="0"/>
              </a:camera>
              <a:lightRig rig="soft" dir="tl">
                <a:rot lat="0" lon="0" rev="20100000"/>
              </a:lightRig>
            </a:scene3d>
            <a:sp3d>
              <a:bevelT w="50800" h="50800"/>
            </a:sp3d>
          </p:spPr>
          <p:txBody>
            <a:bodyPr lIns="0" tIns="0" rIns="0" bIns="0" anchor="ctr"/>
            <a:lstStyle/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9,1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Cv</a:t>
              </a: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=</a:t>
              </a: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21,5%</a:t>
              </a: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n=7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77" name="AutoShape 15"/>
            <p:cNvCxnSpPr>
              <a:cxnSpLocks noChangeShapeType="1"/>
            </p:cNvCxnSpPr>
            <p:nvPr/>
          </p:nvCxnSpPr>
          <p:spPr bwMode="auto">
            <a:xfrm rot="16200000" flipH="1">
              <a:off x="2351" y="1923"/>
              <a:ext cx="287" cy="235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cxnSp>
        <p:sp>
          <p:nvSpPr>
            <p:cNvPr id="78" name="Text Box 16"/>
            <p:cNvSpPr txBox="1">
              <a:spLocks noChangeArrowheads="1"/>
            </p:cNvSpPr>
            <p:nvPr/>
          </p:nvSpPr>
          <p:spPr bwMode="auto">
            <a:xfrm>
              <a:off x="2233" y="1920"/>
              <a:ext cx="692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&gt;1,8%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79" name="AutoShape 17"/>
            <p:cNvCxnSpPr>
              <a:cxnSpLocks noChangeShapeType="1"/>
            </p:cNvCxnSpPr>
            <p:nvPr/>
          </p:nvCxnSpPr>
          <p:spPr bwMode="auto">
            <a:xfrm rot="5400000" flipH="1" flipV="1">
              <a:off x="2065" y="1872"/>
              <a:ext cx="287" cy="338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cxnSp>
        <p:sp>
          <p:nvSpPr>
            <p:cNvPr id="80" name="AutoShape 18"/>
            <p:cNvSpPr>
              <a:spLocks noChangeArrowheads="1"/>
            </p:cNvSpPr>
            <p:nvPr/>
          </p:nvSpPr>
          <p:spPr bwMode="auto">
            <a:xfrm>
              <a:off x="2928" y="2208"/>
              <a:ext cx="447" cy="369"/>
            </a:xfrm>
            <a:prstGeom prst="roundRect">
              <a:avLst>
                <a:gd name="adj" fmla="val 0"/>
              </a:avLst>
            </a:prstGeom>
            <a:gradFill rotWithShape="1">
              <a:gsLst>
                <a:gs pos="0">
                  <a:srgbClr val="C0504D">
                    <a:shade val="60000"/>
                  </a:srgbClr>
                </a:gs>
                <a:gs pos="33000">
                  <a:srgbClr val="C0504D">
                    <a:tint val="86500"/>
                  </a:srgbClr>
                </a:gs>
                <a:gs pos="46750">
                  <a:srgbClr val="C0504D">
                    <a:tint val="71000"/>
                    <a:satMod val="112000"/>
                  </a:srgbClr>
                </a:gs>
                <a:gs pos="53000">
                  <a:srgbClr val="C0504D">
                    <a:tint val="71000"/>
                    <a:satMod val="112000"/>
                  </a:srgbClr>
                </a:gs>
                <a:gs pos="68000">
                  <a:srgbClr val="C0504D">
                    <a:tint val="86000"/>
                  </a:srgbClr>
                </a:gs>
                <a:gs pos="100000">
                  <a:srgbClr val="C0504D">
                    <a:shade val="60000"/>
                  </a:srgbClr>
                </a:gs>
              </a:gsLst>
              <a:lin ang="8350000" scaled="1"/>
            </a:gradFill>
            <a:ln>
              <a:noFill/>
              <a:headEnd/>
              <a:tailEnd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  <a:scene3d>
              <a:camera prst="orthographicFront" fov="0">
                <a:rot lat="0" lon="0" rev="0"/>
              </a:camera>
              <a:lightRig rig="soft" dir="tl">
                <a:rot lat="0" lon="0" rev="20100000"/>
              </a:lightRig>
            </a:scene3d>
            <a:sp3d>
              <a:bevelT w="50800" h="50800"/>
            </a:sp3d>
          </p:spPr>
          <p:txBody>
            <a:bodyPr lIns="0" tIns="0" rIns="0" bIns="0" anchor="ctr"/>
            <a:lstStyle/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10,0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Cv</a:t>
              </a: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=</a:t>
              </a: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51,1%</a:t>
              </a: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n=6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1" name="AutoShape 19"/>
            <p:cNvSpPr>
              <a:spLocks noChangeArrowheads="1"/>
            </p:cNvSpPr>
            <p:nvPr/>
          </p:nvSpPr>
          <p:spPr bwMode="auto">
            <a:xfrm>
              <a:off x="3408" y="2208"/>
              <a:ext cx="462" cy="369"/>
            </a:xfrm>
            <a:prstGeom prst="roundRect">
              <a:avLst>
                <a:gd name="adj" fmla="val 0"/>
              </a:avLst>
            </a:prstGeom>
            <a:gradFill rotWithShape="1">
              <a:gsLst>
                <a:gs pos="0">
                  <a:srgbClr val="C0504D">
                    <a:shade val="60000"/>
                  </a:srgbClr>
                </a:gs>
                <a:gs pos="33000">
                  <a:srgbClr val="C0504D">
                    <a:tint val="86500"/>
                  </a:srgbClr>
                </a:gs>
                <a:gs pos="46750">
                  <a:srgbClr val="C0504D">
                    <a:tint val="71000"/>
                    <a:satMod val="112000"/>
                  </a:srgbClr>
                </a:gs>
                <a:gs pos="53000">
                  <a:srgbClr val="C0504D">
                    <a:tint val="71000"/>
                    <a:satMod val="112000"/>
                  </a:srgbClr>
                </a:gs>
                <a:gs pos="68000">
                  <a:srgbClr val="C0504D">
                    <a:tint val="86000"/>
                  </a:srgbClr>
                </a:gs>
                <a:gs pos="100000">
                  <a:srgbClr val="C0504D">
                    <a:shade val="60000"/>
                  </a:srgbClr>
                </a:gs>
              </a:gsLst>
              <a:lin ang="8350000" scaled="1"/>
            </a:gradFill>
            <a:ln>
              <a:noFill/>
              <a:headEnd/>
              <a:tailEnd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  <a:scene3d>
              <a:camera prst="orthographicFront" fov="0">
                <a:rot lat="0" lon="0" rev="0"/>
              </a:camera>
              <a:lightRig rig="soft" dir="tl">
                <a:rot lat="0" lon="0" rev="20100000"/>
              </a:lightRig>
            </a:scene3d>
            <a:sp3d>
              <a:bevelT w="50800" h="50800"/>
            </a:sp3d>
          </p:spPr>
          <p:txBody>
            <a:bodyPr lIns="0" tIns="0" rIns="0" bIns="0" anchor="ctr"/>
            <a:lstStyle/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19,9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Cv</a:t>
              </a: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=</a:t>
              </a: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48,9%</a:t>
              </a: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n=10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82" name="AutoShape 20"/>
            <p:cNvCxnSpPr>
              <a:cxnSpLocks noChangeShapeType="1"/>
            </p:cNvCxnSpPr>
            <p:nvPr/>
          </p:nvCxnSpPr>
          <p:spPr bwMode="auto">
            <a:xfrm rot="5400000">
              <a:off x="1322" y="1201"/>
              <a:ext cx="288" cy="527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cxnSp>
        <p:sp>
          <p:nvSpPr>
            <p:cNvPr id="83" name="Text Box 21"/>
            <p:cNvSpPr txBox="1">
              <a:spLocks noChangeArrowheads="1"/>
            </p:cNvSpPr>
            <p:nvPr/>
          </p:nvSpPr>
          <p:spPr bwMode="auto">
            <a:xfrm>
              <a:off x="2064" y="1320"/>
              <a:ext cx="591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&gt;</a:t>
              </a:r>
              <a:r>
                <a:rPr kumimoji="0" lang="ru-RU" sz="1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13,2</a:t>
              </a: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%</a:t>
              </a:r>
              <a:endParaRPr kumimoji="0" lang="ru-RU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4" name="Text Box 22"/>
            <p:cNvSpPr txBox="1">
              <a:spLocks noChangeArrowheads="1"/>
            </p:cNvSpPr>
            <p:nvPr/>
          </p:nvSpPr>
          <p:spPr bwMode="auto">
            <a:xfrm>
              <a:off x="939" y="1322"/>
              <a:ext cx="591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&lt;</a:t>
              </a: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9,3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5" name="AutoShape 23"/>
            <p:cNvSpPr>
              <a:spLocks noChangeArrowheads="1"/>
            </p:cNvSpPr>
            <p:nvPr/>
          </p:nvSpPr>
          <p:spPr bwMode="auto">
            <a:xfrm>
              <a:off x="3912" y="1032"/>
              <a:ext cx="797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BBB59">
                    <a:shade val="60000"/>
                  </a:srgbClr>
                </a:gs>
                <a:gs pos="33000">
                  <a:srgbClr val="9BBB59">
                    <a:tint val="86500"/>
                  </a:srgbClr>
                </a:gs>
                <a:gs pos="46750">
                  <a:srgbClr val="9BBB59">
                    <a:tint val="71000"/>
                    <a:satMod val="112000"/>
                  </a:srgbClr>
                </a:gs>
                <a:gs pos="53000">
                  <a:srgbClr val="9BBB59">
                    <a:tint val="71000"/>
                    <a:satMod val="112000"/>
                  </a:srgbClr>
                </a:gs>
                <a:gs pos="68000">
                  <a:srgbClr val="9BBB59">
                    <a:tint val="86000"/>
                  </a:srgbClr>
                </a:gs>
                <a:gs pos="100000">
                  <a:srgbClr val="9BBB59">
                    <a:shade val="60000"/>
                  </a:srgbClr>
                </a:gs>
              </a:gsLst>
              <a:lin ang="8350000" scaled="1"/>
            </a:gradFill>
            <a:ln>
              <a:noFill/>
              <a:headEnd/>
              <a:tailEnd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  <a:scene3d>
              <a:camera prst="orthographicFront" fov="0">
                <a:rot lat="0" lon="0" rev="0"/>
              </a:camera>
              <a:lightRig rig="soft" dir="tl">
                <a:rot lat="0" lon="0" rev="20100000"/>
              </a:lightRig>
            </a:scene3d>
            <a:sp3d>
              <a:bevelT w="50800" h="50800"/>
            </a:sp3d>
          </p:spPr>
          <p:txBody>
            <a:bodyPr anchor="ctr"/>
            <a:lstStyle/>
            <a:p>
              <a:pPr lvl="0" algn="ctr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defRPr/>
              </a:pPr>
              <a:r>
                <a:rPr lang="en-US" sz="1000" b="1" dirty="0" smtClean="0">
                  <a:solidFill>
                    <a:srgbClr val="1F497D">
                      <a:lumMod val="50000"/>
                    </a:srgbClr>
                  </a:solidFill>
                  <a:latin typeface="Verdana"/>
                </a:rPr>
                <a:t>Content of physical clay</a:t>
              </a:r>
              <a:endParaRPr lang="ru-RU" sz="2800" b="1" dirty="0">
                <a:solidFill>
                  <a:srgbClr val="1F497D">
                    <a:lumMod val="50000"/>
                  </a:srgbClr>
                </a:solidFill>
                <a:latin typeface="Verdana"/>
              </a:endParaRPr>
            </a:p>
          </p:txBody>
        </p:sp>
        <p:sp>
          <p:nvSpPr>
            <p:cNvPr id="86" name="AutoShape 24"/>
            <p:cNvSpPr>
              <a:spLocks noChangeArrowheads="1"/>
            </p:cNvSpPr>
            <p:nvPr/>
          </p:nvSpPr>
          <p:spPr bwMode="auto">
            <a:xfrm>
              <a:off x="2976" y="1632"/>
              <a:ext cx="771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BBB59">
                    <a:shade val="60000"/>
                  </a:srgbClr>
                </a:gs>
                <a:gs pos="33000">
                  <a:srgbClr val="9BBB59">
                    <a:tint val="86500"/>
                  </a:srgbClr>
                </a:gs>
                <a:gs pos="46750">
                  <a:srgbClr val="9BBB59">
                    <a:tint val="71000"/>
                    <a:satMod val="112000"/>
                  </a:srgbClr>
                </a:gs>
                <a:gs pos="53000">
                  <a:srgbClr val="9BBB59">
                    <a:tint val="71000"/>
                    <a:satMod val="112000"/>
                  </a:srgbClr>
                </a:gs>
                <a:gs pos="68000">
                  <a:srgbClr val="9BBB59">
                    <a:tint val="86000"/>
                  </a:srgbClr>
                </a:gs>
                <a:gs pos="100000">
                  <a:srgbClr val="9BBB59">
                    <a:shade val="60000"/>
                  </a:srgbClr>
                </a:gs>
              </a:gsLst>
              <a:lin ang="8350000" scaled="1"/>
            </a:gradFill>
            <a:ln>
              <a:noFill/>
              <a:headEnd/>
              <a:tailEnd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  <a:scene3d>
              <a:camera prst="orthographicFront" fov="0">
                <a:rot lat="0" lon="0" rev="0"/>
              </a:camera>
              <a:lightRig rig="soft" dir="tl">
                <a:rot lat="0" lon="0" rev="20100000"/>
              </a:lightRig>
            </a:scene3d>
            <a:sp3d>
              <a:bevelT w="50800" h="50800"/>
            </a:sp3d>
          </p:spPr>
          <p:txBody>
            <a:bodyPr anchor="ctr"/>
            <a:lstStyle/>
            <a:p>
              <a:pPr lvl="0" algn="ctr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defRPr/>
              </a:pPr>
              <a:r>
                <a:rPr lang="en-US" sz="1000" b="1" dirty="0" smtClean="0">
                  <a:solidFill>
                    <a:srgbClr val="1F497D">
                      <a:lumMod val="50000"/>
                    </a:srgbClr>
                  </a:solidFill>
                  <a:latin typeface="Verdana"/>
                </a:rPr>
                <a:t>Content of</a:t>
              </a:r>
              <a:r>
                <a:rPr kumimoji="0" lang="ru-RU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С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O</a:t>
              </a:r>
              <a:r>
                <a:rPr kumimoji="0" lang="ru-RU" sz="10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3</a:t>
              </a:r>
              <a:r>
                <a:rPr kumimoji="0" lang="en-US" sz="1000" b="1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2-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87" name="AutoShape 25"/>
            <p:cNvCxnSpPr>
              <a:cxnSpLocks noChangeShapeType="1"/>
            </p:cNvCxnSpPr>
            <p:nvPr/>
          </p:nvCxnSpPr>
          <p:spPr bwMode="auto">
            <a:xfrm rot="5400000" flipH="1" flipV="1">
              <a:off x="3680" y="1002"/>
              <a:ext cx="312" cy="949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88" name="AutoShape 26"/>
            <p:cNvCxnSpPr>
              <a:cxnSpLocks noChangeShapeType="1"/>
            </p:cNvCxnSpPr>
            <p:nvPr/>
          </p:nvCxnSpPr>
          <p:spPr bwMode="auto">
            <a:xfrm rot="5400000" flipH="1" flipV="1">
              <a:off x="3112" y="1959"/>
              <a:ext cx="288" cy="210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89" name="AutoShape 27"/>
            <p:cNvCxnSpPr>
              <a:cxnSpLocks noChangeShapeType="1"/>
            </p:cNvCxnSpPr>
            <p:nvPr/>
          </p:nvCxnSpPr>
          <p:spPr bwMode="auto">
            <a:xfrm rot="16200000" flipH="1">
              <a:off x="3356" y="1925"/>
              <a:ext cx="288" cy="278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cxnSp>
        <p:sp>
          <p:nvSpPr>
            <p:cNvPr id="90" name="Text Box 28"/>
            <p:cNvSpPr txBox="1">
              <a:spLocks noChangeArrowheads="1"/>
            </p:cNvSpPr>
            <p:nvPr/>
          </p:nvSpPr>
          <p:spPr bwMode="auto">
            <a:xfrm>
              <a:off x="2925" y="1920"/>
              <a:ext cx="519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&lt;</a:t>
              </a: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0,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9%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91" name="Text Box 29"/>
            <p:cNvSpPr txBox="1">
              <a:spLocks noChangeArrowheads="1"/>
            </p:cNvSpPr>
            <p:nvPr/>
          </p:nvSpPr>
          <p:spPr bwMode="auto">
            <a:xfrm>
              <a:off x="3330" y="1920"/>
              <a:ext cx="519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&gt;0</a:t>
              </a: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,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9%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92" name="AutoShape 30"/>
            <p:cNvCxnSpPr>
              <a:cxnSpLocks noChangeShapeType="1"/>
            </p:cNvCxnSpPr>
            <p:nvPr/>
          </p:nvCxnSpPr>
          <p:spPr bwMode="auto">
            <a:xfrm rot="16200000" flipH="1">
              <a:off x="3529" y="251"/>
              <a:ext cx="240" cy="1322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cxnSp>
        <p:sp>
          <p:nvSpPr>
            <p:cNvPr id="93" name="Text Box 31"/>
            <p:cNvSpPr txBox="1">
              <a:spLocks noChangeArrowheads="1"/>
            </p:cNvSpPr>
            <p:nvPr/>
          </p:nvSpPr>
          <p:spPr bwMode="auto">
            <a:xfrm>
              <a:off x="3986" y="794"/>
              <a:ext cx="559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&gt;1,0%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94" name="AutoShape 32"/>
            <p:cNvSpPr>
              <a:spLocks noChangeArrowheads="1"/>
            </p:cNvSpPr>
            <p:nvPr/>
          </p:nvSpPr>
          <p:spPr bwMode="auto">
            <a:xfrm>
              <a:off x="510" y="1608"/>
              <a:ext cx="465" cy="369"/>
            </a:xfrm>
            <a:prstGeom prst="roundRect">
              <a:avLst>
                <a:gd name="adj" fmla="val 0"/>
              </a:avLst>
            </a:prstGeom>
            <a:gradFill rotWithShape="1">
              <a:gsLst>
                <a:gs pos="0">
                  <a:srgbClr val="C0504D">
                    <a:shade val="60000"/>
                  </a:srgbClr>
                </a:gs>
                <a:gs pos="33000">
                  <a:srgbClr val="C0504D">
                    <a:tint val="86500"/>
                  </a:srgbClr>
                </a:gs>
                <a:gs pos="46750">
                  <a:srgbClr val="C0504D">
                    <a:tint val="71000"/>
                    <a:satMod val="112000"/>
                  </a:srgbClr>
                </a:gs>
                <a:gs pos="53000">
                  <a:srgbClr val="C0504D">
                    <a:tint val="71000"/>
                    <a:satMod val="112000"/>
                  </a:srgbClr>
                </a:gs>
                <a:gs pos="68000">
                  <a:srgbClr val="C0504D">
                    <a:tint val="86000"/>
                  </a:srgbClr>
                </a:gs>
                <a:gs pos="100000">
                  <a:srgbClr val="C0504D">
                    <a:shade val="60000"/>
                  </a:srgbClr>
                </a:gs>
              </a:gsLst>
              <a:lin ang="8350000" scaled="1"/>
            </a:gradFill>
            <a:ln>
              <a:noFill/>
              <a:headEnd/>
              <a:tailEnd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  <a:scene3d>
              <a:camera prst="orthographicFront" fov="0">
                <a:rot lat="0" lon="0" rev="0"/>
              </a:camera>
              <a:lightRig rig="soft" dir="tl">
                <a:rot lat="0" lon="0" rev="20100000"/>
              </a:lightRig>
            </a:scene3d>
            <a:sp3d>
              <a:bevelT w="50800" h="50800"/>
            </a:sp3d>
          </p:spPr>
          <p:txBody>
            <a:bodyPr lIns="0" tIns="0" rIns="0" bIns="0" anchor="ctr"/>
            <a:lstStyle/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6,6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Cv</a:t>
              </a:r>
              <a:r>
                <a:rPr kumimoji="0" lang="en-US" sz="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=</a:t>
              </a:r>
              <a:r>
                <a:rPr kumimoji="0" lang="ru-RU" sz="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41,</a:t>
              </a: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1</a:t>
              </a: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%</a:t>
              </a: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n=10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95" name="AutoShape 33"/>
            <p:cNvSpPr>
              <a:spLocks noChangeArrowheads="1"/>
            </p:cNvSpPr>
            <p:nvPr/>
          </p:nvSpPr>
          <p:spPr bwMode="auto">
            <a:xfrm>
              <a:off x="120" y="1032"/>
              <a:ext cx="771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BBB59">
                    <a:shade val="60000"/>
                  </a:srgbClr>
                </a:gs>
                <a:gs pos="33000">
                  <a:srgbClr val="9BBB59">
                    <a:tint val="86500"/>
                  </a:srgbClr>
                </a:gs>
                <a:gs pos="46750">
                  <a:srgbClr val="9BBB59">
                    <a:tint val="71000"/>
                    <a:satMod val="112000"/>
                  </a:srgbClr>
                </a:gs>
                <a:gs pos="53000">
                  <a:srgbClr val="9BBB59">
                    <a:tint val="71000"/>
                    <a:satMod val="112000"/>
                  </a:srgbClr>
                </a:gs>
                <a:gs pos="68000">
                  <a:srgbClr val="9BBB59">
                    <a:tint val="86000"/>
                  </a:srgbClr>
                </a:gs>
                <a:gs pos="100000">
                  <a:srgbClr val="9BBB59">
                    <a:shade val="60000"/>
                  </a:srgbClr>
                </a:gs>
              </a:gsLst>
              <a:lin ang="8350000" scaled="1"/>
            </a:gradFill>
            <a:ln>
              <a:noFill/>
              <a:headEnd/>
              <a:tailEnd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  <a:scene3d>
              <a:camera prst="orthographicFront" fov="0">
                <a:rot lat="0" lon="0" rev="0"/>
              </a:camera>
              <a:lightRig rig="soft" dir="tl">
                <a:rot lat="0" lon="0" rev="20100000"/>
              </a:lightRig>
            </a:scene3d>
            <a:sp3d>
              <a:bevelT w="50800" h="50800"/>
            </a:sp3d>
          </p:spPr>
          <p:txBody>
            <a:bodyPr anchor="ctr"/>
            <a:lstStyle/>
            <a:p>
              <a:pPr lvl="0" algn="ctr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defRPr/>
              </a:pPr>
              <a:r>
                <a:rPr lang="en-US" sz="1000" b="1" dirty="0" smtClean="0">
                  <a:solidFill>
                    <a:srgbClr val="1F497D">
                      <a:lumMod val="50000"/>
                    </a:srgbClr>
                  </a:solidFill>
                  <a:latin typeface="Verdana"/>
                </a:rPr>
                <a:t>Content of</a:t>
              </a:r>
              <a:r>
                <a:rPr kumimoji="0" lang="ru-RU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С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O</a:t>
              </a:r>
              <a:r>
                <a:rPr kumimoji="0" lang="ru-RU" sz="10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3</a:t>
              </a:r>
              <a:r>
                <a:rPr kumimoji="0" lang="en-US" sz="1000" b="1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2-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96" name="AutoShape 34"/>
            <p:cNvCxnSpPr>
              <a:cxnSpLocks noChangeShapeType="1"/>
            </p:cNvCxnSpPr>
            <p:nvPr/>
          </p:nvCxnSpPr>
          <p:spPr bwMode="auto">
            <a:xfrm rot="5400000" flipH="1" flipV="1">
              <a:off x="221" y="1324"/>
              <a:ext cx="288" cy="281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97" name="AutoShape 35"/>
            <p:cNvCxnSpPr>
              <a:cxnSpLocks noChangeShapeType="1"/>
            </p:cNvCxnSpPr>
            <p:nvPr/>
          </p:nvCxnSpPr>
          <p:spPr bwMode="auto">
            <a:xfrm rot="16200000" flipH="1">
              <a:off x="465" y="1361"/>
              <a:ext cx="288" cy="207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cxnSp>
        <p:sp>
          <p:nvSpPr>
            <p:cNvPr id="98" name="Text Box 36"/>
            <p:cNvSpPr txBox="1">
              <a:spLocks noChangeArrowheads="1"/>
            </p:cNvSpPr>
            <p:nvPr/>
          </p:nvSpPr>
          <p:spPr bwMode="auto">
            <a:xfrm>
              <a:off x="45" y="1320"/>
              <a:ext cx="591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&lt;0,9%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99" name="Text Box 37"/>
            <p:cNvSpPr txBox="1">
              <a:spLocks noChangeArrowheads="1"/>
            </p:cNvSpPr>
            <p:nvPr/>
          </p:nvSpPr>
          <p:spPr bwMode="auto">
            <a:xfrm>
              <a:off x="450" y="1320"/>
              <a:ext cx="591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&gt;0,9%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00" name="AutoShape 38"/>
            <p:cNvCxnSpPr>
              <a:cxnSpLocks noChangeShapeType="1"/>
            </p:cNvCxnSpPr>
            <p:nvPr/>
          </p:nvCxnSpPr>
          <p:spPr bwMode="auto">
            <a:xfrm rot="5400000" flipH="1" flipV="1">
              <a:off x="1627" y="-329"/>
              <a:ext cx="240" cy="2483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cxnSp>
        <p:sp>
          <p:nvSpPr>
            <p:cNvPr id="101" name="AutoShape 39"/>
            <p:cNvSpPr>
              <a:spLocks noChangeArrowheads="1"/>
            </p:cNvSpPr>
            <p:nvPr/>
          </p:nvSpPr>
          <p:spPr bwMode="auto">
            <a:xfrm>
              <a:off x="26" y="1608"/>
              <a:ext cx="450" cy="369"/>
            </a:xfrm>
            <a:prstGeom prst="roundRect">
              <a:avLst>
                <a:gd name="adj" fmla="val 0"/>
              </a:avLst>
            </a:prstGeom>
            <a:gradFill rotWithShape="1">
              <a:gsLst>
                <a:gs pos="0">
                  <a:srgbClr val="C0504D">
                    <a:shade val="60000"/>
                  </a:srgbClr>
                </a:gs>
                <a:gs pos="33000">
                  <a:srgbClr val="C0504D">
                    <a:tint val="86500"/>
                  </a:srgbClr>
                </a:gs>
                <a:gs pos="46750">
                  <a:srgbClr val="C0504D">
                    <a:tint val="71000"/>
                    <a:satMod val="112000"/>
                  </a:srgbClr>
                </a:gs>
                <a:gs pos="53000">
                  <a:srgbClr val="C0504D">
                    <a:tint val="71000"/>
                    <a:satMod val="112000"/>
                  </a:srgbClr>
                </a:gs>
                <a:gs pos="68000">
                  <a:srgbClr val="C0504D">
                    <a:tint val="86000"/>
                  </a:srgbClr>
                </a:gs>
                <a:gs pos="100000">
                  <a:srgbClr val="C0504D">
                    <a:shade val="60000"/>
                  </a:srgbClr>
                </a:gs>
              </a:gsLst>
              <a:lin ang="8350000" scaled="1"/>
            </a:gradFill>
            <a:ln>
              <a:noFill/>
              <a:headEnd/>
              <a:tailEnd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  <a:scene3d>
              <a:camera prst="orthographicFront" fov="0">
                <a:rot lat="0" lon="0" rev="0"/>
              </a:camera>
              <a:lightRig rig="soft" dir="tl">
                <a:rot lat="0" lon="0" rev="20100000"/>
              </a:lightRig>
            </a:scene3d>
            <a:sp3d>
              <a:bevelT w="50800" h="50800"/>
            </a:sp3d>
          </p:spPr>
          <p:txBody>
            <a:bodyPr lIns="0" tIns="0" rIns="0" bIns="0" anchor="ctr"/>
            <a:lstStyle/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2,8</a:t>
              </a:r>
              <a:endPara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Cv</a:t>
              </a: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=</a:t>
              </a: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56,7%</a:t>
              </a: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n=11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02" name="AutoShape 40"/>
            <p:cNvSpPr>
              <a:spLocks noChangeArrowheads="1"/>
            </p:cNvSpPr>
            <p:nvPr/>
          </p:nvSpPr>
          <p:spPr bwMode="auto">
            <a:xfrm>
              <a:off x="1048" y="1608"/>
              <a:ext cx="426" cy="369"/>
            </a:xfrm>
            <a:prstGeom prst="roundRect">
              <a:avLst>
                <a:gd name="adj" fmla="val 0"/>
              </a:avLst>
            </a:prstGeom>
            <a:gradFill rotWithShape="1">
              <a:gsLst>
                <a:gs pos="0">
                  <a:srgbClr val="C0504D">
                    <a:shade val="60000"/>
                  </a:srgbClr>
                </a:gs>
                <a:gs pos="33000">
                  <a:srgbClr val="C0504D">
                    <a:tint val="86500"/>
                  </a:srgbClr>
                </a:gs>
                <a:gs pos="46750">
                  <a:srgbClr val="C0504D">
                    <a:tint val="71000"/>
                    <a:satMod val="112000"/>
                  </a:srgbClr>
                </a:gs>
                <a:gs pos="53000">
                  <a:srgbClr val="C0504D">
                    <a:tint val="71000"/>
                    <a:satMod val="112000"/>
                  </a:srgbClr>
                </a:gs>
                <a:gs pos="68000">
                  <a:srgbClr val="C0504D">
                    <a:tint val="86000"/>
                  </a:srgbClr>
                </a:gs>
                <a:gs pos="100000">
                  <a:srgbClr val="C0504D">
                    <a:shade val="60000"/>
                  </a:srgbClr>
                </a:gs>
              </a:gsLst>
              <a:lin ang="8350000" scaled="1"/>
            </a:gradFill>
            <a:ln>
              <a:noFill/>
              <a:headEnd/>
              <a:tailEnd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  <a:scene3d>
              <a:camera prst="orthographicFront" fov="0">
                <a:rot lat="0" lon="0" rev="0"/>
              </a:camera>
              <a:lightRig rig="soft" dir="tl">
                <a:rot lat="0" lon="0" rev="20100000"/>
              </a:lightRig>
            </a:scene3d>
            <a:sp3d>
              <a:bevelT w="50800" h="50800"/>
            </a:sp3d>
          </p:spPr>
          <p:txBody>
            <a:bodyPr lIns="0" tIns="0" rIns="0" bIns="0" anchor="ctr"/>
            <a:lstStyle/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6,1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Cv</a:t>
              </a: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=</a:t>
              </a: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19,5%</a:t>
              </a: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n=7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03" name="AutoShape 41"/>
            <p:cNvCxnSpPr>
              <a:cxnSpLocks noChangeShapeType="1"/>
            </p:cNvCxnSpPr>
            <p:nvPr/>
          </p:nvCxnSpPr>
          <p:spPr bwMode="auto">
            <a:xfrm rot="16200000" flipV="1">
              <a:off x="4418" y="1212"/>
              <a:ext cx="312" cy="527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cxnSp>
        <p:sp>
          <p:nvSpPr>
            <p:cNvPr id="104" name="Text Box 42"/>
            <p:cNvSpPr txBox="1">
              <a:spLocks noChangeArrowheads="1"/>
            </p:cNvSpPr>
            <p:nvPr/>
          </p:nvSpPr>
          <p:spPr bwMode="auto">
            <a:xfrm>
              <a:off x="3234" y="1344"/>
              <a:ext cx="591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&lt;1</a:t>
              </a: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3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%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05" name="Text Box 43"/>
            <p:cNvSpPr txBox="1">
              <a:spLocks noChangeArrowheads="1"/>
            </p:cNvSpPr>
            <p:nvPr/>
          </p:nvSpPr>
          <p:spPr bwMode="auto">
            <a:xfrm>
              <a:off x="4455" y="1344"/>
              <a:ext cx="591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&gt;1</a:t>
              </a: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3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%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06" name="AutoShape 44"/>
            <p:cNvSpPr>
              <a:spLocks noChangeArrowheads="1"/>
            </p:cNvSpPr>
            <p:nvPr/>
          </p:nvSpPr>
          <p:spPr bwMode="auto">
            <a:xfrm>
              <a:off x="2250" y="576"/>
              <a:ext cx="1530" cy="216"/>
            </a:xfrm>
            <a:prstGeom prst="roundRect">
              <a:avLst>
                <a:gd name="adj" fmla="val 12778"/>
              </a:avLst>
            </a:prstGeom>
            <a:gradFill rotWithShape="1">
              <a:gsLst>
                <a:gs pos="0">
                  <a:srgbClr val="4BACC6">
                    <a:shade val="60000"/>
                  </a:srgbClr>
                </a:gs>
                <a:gs pos="33000">
                  <a:srgbClr val="4BACC6">
                    <a:tint val="86500"/>
                  </a:srgbClr>
                </a:gs>
                <a:gs pos="46750">
                  <a:srgbClr val="4BACC6">
                    <a:tint val="71000"/>
                    <a:satMod val="112000"/>
                  </a:srgbClr>
                </a:gs>
                <a:gs pos="53000">
                  <a:srgbClr val="4BACC6">
                    <a:tint val="71000"/>
                    <a:satMod val="112000"/>
                  </a:srgbClr>
                </a:gs>
                <a:gs pos="68000">
                  <a:srgbClr val="4BACC6">
                    <a:tint val="86000"/>
                  </a:srgbClr>
                </a:gs>
                <a:gs pos="100000">
                  <a:srgbClr val="4BACC6">
                    <a:shade val="60000"/>
                  </a:srgbClr>
                </a:gs>
              </a:gsLst>
              <a:lin ang="8350000" scaled="1"/>
            </a:gradFill>
            <a:ln>
              <a:noFill/>
              <a:headEnd/>
              <a:tailEnd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  <a:scene3d>
              <a:camera prst="orthographicFront" fov="0">
                <a:rot lat="0" lon="0" rev="0"/>
              </a:camera>
              <a:lightRig rig="soft" dir="tl">
                <a:rot lat="0" lon="0" rev="20100000"/>
              </a:lightRig>
            </a:scene3d>
            <a:sp3d>
              <a:bevelT w="50800" h="50800"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Content of Organic</a:t>
              </a:r>
              <a:r>
                <a:rPr kumimoji="0" lang="en-US" sz="1100" b="1" i="0" u="none" strike="noStrike" kern="1200" cap="none" spc="0" normalizeH="0" noProof="0" dirty="0" smtClean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Carbon</a:t>
              </a:r>
              <a:endPara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07" name="AutoShape 45"/>
            <p:cNvSpPr>
              <a:spLocks noChangeArrowheads="1"/>
            </p:cNvSpPr>
            <p:nvPr/>
          </p:nvSpPr>
          <p:spPr bwMode="auto">
            <a:xfrm>
              <a:off x="1507" y="1609"/>
              <a:ext cx="432" cy="369"/>
            </a:xfrm>
            <a:prstGeom prst="roundRect">
              <a:avLst>
                <a:gd name="adj" fmla="val 0"/>
              </a:avLst>
            </a:prstGeom>
            <a:gradFill rotWithShape="1">
              <a:gsLst>
                <a:gs pos="0">
                  <a:srgbClr val="C0504D">
                    <a:shade val="60000"/>
                  </a:srgbClr>
                </a:gs>
                <a:gs pos="33000">
                  <a:srgbClr val="C0504D">
                    <a:tint val="86500"/>
                  </a:srgbClr>
                </a:gs>
                <a:gs pos="46750">
                  <a:srgbClr val="C0504D">
                    <a:tint val="71000"/>
                    <a:satMod val="112000"/>
                  </a:srgbClr>
                </a:gs>
                <a:gs pos="53000">
                  <a:srgbClr val="C0504D">
                    <a:tint val="71000"/>
                    <a:satMod val="112000"/>
                  </a:srgbClr>
                </a:gs>
                <a:gs pos="68000">
                  <a:srgbClr val="C0504D">
                    <a:tint val="86000"/>
                  </a:srgbClr>
                </a:gs>
                <a:gs pos="100000">
                  <a:srgbClr val="C0504D">
                    <a:shade val="60000"/>
                  </a:srgbClr>
                </a:gs>
              </a:gsLst>
              <a:lin ang="8350000" scaled="1"/>
            </a:gradFill>
            <a:ln>
              <a:noFill/>
              <a:headEnd/>
              <a:tailEnd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  <a:scene3d>
              <a:camera prst="orthographicFront" fov="0">
                <a:rot lat="0" lon="0" rev="0"/>
              </a:camera>
              <a:lightRig rig="soft" dir="tl">
                <a:rot lat="0" lon="0" rev="20100000"/>
              </a:lightRig>
            </a:scene3d>
            <a:sp3d>
              <a:bevelT w="50800" h="50800"/>
            </a:sp3d>
          </p:spPr>
          <p:txBody>
            <a:bodyPr lIns="0" tIns="0" rIns="0" bIns="0" anchor="ctr"/>
            <a:lstStyle/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13,2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Cv</a:t>
              </a: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=2</a:t>
              </a: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8,9%</a:t>
              </a: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n=6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08" name="AutoShape 46"/>
            <p:cNvCxnSpPr>
              <a:cxnSpLocks noChangeShapeType="1"/>
              <a:stCxn id="71" idx="2"/>
              <a:endCxn id="107" idx="0"/>
            </p:cNvCxnSpPr>
            <p:nvPr/>
          </p:nvCxnSpPr>
          <p:spPr bwMode="auto">
            <a:xfrm rot="5400000">
              <a:off x="1582" y="1461"/>
              <a:ext cx="289" cy="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09" name="Text Box 47"/>
            <p:cNvSpPr txBox="1">
              <a:spLocks noChangeArrowheads="1"/>
            </p:cNvSpPr>
            <p:nvPr/>
          </p:nvSpPr>
          <p:spPr bwMode="auto">
            <a:xfrm>
              <a:off x="1417" y="1320"/>
              <a:ext cx="788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9,3-13,2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%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10" name="AutoShape 48"/>
            <p:cNvCxnSpPr>
              <a:cxnSpLocks noChangeShapeType="1"/>
            </p:cNvCxnSpPr>
            <p:nvPr/>
          </p:nvCxnSpPr>
          <p:spPr bwMode="auto">
            <a:xfrm rot="16200000" flipV="1">
              <a:off x="1909" y="1141"/>
              <a:ext cx="289" cy="648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cxnSp>
        <p:sp>
          <p:nvSpPr>
            <p:cNvPr id="111" name="AutoShape 49"/>
            <p:cNvSpPr>
              <a:spLocks noChangeArrowheads="1"/>
            </p:cNvSpPr>
            <p:nvPr/>
          </p:nvSpPr>
          <p:spPr bwMode="auto">
            <a:xfrm>
              <a:off x="3792" y="2784"/>
              <a:ext cx="408" cy="318"/>
            </a:xfrm>
            <a:prstGeom prst="roundRect">
              <a:avLst>
                <a:gd name="adj" fmla="val 0"/>
              </a:avLst>
            </a:prstGeom>
            <a:gradFill rotWithShape="1">
              <a:gsLst>
                <a:gs pos="0">
                  <a:srgbClr val="C0504D">
                    <a:shade val="60000"/>
                  </a:srgbClr>
                </a:gs>
                <a:gs pos="33000">
                  <a:srgbClr val="C0504D">
                    <a:tint val="86500"/>
                  </a:srgbClr>
                </a:gs>
                <a:gs pos="46750">
                  <a:srgbClr val="C0504D">
                    <a:tint val="71000"/>
                    <a:satMod val="112000"/>
                  </a:srgbClr>
                </a:gs>
                <a:gs pos="53000">
                  <a:srgbClr val="C0504D">
                    <a:tint val="71000"/>
                    <a:satMod val="112000"/>
                  </a:srgbClr>
                </a:gs>
                <a:gs pos="68000">
                  <a:srgbClr val="C0504D">
                    <a:tint val="86000"/>
                  </a:srgbClr>
                </a:gs>
                <a:gs pos="100000">
                  <a:srgbClr val="C0504D">
                    <a:shade val="60000"/>
                  </a:srgbClr>
                </a:gs>
              </a:gsLst>
              <a:lin ang="8350000" scaled="1"/>
            </a:gradFill>
            <a:ln>
              <a:noFill/>
              <a:headEnd/>
              <a:tailEnd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  <a:scene3d>
              <a:camera prst="orthographicFront" fov="0">
                <a:rot lat="0" lon="0" rev="0"/>
              </a:camera>
              <a:lightRig rig="soft" dir="tl">
                <a:rot lat="0" lon="0" rev="20100000"/>
              </a:lightRig>
            </a:scene3d>
            <a:sp3d>
              <a:bevelT w="50800" h="50800"/>
            </a:sp3d>
          </p:spPr>
          <p:txBody>
            <a:bodyPr lIns="0" tIns="0" rIns="0" bIns="0" anchor="ctr"/>
            <a:lstStyle/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16,6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Cv</a:t>
              </a: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=</a:t>
              </a: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57,5%</a:t>
              </a: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n=8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2" name="AutoShape 50"/>
            <p:cNvSpPr>
              <a:spLocks noChangeArrowheads="1"/>
            </p:cNvSpPr>
            <p:nvPr/>
          </p:nvSpPr>
          <p:spPr bwMode="auto">
            <a:xfrm>
              <a:off x="4275" y="2784"/>
              <a:ext cx="453" cy="318"/>
            </a:xfrm>
            <a:prstGeom prst="roundRect">
              <a:avLst>
                <a:gd name="adj" fmla="val 0"/>
              </a:avLst>
            </a:prstGeom>
            <a:gradFill rotWithShape="1">
              <a:gsLst>
                <a:gs pos="0">
                  <a:srgbClr val="C0504D">
                    <a:shade val="60000"/>
                  </a:srgbClr>
                </a:gs>
                <a:gs pos="33000">
                  <a:srgbClr val="C0504D">
                    <a:tint val="86500"/>
                  </a:srgbClr>
                </a:gs>
                <a:gs pos="46750">
                  <a:srgbClr val="C0504D">
                    <a:tint val="71000"/>
                    <a:satMod val="112000"/>
                  </a:srgbClr>
                </a:gs>
                <a:gs pos="53000">
                  <a:srgbClr val="C0504D">
                    <a:tint val="71000"/>
                    <a:satMod val="112000"/>
                  </a:srgbClr>
                </a:gs>
                <a:gs pos="68000">
                  <a:srgbClr val="C0504D">
                    <a:tint val="86000"/>
                  </a:srgbClr>
                </a:gs>
                <a:gs pos="100000">
                  <a:srgbClr val="C0504D">
                    <a:shade val="60000"/>
                  </a:srgbClr>
                </a:gs>
              </a:gsLst>
              <a:lin ang="8350000" scaled="1"/>
            </a:gradFill>
            <a:ln>
              <a:noFill/>
              <a:headEnd/>
              <a:tailEnd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  <a:scene3d>
              <a:camera prst="orthographicFront" fov="0">
                <a:rot lat="0" lon="0" rev="0"/>
              </a:camera>
              <a:lightRig rig="soft" dir="tl">
                <a:rot lat="0" lon="0" rev="20100000"/>
              </a:lightRig>
            </a:scene3d>
            <a:sp3d>
              <a:bevelT w="50800" h="50800"/>
            </a:sp3d>
          </p:spPr>
          <p:txBody>
            <a:bodyPr lIns="0" tIns="0" rIns="0" bIns="0" anchor="ctr"/>
            <a:lstStyle/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10,2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Cv</a:t>
              </a: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=</a:t>
              </a: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23,2%</a:t>
              </a: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n=6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3" name="AutoShape 51"/>
            <p:cNvSpPr>
              <a:spLocks noChangeArrowheads="1"/>
            </p:cNvSpPr>
            <p:nvPr/>
          </p:nvSpPr>
          <p:spPr bwMode="auto">
            <a:xfrm>
              <a:off x="3912" y="2208"/>
              <a:ext cx="771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BBB59">
                    <a:shade val="60000"/>
                  </a:srgbClr>
                </a:gs>
                <a:gs pos="33000">
                  <a:srgbClr val="9BBB59">
                    <a:tint val="86500"/>
                  </a:srgbClr>
                </a:gs>
                <a:gs pos="46750">
                  <a:srgbClr val="9BBB59">
                    <a:tint val="71000"/>
                    <a:satMod val="112000"/>
                  </a:srgbClr>
                </a:gs>
                <a:gs pos="53000">
                  <a:srgbClr val="9BBB59">
                    <a:tint val="71000"/>
                    <a:satMod val="112000"/>
                  </a:srgbClr>
                </a:gs>
                <a:gs pos="68000">
                  <a:srgbClr val="9BBB59">
                    <a:tint val="86000"/>
                  </a:srgbClr>
                </a:gs>
                <a:gs pos="100000">
                  <a:srgbClr val="9BBB59">
                    <a:shade val="60000"/>
                  </a:srgbClr>
                </a:gs>
              </a:gsLst>
              <a:lin ang="8350000" scaled="1"/>
            </a:gradFill>
            <a:ln>
              <a:noFill/>
              <a:headEnd/>
              <a:tailEnd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  <a:scene3d>
              <a:camera prst="orthographicFront" fov="0">
                <a:rot lat="0" lon="0" rev="0"/>
              </a:camera>
              <a:lightRig rig="soft" dir="tl">
                <a:rot lat="0" lon="0" rev="20100000"/>
              </a:lightRig>
            </a:scene3d>
            <a:sp3d>
              <a:bevelT w="50800" h="50800"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Altitude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14" name="AutoShape 52"/>
            <p:cNvCxnSpPr>
              <a:cxnSpLocks noChangeShapeType="1"/>
            </p:cNvCxnSpPr>
            <p:nvPr/>
          </p:nvCxnSpPr>
          <p:spPr bwMode="auto">
            <a:xfrm rot="5400000" flipH="1" flipV="1">
              <a:off x="4003" y="2489"/>
              <a:ext cx="288" cy="301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15" name="AutoShape 53"/>
            <p:cNvCxnSpPr>
              <a:cxnSpLocks noChangeShapeType="1"/>
            </p:cNvCxnSpPr>
            <p:nvPr/>
          </p:nvCxnSpPr>
          <p:spPr bwMode="auto">
            <a:xfrm rot="16200000" flipH="1">
              <a:off x="4256" y="2538"/>
              <a:ext cx="288" cy="204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cxnSp>
        <p:sp>
          <p:nvSpPr>
            <p:cNvPr id="116" name="Text Box 54"/>
            <p:cNvSpPr txBox="1">
              <a:spLocks noChangeArrowheads="1"/>
            </p:cNvSpPr>
            <p:nvPr/>
          </p:nvSpPr>
          <p:spPr bwMode="auto">
            <a:xfrm>
              <a:off x="3825" y="2496"/>
              <a:ext cx="519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&lt;</a:t>
              </a: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1300 м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7" name="Text Box 55"/>
            <p:cNvSpPr txBox="1">
              <a:spLocks noChangeArrowheads="1"/>
            </p:cNvSpPr>
            <p:nvPr/>
          </p:nvSpPr>
          <p:spPr bwMode="auto">
            <a:xfrm>
              <a:off x="4296" y="2496"/>
              <a:ext cx="519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&gt;</a:t>
              </a: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1300 м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8" name="AutoShape 56"/>
            <p:cNvSpPr>
              <a:spLocks noChangeArrowheads="1"/>
            </p:cNvSpPr>
            <p:nvPr/>
          </p:nvSpPr>
          <p:spPr bwMode="auto">
            <a:xfrm>
              <a:off x="4944" y="2208"/>
              <a:ext cx="771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BBB59">
                    <a:shade val="60000"/>
                  </a:srgbClr>
                </a:gs>
                <a:gs pos="33000">
                  <a:srgbClr val="9BBB59">
                    <a:tint val="86500"/>
                  </a:srgbClr>
                </a:gs>
                <a:gs pos="46750">
                  <a:srgbClr val="9BBB59">
                    <a:tint val="71000"/>
                    <a:satMod val="112000"/>
                  </a:srgbClr>
                </a:gs>
                <a:gs pos="53000">
                  <a:srgbClr val="9BBB59">
                    <a:tint val="71000"/>
                    <a:satMod val="112000"/>
                  </a:srgbClr>
                </a:gs>
                <a:gs pos="68000">
                  <a:srgbClr val="9BBB59">
                    <a:tint val="86000"/>
                  </a:srgbClr>
                </a:gs>
                <a:gs pos="100000">
                  <a:srgbClr val="9BBB59">
                    <a:shade val="60000"/>
                  </a:srgbClr>
                </a:gs>
              </a:gsLst>
              <a:lin ang="8350000" scaled="1"/>
            </a:gradFill>
            <a:ln>
              <a:noFill/>
              <a:headEnd/>
              <a:tailEnd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  <a:scene3d>
              <a:camera prst="orthographicFront" fov="0">
                <a:rot lat="0" lon="0" rev="0"/>
              </a:camera>
              <a:lightRig rig="soft" dir="tl">
                <a:rot lat="0" lon="0" rev="20100000"/>
              </a:lightRig>
            </a:scene3d>
            <a:sp3d>
              <a:bevelT w="50800" h="50800"/>
            </a:sp3d>
          </p:spPr>
          <p:txBody>
            <a:bodyPr anchor="ctr"/>
            <a:lstStyle/>
            <a:p>
              <a:pPr lvl="0" algn="ctr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defRPr/>
              </a:pPr>
              <a:r>
                <a:rPr lang="en-US" sz="1000" b="1" dirty="0" smtClean="0">
                  <a:solidFill>
                    <a:srgbClr val="1F497D">
                      <a:lumMod val="50000"/>
                    </a:srgbClr>
                  </a:solidFill>
                  <a:latin typeface="Verdana"/>
                </a:rPr>
                <a:t>Content of</a:t>
              </a:r>
              <a:r>
                <a:rPr kumimoji="0" lang="ru-RU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С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O</a:t>
              </a:r>
              <a:r>
                <a:rPr kumimoji="0" lang="ru-RU" sz="10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3</a:t>
              </a:r>
              <a:r>
                <a:rPr kumimoji="0" lang="en-US" sz="1000" b="1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2-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9" name="Text Box 57"/>
            <p:cNvSpPr txBox="1">
              <a:spLocks noChangeArrowheads="1"/>
            </p:cNvSpPr>
            <p:nvPr/>
          </p:nvSpPr>
          <p:spPr bwMode="auto">
            <a:xfrm>
              <a:off x="5241" y="2496"/>
              <a:ext cx="519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&gt;</a:t>
              </a: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1,1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%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0" name="Text Box 58"/>
            <p:cNvSpPr txBox="1">
              <a:spLocks noChangeArrowheads="1"/>
            </p:cNvSpPr>
            <p:nvPr/>
          </p:nvSpPr>
          <p:spPr bwMode="auto">
            <a:xfrm>
              <a:off x="4860" y="2496"/>
              <a:ext cx="519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&lt;</a:t>
              </a: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1,1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%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1" name="AutoShape 59"/>
            <p:cNvSpPr>
              <a:spLocks noChangeArrowheads="1"/>
            </p:cNvSpPr>
            <p:nvPr/>
          </p:nvSpPr>
          <p:spPr bwMode="auto">
            <a:xfrm>
              <a:off x="4830" y="2784"/>
              <a:ext cx="408" cy="318"/>
            </a:xfrm>
            <a:prstGeom prst="roundRect">
              <a:avLst>
                <a:gd name="adj" fmla="val 0"/>
              </a:avLst>
            </a:prstGeom>
            <a:gradFill rotWithShape="1">
              <a:gsLst>
                <a:gs pos="0">
                  <a:srgbClr val="C0504D">
                    <a:shade val="60000"/>
                  </a:srgbClr>
                </a:gs>
                <a:gs pos="33000">
                  <a:srgbClr val="C0504D">
                    <a:tint val="86500"/>
                  </a:srgbClr>
                </a:gs>
                <a:gs pos="46750">
                  <a:srgbClr val="C0504D">
                    <a:tint val="71000"/>
                    <a:satMod val="112000"/>
                  </a:srgbClr>
                </a:gs>
                <a:gs pos="53000">
                  <a:srgbClr val="C0504D">
                    <a:tint val="71000"/>
                    <a:satMod val="112000"/>
                  </a:srgbClr>
                </a:gs>
                <a:gs pos="68000">
                  <a:srgbClr val="C0504D">
                    <a:tint val="86000"/>
                  </a:srgbClr>
                </a:gs>
                <a:gs pos="100000">
                  <a:srgbClr val="C0504D">
                    <a:shade val="60000"/>
                  </a:srgbClr>
                </a:gs>
              </a:gsLst>
              <a:lin ang="8350000" scaled="1"/>
            </a:gradFill>
            <a:ln>
              <a:noFill/>
              <a:headEnd/>
              <a:tailEnd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  <a:scene3d>
              <a:camera prst="orthographicFront" fov="0">
                <a:rot lat="0" lon="0" rev="0"/>
              </a:camera>
              <a:lightRig rig="soft" dir="tl">
                <a:rot lat="0" lon="0" rev="20100000"/>
              </a:lightRig>
            </a:scene3d>
            <a:sp3d>
              <a:bevelT w="50800" h="50800"/>
            </a:sp3d>
          </p:spPr>
          <p:txBody>
            <a:bodyPr lIns="0" tIns="0" rIns="0" bIns="0" anchor="ctr"/>
            <a:lstStyle/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6,7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Cv</a:t>
              </a: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=</a:t>
              </a: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50,9%</a:t>
              </a: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n=6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2" name="AutoShape 60"/>
            <p:cNvSpPr>
              <a:spLocks noChangeArrowheads="1"/>
            </p:cNvSpPr>
            <p:nvPr/>
          </p:nvSpPr>
          <p:spPr bwMode="auto">
            <a:xfrm>
              <a:off x="5284" y="2784"/>
              <a:ext cx="453" cy="318"/>
            </a:xfrm>
            <a:prstGeom prst="roundRect">
              <a:avLst>
                <a:gd name="adj" fmla="val 0"/>
              </a:avLst>
            </a:prstGeom>
            <a:gradFill rotWithShape="1">
              <a:gsLst>
                <a:gs pos="0">
                  <a:srgbClr val="C0504D">
                    <a:shade val="60000"/>
                  </a:srgbClr>
                </a:gs>
                <a:gs pos="33000">
                  <a:srgbClr val="C0504D">
                    <a:tint val="86500"/>
                  </a:srgbClr>
                </a:gs>
                <a:gs pos="46750">
                  <a:srgbClr val="C0504D">
                    <a:tint val="71000"/>
                    <a:satMod val="112000"/>
                  </a:srgbClr>
                </a:gs>
                <a:gs pos="53000">
                  <a:srgbClr val="C0504D">
                    <a:tint val="71000"/>
                    <a:satMod val="112000"/>
                  </a:srgbClr>
                </a:gs>
                <a:gs pos="68000">
                  <a:srgbClr val="C0504D">
                    <a:tint val="86000"/>
                  </a:srgbClr>
                </a:gs>
                <a:gs pos="100000">
                  <a:srgbClr val="C0504D">
                    <a:shade val="60000"/>
                  </a:srgbClr>
                </a:gs>
              </a:gsLst>
              <a:lin ang="8350000" scaled="1"/>
            </a:gradFill>
            <a:ln>
              <a:noFill/>
              <a:headEnd/>
              <a:tailEnd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  <a:scene3d>
              <a:camera prst="orthographicFront" fov="0">
                <a:rot lat="0" lon="0" rev="0"/>
              </a:camera>
              <a:lightRig rig="soft" dir="tl">
                <a:rot lat="0" lon="0" rev="20100000"/>
              </a:lightRig>
            </a:scene3d>
            <a:sp3d>
              <a:bevelT w="50800" h="50800"/>
            </a:sp3d>
          </p:spPr>
          <p:txBody>
            <a:bodyPr lIns="0" tIns="0" rIns="0" bIns="0" anchor="ctr"/>
            <a:lstStyle/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9,6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Cv</a:t>
              </a: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=</a:t>
              </a: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17,2%</a:t>
              </a: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n=10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3" name="AutoShape 61"/>
            <p:cNvSpPr>
              <a:spLocks noChangeArrowheads="1"/>
            </p:cNvSpPr>
            <p:nvPr/>
          </p:nvSpPr>
          <p:spPr bwMode="auto">
            <a:xfrm>
              <a:off x="4452" y="1632"/>
              <a:ext cx="771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BBB59">
                    <a:shade val="60000"/>
                  </a:srgbClr>
                </a:gs>
                <a:gs pos="33000">
                  <a:srgbClr val="9BBB59">
                    <a:tint val="86500"/>
                  </a:srgbClr>
                </a:gs>
                <a:gs pos="46750">
                  <a:srgbClr val="9BBB59">
                    <a:tint val="71000"/>
                    <a:satMod val="112000"/>
                  </a:srgbClr>
                </a:gs>
                <a:gs pos="53000">
                  <a:srgbClr val="9BBB59">
                    <a:tint val="71000"/>
                    <a:satMod val="112000"/>
                  </a:srgbClr>
                </a:gs>
                <a:gs pos="68000">
                  <a:srgbClr val="9BBB59">
                    <a:tint val="86000"/>
                  </a:srgbClr>
                </a:gs>
                <a:gs pos="100000">
                  <a:srgbClr val="9BBB59">
                    <a:shade val="60000"/>
                  </a:srgbClr>
                </a:gs>
              </a:gsLst>
              <a:lin ang="8350000" scaled="1"/>
            </a:gradFill>
            <a:ln>
              <a:noFill/>
              <a:headEnd/>
              <a:tailEnd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  <a:scene3d>
              <a:camera prst="orthographicFront" fov="0">
                <a:rot lat="0" lon="0" rev="0"/>
              </a:camera>
              <a:lightRig rig="soft" dir="tl">
                <a:rot lat="0" lon="0" rev="20100000"/>
              </a:lightRig>
            </a:scene3d>
            <a:sp3d>
              <a:bevelT w="50800" h="50800"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pH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24" name="AutoShape 62"/>
            <p:cNvCxnSpPr>
              <a:cxnSpLocks noChangeShapeType="1"/>
            </p:cNvCxnSpPr>
            <p:nvPr/>
          </p:nvCxnSpPr>
          <p:spPr bwMode="auto">
            <a:xfrm rot="5400000" flipH="1" flipV="1">
              <a:off x="4423" y="1794"/>
              <a:ext cx="288" cy="540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25" name="AutoShape 63"/>
            <p:cNvCxnSpPr>
              <a:cxnSpLocks noChangeShapeType="1"/>
            </p:cNvCxnSpPr>
            <p:nvPr/>
          </p:nvCxnSpPr>
          <p:spPr bwMode="auto">
            <a:xfrm rot="16200000" flipH="1">
              <a:off x="4939" y="1818"/>
              <a:ext cx="288" cy="492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26" name="AutoShape 64"/>
            <p:cNvCxnSpPr>
              <a:cxnSpLocks noChangeShapeType="1"/>
            </p:cNvCxnSpPr>
            <p:nvPr/>
          </p:nvCxnSpPr>
          <p:spPr bwMode="auto">
            <a:xfrm rot="16200000" flipV="1">
              <a:off x="5312" y="2514"/>
              <a:ext cx="288" cy="252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27" name="AutoShape 65"/>
            <p:cNvCxnSpPr>
              <a:cxnSpLocks noChangeShapeType="1"/>
            </p:cNvCxnSpPr>
            <p:nvPr/>
          </p:nvCxnSpPr>
          <p:spPr bwMode="auto">
            <a:xfrm rot="5400000">
              <a:off x="5047" y="2501"/>
              <a:ext cx="288" cy="277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cxnSp>
        <p:sp>
          <p:nvSpPr>
            <p:cNvPr id="128" name="Text Box 66"/>
            <p:cNvSpPr txBox="1">
              <a:spLocks noChangeArrowheads="1"/>
            </p:cNvSpPr>
            <p:nvPr/>
          </p:nvSpPr>
          <p:spPr bwMode="auto">
            <a:xfrm>
              <a:off x="4224" y="1920"/>
              <a:ext cx="519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&lt;</a:t>
              </a: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7,5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9" name="Text Box 67"/>
            <p:cNvSpPr txBox="1">
              <a:spLocks noChangeArrowheads="1"/>
            </p:cNvSpPr>
            <p:nvPr/>
          </p:nvSpPr>
          <p:spPr bwMode="auto">
            <a:xfrm>
              <a:off x="5040" y="1920"/>
              <a:ext cx="519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&gt;</a:t>
              </a:r>
              <a:r>
                <a:rPr kumimoji="0" lang="ru-RU" sz="1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Verdana"/>
                  <a:ea typeface="+mn-ea"/>
                  <a:cs typeface="+mn-cs"/>
                </a:rPr>
                <a:t>7,5</a:t>
              </a:r>
              <a:endParaRPr kumimoji="0" lang="ru-RU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130" name="Text Box 68"/>
          <p:cNvSpPr txBox="1">
            <a:spLocks noChangeArrowheads="1"/>
          </p:cNvSpPr>
          <p:nvPr/>
        </p:nvSpPr>
        <p:spPr bwMode="auto">
          <a:xfrm>
            <a:off x="4071938" y="5286375"/>
            <a:ext cx="5000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rtl="0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EEECE1"/>
              </a:buClr>
              <a:defRPr/>
            </a:pPr>
            <a:r>
              <a:rPr lang="ru-RU" sz="12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+mn-ea"/>
                <a:cs typeface="+mn-cs"/>
              </a:rPr>
              <a:t>Regression tree for integral pollution index</a:t>
            </a:r>
            <a:r>
              <a:rPr lang="ru-RU" sz="12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+mn-ea"/>
                <a:cs typeface="+mn-cs"/>
              </a:rPr>
              <a:t> (</a:t>
            </a:r>
            <a:r>
              <a:rPr lang="en-US" sz="1200" b="1" kern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+mn-ea"/>
                <a:cs typeface="+mn-cs"/>
              </a:rPr>
              <a:t>Zc</a:t>
            </a:r>
            <a:r>
              <a:rPr lang="ru-RU" sz="12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+mn-ea"/>
                <a:cs typeface="+mn-cs"/>
              </a:rPr>
              <a:t>) </a:t>
            </a:r>
            <a:r>
              <a:rPr lang="en-US" sz="12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+mn-ea"/>
                <a:cs typeface="+mn-cs"/>
              </a:rPr>
              <a:t>in the soils of Ulaanbaatar</a:t>
            </a:r>
            <a:endParaRPr lang="ru-RU" sz="1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ea typeface="+mn-ea"/>
              <a:cs typeface="+mn-cs"/>
            </a:endParaRPr>
          </a:p>
          <a:p>
            <a:pPr algn="ctr" fontAlgn="base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EEECE1"/>
              </a:buClr>
              <a:defRPr/>
            </a:pPr>
            <a:r>
              <a:rPr lang="en-US" sz="1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</a:rPr>
              <a:t>The factors of the differentiation are given in the oval figures. The factor ranges are given on the lines. The figures with red shading present the following: the mean </a:t>
            </a:r>
            <a:r>
              <a:rPr lang="en-US" sz="1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</a:rPr>
              <a:t>Zc</a:t>
            </a:r>
            <a:r>
              <a:rPr lang="en-US" sz="1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</a:rPr>
              <a:t> value in the </a:t>
            </a:r>
            <a:r>
              <a:rPr lang="en-US" sz="1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</a:rPr>
              <a:t>topsoils</a:t>
            </a:r>
            <a:r>
              <a:rPr lang="en-US" sz="1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</a:rPr>
              <a:t> under particular combinations of factors; </a:t>
            </a:r>
            <a:r>
              <a:rPr lang="en-US" sz="1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</a:rPr>
              <a:t>Cv</a:t>
            </a:r>
            <a:r>
              <a:rPr lang="en-US" sz="1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</a:rPr>
              <a:t> - variation coefficient; n - number of samples.</a:t>
            </a:r>
            <a:endParaRPr lang="ru-RU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ea typeface="+mn-ea"/>
              <a:cs typeface="+mn-cs"/>
            </a:endParaRPr>
          </a:p>
        </p:txBody>
      </p:sp>
      <p:graphicFrame>
        <p:nvGraphicFramePr>
          <p:cNvPr id="131" name="Group 2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458257"/>
              </p:ext>
            </p:extLst>
          </p:nvPr>
        </p:nvGraphicFramePr>
        <p:xfrm>
          <a:off x="142872" y="4443413"/>
          <a:ext cx="4000500" cy="220072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667728"/>
                <a:gridCol w="2332772"/>
              </a:tblGrid>
              <a:tr h="464993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  <a:extLst/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Heavy metals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  <a:extLst/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Major accumulation factor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464993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  <a:extLst/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As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Cd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Cu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Mo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Zn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  <a:extLst/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Content of organic carbon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32138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  <a:extLst/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Ni, Co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  <a:extLst/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Content of physical clay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32138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  <a:extLst/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Pb, Sr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  <a:extLst/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Content of S</a:t>
                      </a:r>
                      <a:r>
                        <a:rPr kumimoji="0" lang="en-US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O</a:t>
                      </a:r>
                      <a:r>
                        <a:rPr kumimoji="0" lang="en-US" sz="1200" b="1" u="none" strike="noStrike" kern="1200" cap="none" spc="0" normalizeH="0" baseline="-2500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4</a:t>
                      </a:r>
                      <a:r>
                        <a:rPr kumimoji="0" lang="en-US" sz="1200" b="1" u="none" strike="noStrike" kern="1200" cap="none" spc="0" normalizeH="0" baseline="3000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2-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199283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  <a:extLst/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Cr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  <a:extLst/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рН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32138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  <a:extLst/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V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  <a:extLst/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Functional zone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5" name="Заголовок 1"/>
          <p:cNvSpPr txBox="1">
            <a:spLocks/>
          </p:cNvSpPr>
          <p:nvPr/>
        </p:nvSpPr>
        <p:spPr>
          <a:xfrm>
            <a:off x="0" y="44624"/>
            <a:ext cx="9144000" cy="63408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2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Ulaanbaatar: </a:t>
            </a:r>
            <a:r>
              <a:rPr lang="en-US" sz="2400" b="1" dirty="0" smtClean="0"/>
              <a:t>the </a:t>
            </a:r>
            <a:r>
              <a:rPr lang="en-US" sz="2400" b="1" dirty="0"/>
              <a:t>Influence of Landscape-Geochemical and Anthropogenic Factors on the Anomalies in Soils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01989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5" name="Группа 734"/>
          <p:cNvGrpSpPr/>
          <p:nvPr/>
        </p:nvGrpSpPr>
        <p:grpSpPr>
          <a:xfrm>
            <a:off x="1114647" y="980728"/>
            <a:ext cx="7849841" cy="4453276"/>
            <a:chOff x="785813" y="1428750"/>
            <a:chExt cx="7429500" cy="4214813"/>
          </a:xfrm>
        </p:grpSpPr>
        <p:sp>
          <p:nvSpPr>
            <p:cNvPr id="488" name="Прямоугольник 487"/>
            <p:cNvSpPr/>
            <p:nvPr/>
          </p:nvSpPr>
          <p:spPr>
            <a:xfrm>
              <a:off x="785813" y="1428750"/>
              <a:ext cx="7429500" cy="4214813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489" name="Line 397"/>
            <p:cNvSpPr>
              <a:spLocks noChangeShapeType="1"/>
            </p:cNvSpPr>
            <p:nvPr/>
          </p:nvSpPr>
          <p:spPr bwMode="auto">
            <a:xfrm>
              <a:off x="1293813" y="5213350"/>
              <a:ext cx="2944812" cy="0"/>
            </a:xfrm>
            <a:prstGeom prst="line">
              <a:avLst/>
            </a:prstGeom>
            <a:noFill/>
            <a:ln w="1270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490" name="Line 399"/>
            <p:cNvSpPr>
              <a:spLocks noChangeShapeType="1"/>
            </p:cNvSpPr>
            <p:nvPr/>
          </p:nvSpPr>
          <p:spPr bwMode="auto">
            <a:xfrm>
              <a:off x="1293813" y="4799013"/>
              <a:ext cx="2944812" cy="0"/>
            </a:xfrm>
            <a:prstGeom prst="line">
              <a:avLst/>
            </a:prstGeom>
            <a:noFill/>
            <a:ln w="1270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491" name="Line 401"/>
            <p:cNvSpPr>
              <a:spLocks noChangeShapeType="1"/>
            </p:cNvSpPr>
            <p:nvPr/>
          </p:nvSpPr>
          <p:spPr bwMode="auto">
            <a:xfrm>
              <a:off x="1293813" y="4375150"/>
              <a:ext cx="2944812" cy="0"/>
            </a:xfrm>
            <a:prstGeom prst="line">
              <a:avLst/>
            </a:prstGeom>
            <a:noFill/>
            <a:ln w="1270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492" name="Line 403"/>
            <p:cNvSpPr>
              <a:spLocks noChangeShapeType="1"/>
            </p:cNvSpPr>
            <p:nvPr/>
          </p:nvSpPr>
          <p:spPr bwMode="auto">
            <a:xfrm>
              <a:off x="1293813" y="3951288"/>
              <a:ext cx="2944812" cy="0"/>
            </a:xfrm>
            <a:prstGeom prst="line">
              <a:avLst/>
            </a:prstGeom>
            <a:noFill/>
            <a:ln w="1270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493" name="Line 406"/>
            <p:cNvSpPr>
              <a:spLocks noChangeShapeType="1"/>
            </p:cNvSpPr>
            <p:nvPr/>
          </p:nvSpPr>
          <p:spPr bwMode="auto">
            <a:xfrm>
              <a:off x="1293813" y="3113088"/>
              <a:ext cx="2944812" cy="0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494" name="Line 408"/>
            <p:cNvSpPr>
              <a:spLocks noChangeShapeType="1"/>
            </p:cNvSpPr>
            <p:nvPr/>
          </p:nvSpPr>
          <p:spPr bwMode="auto">
            <a:xfrm>
              <a:off x="1293813" y="2687638"/>
              <a:ext cx="2944812" cy="1587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495" name="Line 410"/>
            <p:cNvSpPr>
              <a:spLocks noChangeShapeType="1"/>
            </p:cNvSpPr>
            <p:nvPr/>
          </p:nvSpPr>
          <p:spPr bwMode="auto">
            <a:xfrm>
              <a:off x="1293813" y="2274888"/>
              <a:ext cx="2944812" cy="0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496" name="Line 412"/>
            <p:cNvSpPr>
              <a:spLocks noChangeShapeType="1"/>
            </p:cNvSpPr>
            <p:nvPr/>
          </p:nvSpPr>
          <p:spPr bwMode="auto">
            <a:xfrm>
              <a:off x="1293813" y="1849438"/>
              <a:ext cx="2944812" cy="1587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497" name="Line 414"/>
            <p:cNvSpPr>
              <a:spLocks noChangeShapeType="1"/>
            </p:cNvSpPr>
            <p:nvPr/>
          </p:nvSpPr>
          <p:spPr bwMode="auto">
            <a:xfrm>
              <a:off x="1293813" y="1638300"/>
              <a:ext cx="1587" cy="3786188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498" name="Line 415"/>
            <p:cNvSpPr>
              <a:spLocks noChangeShapeType="1"/>
            </p:cNvSpPr>
            <p:nvPr/>
          </p:nvSpPr>
          <p:spPr bwMode="auto">
            <a:xfrm>
              <a:off x="1263650" y="5424488"/>
              <a:ext cx="30163" cy="1587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499" name="Line 416"/>
            <p:cNvSpPr>
              <a:spLocks noChangeShapeType="1"/>
            </p:cNvSpPr>
            <p:nvPr/>
          </p:nvSpPr>
          <p:spPr bwMode="auto">
            <a:xfrm>
              <a:off x="1263650" y="5213350"/>
              <a:ext cx="30163" cy="0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00" name="Line 417"/>
            <p:cNvSpPr>
              <a:spLocks noChangeShapeType="1"/>
            </p:cNvSpPr>
            <p:nvPr/>
          </p:nvSpPr>
          <p:spPr bwMode="auto">
            <a:xfrm>
              <a:off x="1263650" y="5000625"/>
              <a:ext cx="30163" cy="1588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01" name="Line 418"/>
            <p:cNvSpPr>
              <a:spLocks noChangeShapeType="1"/>
            </p:cNvSpPr>
            <p:nvPr/>
          </p:nvSpPr>
          <p:spPr bwMode="auto">
            <a:xfrm>
              <a:off x="1263650" y="4799013"/>
              <a:ext cx="30163" cy="0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02" name="Line 419"/>
            <p:cNvSpPr>
              <a:spLocks noChangeShapeType="1"/>
            </p:cNvSpPr>
            <p:nvPr/>
          </p:nvSpPr>
          <p:spPr bwMode="auto">
            <a:xfrm>
              <a:off x="1263650" y="4586288"/>
              <a:ext cx="30163" cy="1587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03" name="Line 420"/>
            <p:cNvSpPr>
              <a:spLocks noChangeShapeType="1"/>
            </p:cNvSpPr>
            <p:nvPr/>
          </p:nvSpPr>
          <p:spPr bwMode="auto">
            <a:xfrm>
              <a:off x="1263650" y="4375150"/>
              <a:ext cx="30163" cy="0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04" name="Line 421"/>
            <p:cNvSpPr>
              <a:spLocks noChangeShapeType="1"/>
            </p:cNvSpPr>
            <p:nvPr/>
          </p:nvSpPr>
          <p:spPr bwMode="auto">
            <a:xfrm>
              <a:off x="1263650" y="4162425"/>
              <a:ext cx="30163" cy="1588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05" name="Line 422"/>
            <p:cNvSpPr>
              <a:spLocks noChangeShapeType="1"/>
            </p:cNvSpPr>
            <p:nvPr/>
          </p:nvSpPr>
          <p:spPr bwMode="auto">
            <a:xfrm>
              <a:off x="1263650" y="3951288"/>
              <a:ext cx="30163" cy="0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06" name="Line 423"/>
            <p:cNvSpPr>
              <a:spLocks noChangeShapeType="1"/>
            </p:cNvSpPr>
            <p:nvPr/>
          </p:nvSpPr>
          <p:spPr bwMode="auto">
            <a:xfrm>
              <a:off x="1263650" y="3738563"/>
              <a:ext cx="30163" cy="0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07" name="Line 424"/>
            <p:cNvSpPr>
              <a:spLocks noChangeShapeType="1"/>
            </p:cNvSpPr>
            <p:nvPr/>
          </p:nvSpPr>
          <p:spPr bwMode="auto">
            <a:xfrm>
              <a:off x="1263650" y="3536950"/>
              <a:ext cx="30163" cy="0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08" name="Line 425"/>
            <p:cNvSpPr>
              <a:spLocks noChangeShapeType="1"/>
            </p:cNvSpPr>
            <p:nvPr/>
          </p:nvSpPr>
          <p:spPr bwMode="auto">
            <a:xfrm>
              <a:off x="1263650" y="3324225"/>
              <a:ext cx="30163" cy="1588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09" name="Line 426"/>
            <p:cNvSpPr>
              <a:spLocks noChangeShapeType="1"/>
            </p:cNvSpPr>
            <p:nvPr/>
          </p:nvSpPr>
          <p:spPr bwMode="auto">
            <a:xfrm>
              <a:off x="1263650" y="3113088"/>
              <a:ext cx="30163" cy="0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10" name="Line 427"/>
            <p:cNvSpPr>
              <a:spLocks noChangeShapeType="1"/>
            </p:cNvSpPr>
            <p:nvPr/>
          </p:nvSpPr>
          <p:spPr bwMode="auto">
            <a:xfrm>
              <a:off x="1263650" y="2900363"/>
              <a:ext cx="30163" cy="0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11" name="Line 428"/>
            <p:cNvSpPr>
              <a:spLocks noChangeShapeType="1"/>
            </p:cNvSpPr>
            <p:nvPr/>
          </p:nvSpPr>
          <p:spPr bwMode="auto">
            <a:xfrm>
              <a:off x="1263650" y="2687638"/>
              <a:ext cx="30163" cy="1587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12" name="Line 429"/>
            <p:cNvSpPr>
              <a:spLocks noChangeShapeType="1"/>
            </p:cNvSpPr>
            <p:nvPr/>
          </p:nvSpPr>
          <p:spPr bwMode="auto">
            <a:xfrm>
              <a:off x="1263650" y="2476500"/>
              <a:ext cx="30163" cy="0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13" name="Line 430"/>
            <p:cNvSpPr>
              <a:spLocks noChangeShapeType="1"/>
            </p:cNvSpPr>
            <p:nvPr/>
          </p:nvSpPr>
          <p:spPr bwMode="auto">
            <a:xfrm>
              <a:off x="1263650" y="2274888"/>
              <a:ext cx="30163" cy="0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14" name="Line 431"/>
            <p:cNvSpPr>
              <a:spLocks noChangeShapeType="1"/>
            </p:cNvSpPr>
            <p:nvPr/>
          </p:nvSpPr>
          <p:spPr bwMode="auto">
            <a:xfrm>
              <a:off x="1263650" y="2062163"/>
              <a:ext cx="30163" cy="0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15" name="Line 432"/>
            <p:cNvSpPr>
              <a:spLocks noChangeShapeType="1"/>
            </p:cNvSpPr>
            <p:nvPr/>
          </p:nvSpPr>
          <p:spPr bwMode="auto">
            <a:xfrm>
              <a:off x="1263650" y="1849438"/>
              <a:ext cx="30163" cy="1587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16" name="Line 433"/>
            <p:cNvSpPr>
              <a:spLocks noChangeShapeType="1"/>
            </p:cNvSpPr>
            <p:nvPr/>
          </p:nvSpPr>
          <p:spPr bwMode="auto">
            <a:xfrm>
              <a:off x="1263650" y="1638300"/>
              <a:ext cx="30163" cy="0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17" name="Line 434"/>
            <p:cNvSpPr>
              <a:spLocks noChangeShapeType="1"/>
            </p:cNvSpPr>
            <p:nvPr/>
          </p:nvSpPr>
          <p:spPr bwMode="auto">
            <a:xfrm>
              <a:off x="1293813" y="3536950"/>
              <a:ext cx="2944812" cy="0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18" name="Line 435"/>
            <p:cNvSpPr>
              <a:spLocks noChangeShapeType="1"/>
            </p:cNvSpPr>
            <p:nvPr/>
          </p:nvSpPr>
          <p:spPr bwMode="auto">
            <a:xfrm flipV="1">
              <a:off x="1293813" y="3536950"/>
              <a:ext cx="1587" cy="30163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19" name="Line 436"/>
            <p:cNvSpPr>
              <a:spLocks noChangeShapeType="1"/>
            </p:cNvSpPr>
            <p:nvPr/>
          </p:nvSpPr>
          <p:spPr bwMode="auto">
            <a:xfrm flipV="1">
              <a:off x="1557338" y="3536950"/>
              <a:ext cx="0" cy="30163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20" name="Line 437"/>
            <p:cNvSpPr>
              <a:spLocks noChangeShapeType="1"/>
            </p:cNvSpPr>
            <p:nvPr/>
          </p:nvSpPr>
          <p:spPr bwMode="auto">
            <a:xfrm flipV="1">
              <a:off x="1830388" y="3536950"/>
              <a:ext cx="1587" cy="30163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21" name="Line 438"/>
            <p:cNvSpPr>
              <a:spLocks noChangeShapeType="1"/>
            </p:cNvSpPr>
            <p:nvPr/>
          </p:nvSpPr>
          <p:spPr bwMode="auto">
            <a:xfrm flipV="1">
              <a:off x="2093913" y="3536950"/>
              <a:ext cx="0" cy="30163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22" name="Line 439"/>
            <p:cNvSpPr>
              <a:spLocks noChangeShapeType="1"/>
            </p:cNvSpPr>
            <p:nvPr/>
          </p:nvSpPr>
          <p:spPr bwMode="auto">
            <a:xfrm flipV="1">
              <a:off x="2366963" y="3536950"/>
              <a:ext cx="0" cy="30163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23" name="Line 440"/>
            <p:cNvSpPr>
              <a:spLocks noChangeShapeType="1"/>
            </p:cNvSpPr>
            <p:nvPr/>
          </p:nvSpPr>
          <p:spPr bwMode="auto">
            <a:xfrm flipV="1">
              <a:off x="2628900" y="3536950"/>
              <a:ext cx="1588" cy="30163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24" name="Line 441"/>
            <p:cNvSpPr>
              <a:spLocks noChangeShapeType="1"/>
            </p:cNvSpPr>
            <p:nvPr/>
          </p:nvSpPr>
          <p:spPr bwMode="auto">
            <a:xfrm flipV="1">
              <a:off x="2903538" y="3536950"/>
              <a:ext cx="0" cy="30163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25" name="Line 442"/>
            <p:cNvSpPr>
              <a:spLocks noChangeShapeType="1"/>
            </p:cNvSpPr>
            <p:nvPr/>
          </p:nvSpPr>
          <p:spPr bwMode="auto">
            <a:xfrm flipV="1">
              <a:off x="3165475" y="3536950"/>
              <a:ext cx="1588" cy="30163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26" name="Line 443"/>
            <p:cNvSpPr>
              <a:spLocks noChangeShapeType="1"/>
            </p:cNvSpPr>
            <p:nvPr/>
          </p:nvSpPr>
          <p:spPr bwMode="auto">
            <a:xfrm flipV="1">
              <a:off x="3438525" y="3536950"/>
              <a:ext cx="1588" cy="30163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27" name="Line 444"/>
            <p:cNvSpPr>
              <a:spLocks noChangeShapeType="1"/>
            </p:cNvSpPr>
            <p:nvPr/>
          </p:nvSpPr>
          <p:spPr bwMode="auto">
            <a:xfrm flipV="1">
              <a:off x="3702050" y="3536950"/>
              <a:ext cx="0" cy="30163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28" name="Line 445"/>
            <p:cNvSpPr>
              <a:spLocks noChangeShapeType="1"/>
            </p:cNvSpPr>
            <p:nvPr/>
          </p:nvSpPr>
          <p:spPr bwMode="auto">
            <a:xfrm flipV="1">
              <a:off x="3975100" y="3536950"/>
              <a:ext cx="0" cy="30163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29" name="Line 446"/>
            <p:cNvSpPr>
              <a:spLocks noChangeShapeType="1"/>
            </p:cNvSpPr>
            <p:nvPr/>
          </p:nvSpPr>
          <p:spPr bwMode="auto">
            <a:xfrm flipV="1">
              <a:off x="4238625" y="3536950"/>
              <a:ext cx="0" cy="30163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30" name="Freeform 447"/>
            <p:cNvSpPr>
              <a:spLocks/>
            </p:cNvSpPr>
            <p:nvPr/>
          </p:nvSpPr>
          <p:spPr bwMode="auto">
            <a:xfrm>
              <a:off x="1425575" y="2414588"/>
              <a:ext cx="2681288" cy="1152525"/>
            </a:xfrm>
            <a:custGeom>
              <a:avLst/>
              <a:gdLst>
                <a:gd name="T0" fmla="*/ 0 w 265"/>
                <a:gd name="T1" fmla="*/ 15 h 114"/>
                <a:gd name="T2" fmla="*/ 27 w 265"/>
                <a:gd name="T3" fmla="*/ 18 h 114"/>
                <a:gd name="T4" fmla="*/ 53 w 265"/>
                <a:gd name="T5" fmla="*/ 0 h 114"/>
                <a:gd name="T6" fmla="*/ 80 w 265"/>
                <a:gd name="T7" fmla="*/ 79 h 114"/>
                <a:gd name="T8" fmla="*/ 106 w 265"/>
                <a:gd name="T9" fmla="*/ 33 h 114"/>
                <a:gd name="T10" fmla="*/ 133 w 265"/>
                <a:gd name="T11" fmla="*/ 92 h 114"/>
                <a:gd name="T12" fmla="*/ 159 w 265"/>
                <a:gd name="T13" fmla="*/ 97 h 114"/>
                <a:gd name="T14" fmla="*/ 185 w 265"/>
                <a:gd name="T15" fmla="*/ 105 h 114"/>
                <a:gd name="T16" fmla="*/ 212 w 265"/>
                <a:gd name="T17" fmla="*/ 104 h 114"/>
                <a:gd name="T18" fmla="*/ 238 w 265"/>
                <a:gd name="T19" fmla="*/ 109 h 114"/>
                <a:gd name="T20" fmla="*/ 265 w 265"/>
                <a:gd name="T21" fmla="*/ 114 h 11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5"/>
                <a:gd name="T34" fmla="*/ 0 h 114"/>
                <a:gd name="T35" fmla="*/ 265 w 265"/>
                <a:gd name="T36" fmla="*/ 114 h 11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5" h="114">
                  <a:moveTo>
                    <a:pt x="0" y="15"/>
                  </a:moveTo>
                  <a:lnTo>
                    <a:pt x="27" y="18"/>
                  </a:lnTo>
                  <a:lnTo>
                    <a:pt x="53" y="0"/>
                  </a:lnTo>
                  <a:lnTo>
                    <a:pt x="80" y="79"/>
                  </a:lnTo>
                  <a:lnTo>
                    <a:pt x="106" y="33"/>
                  </a:lnTo>
                  <a:lnTo>
                    <a:pt x="133" y="92"/>
                  </a:lnTo>
                  <a:lnTo>
                    <a:pt x="159" y="97"/>
                  </a:lnTo>
                  <a:lnTo>
                    <a:pt x="185" y="105"/>
                  </a:lnTo>
                  <a:lnTo>
                    <a:pt x="212" y="104"/>
                  </a:lnTo>
                  <a:lnTo>
                    <a:pt x="238" y="109"/>
                  </a:lnTo>
                  <a:lnTo>
                    <a:pt x="265" y="114"/>
                  </a:lnTo>
                </a:path>
              </a:pathLst>
            </a:custGeom>
            <a:noFill/>
            <a:ln w="19050">
              <a:solidFill>
                <a:srgbClr val="9933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31" name="Freeform 448"/>
            <p:cNvSpPr>
              <a:spLocks/>
            </p:cNvSpPr>
            <p:nvPr/>
          </p:nvSpPr>
          <p:spPr bwMode="auto">
            <a:xfrm>
              <a:off x="1425575" y="1789113"/>
              <a:ext cx="2681288" cy="1747837"/>
            </a:xfrm>
            <a:custGeom>
              <a:avLst/>
              <a:gdLst>
                <a:gd name="T0" fmla="*/ 0 w 265"/>
                <a:gd name="T1" fmla="*/ 0 h 173"/>
                <a:gd name="T2" fmla="*/ 27 w 265"/>
                <a:gd name="T3" fmla="*/ 135 h 173"/>
                <a:gd name="T4" fmla="*/ 53 w 265"/>
                <a:gd name="T5" fmla="*/ 152 h 173"/>
                <a:gd name="T6" fmla="*/ 80 w 265"/>
                <a:gd name="T7" fmla="*/ 73 h 173"/>
                <a:gd name="T8" fmla="*/ 106 w 265"/>
                <a:gd name="T9" fmla="*/ 130 h 173"/>
                <a:gd name="T10" fmla="*/ 133 w 265"/>
                <a:gd name="T11" fmla="*/ 115 h 173"/>
                <a:gd name="T12" fmla="*/ 159 w 265"/>
                <a:gd name="T13" fmla="*/ 146 h 173"/>
                <a:gd name="T14" fmla="*/ 185 w 265"/>
                <a:gd name="T15" fmla="*/ 163 h 173"/>
                <a:gd name="T16" fmla="*/ 212 w 265"/>
                <a:gd name="T17" fmla="*/ 160 h 173"/>
                <a:gd name="T18" fmla="*/ 238 w 265"/>
                <a:gd name="T19" fmla="*/ 169 h 173"/>
                <a:gd name="T20" fmla="*/ 265 w 265"/>
                <a:gd name="T21" fmla="*/ 173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5"/>
                <a:gd name="T34" fmla="*/ 0 h 173"/>
                <a:gd name="T35" fmla="*/ 265 w 265"/>
                <a:gd name="T36" fmla="*/ 173 h 1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5" h="173">
                  <a:moveTo>
                    <a:pt x="0" y="0"/>
                  </a:moveTo>
                  <a:lnTo>
                    <a:pt x="27" y="135"/>
                  </a:lnTo>
                  <a:lnTo>
                    <a:pt x="53" y="152"/>
                  </a:lnTo>
                  <a:lnTo>
                    <a:pt x="80" y="73"/>
                  </a:lnTo>
                  <a:lnTo>
                    <a:pt x="106" y="130"/>
                  </a:lnTo>
                  <a:lnTo>
                    <a:pt x="133" y="115"/>
                  </a:lnTo>
                  <a:lnTo>
                    <a:pt x="159" y="146"/>
                  </a:lnTo>
                  <a:lnTo>
                    <a:pt x="185" y="163"/>
                  </a:lnTo>
                  <a:lnTo>
                    <a:pt x="212" y="160"/>
                  </a:lnTo>
                  <a:lnTo>
                    <a:pt x="238" y="169"/>
                  </a:lnTo>
                  <a:lnTo>
                    <a:pt x="265" y="173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32" name="Freeform 449"/>
            <p:cNvSpPr>
              <a:spLocks/>
            </p:cNvSpPr>
            <p:nvPr/>
          </p:nvSpPr>
          <p:spPr bwMode="auto">
            <a:xfrm>
              <a:off x="1425575" y="2324100"/>
              <a:ext cx="2681288" cy="1233488"/>
            </a:xfrm>
            <a:custGeom>
              <a:avLst/>
              <a:gdLst>
                <a:gd name="T0" fmla="*/ 0 w 265"/>
                <a:gd name="T1" fmla="*/ 0 h 122"/>
                <a:gd name="T2" fmla="*/ 27 w 265"/>
                <a:gd name="T3" fmla="*/ 7 h 122"/>
                <a:gd name="T4" fmla="*/ 53 w 265"/>
                <a:gd name="T5" fmla="*/ 29 h 122"/>
                <a:gd name="T6" fmla="*/ 80 w 265"/>
                <a:gd name="T7" fmla="*/ 62 h 122"/>
                <a:gd name="T8" fmla="*/ 106 w 265"/>
                <a:gd name="T9" fmla="*/ 70 h 122"/>
                <a:gd name="T10" fmla="*/ 133 w 265"/>
                <a:gd name="T11" fmla="*/ 100 h 122"/>
                <a:gd name="T12" fmla="*/ 159 w 265"/>
                <a:gd name="T13" fmla="*/ 105 h 122"/>
                <a:gd name="T14" fmla="*/ 185 w 265"/>
                <a:gd name="T15" fmla="*/ 107 h 122"/>
                <a:gd name="T16" fmla="*/ 212 w 265"/>
                <a:gd name="T17" fmla="*/ 114 h 122"/>
                <a:gd name="T18" fmla="*/ 238 w 265"/>
                <a:gd name="T19" fmla="*/ 86 h 122"/>
                <a:gd name="T20" fmla="*/ 265 w 265"/>
                <a:gd name="T21" fmla="*/ 122 h 1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5"/>
                <a:gd name="T34" fmla="*/ 0 h 122"/>
                <a:gd name="T35" fmla="*/ 265 w 265"/>
                <a:gd name="T36" fmla="*/ 122 h 12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5" h="122">
                  <a:moveTo>
                    <a:pt x="0" y="0"/>
                  </a:moveTo>
                  <a:lnTo>
                    <a:pt x="27" y="7"/>
                  </a:lnTo>
                  <a:lnTo>
                    <a:pt x="53" y="29"/>
                  </a:lnTo>
                  <a:lnTo>
                    <a:pt x="80" y="62"/>
                  </a:lnTo>
                  <a:lnTo>
                    <a:pt x="106" y="70"/>
                  </a:lnTo>
                  <a:lnTo>
                    <a:pt x="133" y="100"/>
                  </a:lnTo>
                  <a:lnTo>
                    <a:pt x="159" y="105"/>
                  </a:lnTo>
                  <a:lnTo>
                    <a:pt x="185" y="107"/>
                  </a:lnTo>
                  <a:lnTo>
                    <a:pt x="212" y="114"/>
                  </a:lnTo>
                  <a:lnTo>
                    <a:pt x="238" y="86"/>
                  </a:lnTo>
                  <a:lnTo>
                    <a:pt x="265" y="122"/>
                  </a:lnTo>
                </a:path>
              </a:pathLst>
            </a:custGeom>
            <a:noFill/>
            <a:ln w="190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33" name="Freeform 450"/>
            <p:cNvSpPr>
              <a:spLocks/>
            </p:cNvSpPr>
            <p:nvPr/>
          </p:nvSpPr>
          <p:spPr bwMode="auto">
            <a:xfrm>
              <a:off x="1425575" y="2617788"/>
              <a:ext cx="2681288" cy="968375"/>
            </a:xfrm>
            <a:custGeom>
              <a:avLst/>
              <a:gdLst>
                <a:gd name="T0" fmla="*/ 0 w 265"/>
                <a:gd name="T1" fmla="*/ 0 h 96"/>
                <a:gd name="T2" fmla="*/ 27 w 265"/>
                <a:gd name="T3" fmla="*/ 17 h 96"/>
                <a:gd name="T4" fmla="*/ 53 w 265"/>
                <a:gd name="T5" fmla="*/ 22 h 96"/>
                <a:gd name="T6" fmla="*/ 80 w 265"/>
                <a:gd name="T7" fmla="*/ 59 h 96"/>
                <a:gd name="T8" fmla="*/ 106 w 265"/>
                <a:gd name="T9" fmla="*/ 41 h 96"/>
                <a:gd name="T10" fmla="*/ 133 w 265"/>
                <a:gd name="T11" fmla="*/ 83 h 96"/>
                <a:gd name="T12" fmla="*/ 159 w 265"/>
                <a:gd name="T13" fmla="*/ 73 h 96"/>
                <a:gd name="T14" fmla="*/ 185 w 265"/>
                <a:gd name="T15" fmla="*/ 87 h 96"/>
                <a:gd name="T16" fmla="*/ 212 w 265"/>
                <a:gd name="T17" fmla="*/ 76 h 96"/>
                <a:gd name="T18" fmla="*/ 238 w 265"/>
                <a:gd name="T19" fmla="*/ 87 h 96"/>
                <a:gd name="T20" fmla="*/ 265 w 265"/>
                <a:gd name="T21" fmla="*/ 96 h 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5"/>
                <a:gd name="T34" fmla="*/ 0 h 96"/>
                <a:gd name="T35" fmla="*/ 265 w 265"/>
                <a:gd name="T36" fmla="*/ 96 h 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5" h="96">
                  <a:moveTo>
                    <a:pt x="0" y="0"/>
                  </a:moveTo>
                  <a:lnTo>
                    <a:pt x="27" y="17"/>
                  </a:lnTo>
                  <a:lnTo>
                    <a:pt x="53" y="22"/>
                  </a:lnTo>
                  <a:lnTo>
                    <a:pt x="80" y="59"/>
                  </a:lnTo>
                  <a:lnTo>
                    <a:pt x="106" y="41"/>
                  </a:lnTo>
                  <a:lnTo>
                    <a:pt x="133" y="83"/>
                  </a:lnTo>
                  <a:lnTo>
                    <a:pt x="159" y="73"/>
                  </a:lnTo>
                  <a:lnTo>
                    <a:pt x="185" y="87"/>
                  </a:lnTo>
                  <a:lnTo>
                    <a:pt x="212" y="76"/>
                  </a:lnTo>
                  <a:lnTo>
                    <a:pt x="238" y="87"/>
                  </a:lnTo>
                  <a:lnTo>
                    <a:pt x="265" y="96"/>
                  </a:lnTo>
                </a:path>
              </a:pathLst>
            </a:custGeom>
            <a:noFill/>
            <a:ln w="19050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34" name="Rectangle 451"/>
            <p:cNvSpPr>
              <a:spLocks noChangeArrowheads="1"/>
            </p:cNvSpPr>
            <p:nvPr/>
          </p:nvSpPr>
          <p:spPr bwMode="auto">
            <a:xfrm>
              <a:off x="1395413" y="2536825"/>
              <a:ext cx="50800" cy="50800"/>
            </a:xfrm>
            <a:prstGeom prst="rect">
              <a:avLst/>
            </a:prstGeom>
            <a:solidFill>
              <a:srgbClr val="993300"/>
            </a:solidFill>
            <a:ln w="10160">
              <a:solidFill>
                <a:srgbClr val="9933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rtl="0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35" name="Rectangle 452"/>
            <p:cNvSpPr>
              <a:spLocks noChangeArrowheads="1"/>
            </p:cNvSpPr>
            <p:nvPr/>
          </p:nvSpPr>
          <p:spPr bwMode="auto">
            <a:xfrm>
              <a:off x="1668463" y="2566988"/>
              <a:ext cx="50800" cy="50800"/>
            </a:xfrm>
            <a:prstGeom prst="rect">
              <a:avLst/>
            </a:prstGeom>
            <a:solidFill>
              <a:srgbClr val="993300"/>
            </a:solidFill>
            <a:ln w="10160">
              <a:solidFill>
                <a:srgbClr val="9933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rtl="0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36" name="Rectangle 453"/>
            <p:cNvSpPr>
              <a:spLocks noChangeArrowheads="1"/>
            </p:cNvSpPr>
            <p:nvPr/>
          </p:nvSpPr>
          <p:spPr bwMode="auto">
            <a:xfrm>
              <a:off x="1931988" y="2386013"/>
              <a:ext cx="50800" cy="49212"/>
            </a:xfrm>
            <a:prstGeom prst="rect">
              <a:avLst/>
            </a:prstGeom>
            <a:solidFill>
              <a:srgbClr val="993300"/>
            </a:solidFill>
            <a:ln w="10160">
              <a:solidFill>
                <a:srgbClr val="9933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rtl="0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37" name="Rectangle 454"/>
            <p:cNvSpPr>
              <a:spLocks noChangeArrowheads="1"/>
            </p:cNvSpPr>
            <p:nvPr/>
          </p:nvSpPr>
          <p:spPr bwMode="auto">
            <a:xfrm>
              <a:off x="2205038" y="3182938"/>
              <a:ext cx="50800" cy="50800"/>
            </a:xfrm>
            <a:prstGeom prst="rect">
              <a:avLst/>
            </a:prstGeom>
            <a:solidFill>
              <a:srgbClr val="993300"/>
            </a:solidFill>
            <a:ln w="10160">
              <a:solidFill>
                <a:srgbClr val="9933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rtl="0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38" name="Rectangle 455"/>
            <p:cNvSpPr>
              <a:spLocks noChangeArrowheads="1"/>
            </p:cNvSpPr>
            <p:nvPr/>
          </p:nvSpPr>
          <p:spPr bwMode="auto">
            <a:xfrm>
              <a:off x="2466975" y="2719388"/>
              <a:ext cx="50800" cy="49212"/>
            </a:xfrm>
            <a:prstGeom prst="rect">
              <a:avLst/>
            </a:prstGeom>
            <a:solidFill>
              <a:srgbClr val="993300"/>
            </a:solidFill>
            <a:ln w="10160">
              <a:solidFill>
                <a:srgbClr val="9933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rtl="0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39" name="Rectangle 456"/>
            <p:cNvSpPr>
              <a:spLocks noChangeArrowheads="1"/>
            </p:cNvSpPr>
            <p:nvPr/>
          </p:nvSpPr>
          <p:spPr bwMode="auto">
            <a:xfrm>
              <a:off x="2741613" y="3314700"/>
              <a:ext cx="49212" cy="49213"/>
            </a:xfrm>
            <a:prstGeom prst="rect">
              <a:avLst/>
            </a:prstGeom>
            <a:solidFill>
              <a:srgbClr val="993300"/>
            </a:solidFill>
            <a:ln w="10160">
              <a:solidFill>
                <a:srgbClr val="9933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rtl="0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40" name="Rectangle 457"/>
            <p:cNvSpPr>
              <a:spLocks noChangeArrowheads="1"/>
            </p:cNvSpPr>
            <p:nvPr/>
          </p:nvSpPr>
          <p:spPr bwMode="auto">
            <a:xfrm>
              <a:off x="3003550" y="3363913"/>
              <a:ext cx="50800" cy="50800"/>
            </a:xfrm>
            <a:prstGeom prst="rect">
              <a:avLst/>
            </a:prstGeom>
            <a:solidFill>
              <a:srgbClr val="993300"/>
            </a:solidFill>
            <a:ln w="10160">
              <a:solidFill>
                <a:srgbClr val="9933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rtl="0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41" name="Rectangle 458"/>
            <p:cNvSpPr>
              <a:spLocks noChangeArrowheads="1"/>
            </p:cNvSpPr>
            <p:nvPr/>
          </p:nvSpPr>
          <p:spPr bwMode="auto">
            <a:xfrm>
              <a:off x="3267075" y="3446463"/>
              <a:ext cx="50800" cy="49212"/>
            </a:xfrm>
            <a:prstGeom prst="rect">
              <a:avLst/>
            </a:prstGeom>
            <a:solidFill>
              <a:srgbClr val="993300"/>
            </a:solidFill>
            <a:ln w="10160">
              <a:solidFill>
                <a:srgbClr val="9933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rtl="0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42" name="Rectangle 459"/>
            <p:cNvSpPr>
              <a:spLocks noChangeArrowheads="1"/>
            </p:cNvSpPr>
            <p:nvPr/>
          </p:nvSpPr>
          <p:spPr bwMode="auto">
            <a:xfrm>
              <a:off x="3540125" y="3435350"/>
              <a:ext cx="50800" cy="50800"/>
            </a:xfrm>
            <a:prstGeom prst="rect">
              <a:avLst/>
            </a:prstGeom>
            <a:solidFill>
              <a:srgbClr val="993300"/>
            </a:solidFill>
            <a:ln w="10160">
              <a:solidFill>
                <a:srgbClr val="9933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rtl="0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43" name="Rectangle 460"/>
            <p:cNvSpPr>
              <a:spLocks noChangeArrowheads="1"/>
            </p:cNvSpPr>
            <p:nvPr/>
          </p:nvSpPr>
          <p:spPr bwMode="auto">
            <a:xfrm>
              <a:off x="3803650" y="3486150"/>
              <a:ext cx="49213" cy="50800"/>
            </a:xfrm>
            <a:prstGeom prst="rect">
              <a:avLst/>
            </a:prstGeom>
            <a:solidFill>
              <a:srgbClr val="993300"/>
            </a:solidFill>
            <a:ln w="10160">
              <a:solidFill>
                <a:srgbClr val="9933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rtl="0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44" name="Rectangle 461"/>
            <p:cNvSpPr>
              <a:spLocks noChangeArrowheads="1"/>
            </p:cNvSpPr>
            <p:nvPr/>
          </p:nvSpPr>
          <p:spPr bwMode="auto">
            <a:xfrm>
              <a:off x="4076700" y="3536950"/>
              <a:ext cx="49213" cy="49213"/>
            </a:xfrm>
            <a:prstGeom prst="rect">
              <a:avLst/>
            </a:prstGeom>
            <a:solidFill>
              <a:srgbClr val="993300"/>
            </a:solidFill>
            <a:ln w="10160">
              <a:solidFill>
                <a:srgbClr val="9933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rtl="0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45" name="Freeform 462"/>
            <p:cNvSpPr>
              <a:spLocks/>
            </p:cNvSpPr>
            <p:nvPr/>
          </p:nvSpPr>
          <p:spPr bwMode="auto">
            <a:xfrm>
              <a:off x="1395413" y="1758950"/>
              <a:ext cx="60325" cy="60325"/>
            </a:xfrm>
            <a:custGeom>
              <a:avLst/>
              <a:gdLst>
                <a:gd name="T0" fmla="*/ 47 w 95"/>
                <a:gd name="T1" fmla="*/ 0 h 95"/>
                <a:gd name="T2" fmla="*/ 95 w 95"/>
                <a:gd name="T3" fmla="*/ 47 h 95"/>
                <a:gd name="T4" fmla="*/ 47 w 95"/>
                <a:gd name="T5" fmla="*/ 95 h 95"/>
                <a:gd name="T6" fmla="*/ 0 w 95"/>
                <a:gd name="T7" fmla="*/ 47 h 95"/>
                <a:gd name="T8" fmla="*/ 47 w 95"/>
                <a:gd name="T9" fmla="*/ 0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"/>
                <a:gd name="T16" fmla="*/ 0 h 95"/>
                <a:gd name="T17" fmla="*/ 95 w 95"/>
                <a:gd name="T18" fmla="*/ 95 h 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" h="95">
                  <a:moveTo>
                    <a:pt x="47" y="0"/>
                  </a:moveTo>
                  <a:lnTo>
                    <a:pt x="95" y="47"/>
                  </a:lnTo>
                  <a:lnTo>
                    <a:pt x="47" y="95"/>
                  </a:lnTo>
                  <a:lnTo>
                    <a:pt x="0" y="47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0000"/>
            </a:solidFill>
            <a:ln w="1016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46" name="Freeform 463"/>
            <p:cNvSpPr>
              <a:spLocks/>
            </p:cNvSpPr>
            <p:nvPr/>
          </p:nvSpPr>
          <p:spPr bwMode="auto">
            <a:xfrm>
              <a:off x="1668463" y="3122613"/>
              <a:ext cx="60325" cy="60325"/>
            </a:xfrm>
            <a:custGeom>
              <a:avLst/>
              <a:gdLst>
                <a:gd name="T0" fmla="*/ 47 w 95"/>
                <a:gd name="T1" fmla="*/ 0 h 95"/>
                <a:gd name="T2" fmla="*/ 95 w 95"/>
                <a:gd name="T3" fmla="*/ 47 h 95"/>
                <a:gd name="T4" fmla="*/ 47 w 95"/>
                <a:gd name="T5" fmla="*/ 95 h 95"/>
                <a:gd name="T6" fmla="*/ 0 w 95"/>
                <a:gd name="T7" fmla="*/ 47 h 95"/>
                <a:gd name="T8" fmla="*/ 47 w 95"/>
                <a:gd name="T9" fmla="*/ 0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"/>
                <a:gd name="T16" fmla="*/ 0 h 95"/>
                <a:gd name="T17" fmla="*/ 95 w 95"/>
                <a:gd name="T18" fmla="*/ 95 h 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" h="95">
                  <a:moveTo>
                    <a:pt x="47" y="0"/>
                  </a:moveTo>
                  <a:lnTo>
                    <a:pt x="95" y="47"/>
                  </a:lnTo>
                  <a:lnTo>
                    <a:pt x="47" y="95"/>
                  </a:lnTo>
                  <a:lnTo>
                    <a:pt x="0" y="47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0000"/>
            </a:solidFill>
            <a:ln w="1016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47" name="Freeform 464"/>
            <p:cNvSpPr>
              <a:spLocks/>
            </p:cNvSpPr>
            <p:nvPr/>
          </p:nvSpPr>
          <p:spPr bwMode="auto">
            <a:xfrm>
              <a:off x="1931988" y="3294063"/>
              <a:ext cx="60325" cy="60325"/>
            </a:xfrm>
            <a:custGeom>
              <a:avLst/>
              <a:gdLst>
                <a:gd name="T0" fmla="*/ 48 w 96"/>
                <a:gd name="T1" fmla="*/ 0 h 96"/>
                <a:gd name="T2" fmla="*/ 96 w 96"/>
                <a:gd name="T3" fmla="*/ 48 h 96"/>
                <a:gd name="T4" fmla="*/ 48 w 96"/>
                <a:gd name="T5" fmla="*/ 96 h 96"/>
                <a:gd name="T6" fmla="*/ 0 w 96"/>
                <a:gd name="T7" fmla="*/ 48 h 96"/>
                <a:gd name="T8" fmla="*/ 48 w 96"/>
                <a:gd name="T9" fmla="*/ 0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96"/>
                <a:gd name="T17" fmla="*/ 96 w 96"/>
                <a:gd name="T18" fmla="*/ 96 h 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96">
                  <a:moveTo>
                    <a:pt x="48" y="0"/>
                  </a:moveTo>
                  <a:lnTo>
                    <a:pt x="96" y="48"/>
                  </a:lnTo>
                  <a:lnTo>
                    <a:pt x="48" y="96"/>
                  </a:lnTo>
                  <a:lnTo>
                    <a:pt x="0" y="48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F0000"/>
            </a:solidFill>
            <a:ln w="1016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48" name="Freeform 465"/>
            <p:cNvSpPr>
              <a:spLocks/>
            </p:cNvSpPr>
            <p:nvPr/>
          </p:nvSpPr>
          <p:spPr bwMode="auto">
            <a:xfrm>
              <a:off x="2205038" y="2497138"/>
              <a:ext cx="60325" cy="60325"/>
            </a:xfrm>
            <a:custGeom>
              <a:avLst/>
              <a:gdLst>
                <a:gd name="T0" fmla="*/ 48 w 96"/>
                <a:gd name="T1" fmla="*/ 0 h 95"/>
                <a:gd name="T2" fmla="*/ 96 w 96"/>
                <a:gd name="T3" fmla="*/ 47 h 95"/>
                <a:gd name="T4" fmla="*/ 48 w 96"/>
                <a:gd name="T5" fmla="*/ 95 h 95"/>
                <a:gd name="T6" fmla="*/ 0 w 96"/>
                <a:gd name="T7" fmla="*/ 47 h 95"/>
                <a:gd name="T8" fmla="*/ 48 w 96"/>
                <a:gd name="T9" fmla="*/ 0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95"/>
                <a:gd name="T17" fmla="*/ 96 w 96"/>
                <a:gd name="T18" fmla="*/ 95 h 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95">
                  <a:moveTo>
                    <a:pt x="48" y="0"/>
                  </a:moveTo>
                  <a:lnTo>
                    <a:pt x="96" y="47"/>
                  </a:lnTo>
                  <a:lnTo>
                    <a:pt x="48" y="95"/>
                  </a:lnTo>
                  <a:lnTo>
                    <a:pt x="0" y="47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F0000"/>
            </a:solidFill>
            <a:ln w="1016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49" name="Freeform 466"/>
            <p:cNvSpPr>
              <a:spLocks/>
            </p:cNvSpPr>
            <p:nvPr/>
          </p:nvSpPr>
          <p:spPr bwMode="auto">
            <a:xfrm>
              <a:off x="2466975" y="3071813"/>
              <a:ext cx="61913" cy="60325"/>
            </a:xfrm>
            <a:custGeom>
              <a:avLst/>
              <a:gdLst>
                <a:gd name="T0" fmla="*/ 48 w 96"/>
                <a:gd name="T1" fmla="*/ 0 h 96"/>
                <a:gd name="T2" fmla="*/ 96 w 96"/>
                <a:gd name="T3" fmla="*/ 48 h 96"/>
                <a:gd name="T4" fmla="*/ 48 w 96"/>
                <a:gd name="T5" fmla="*/ 96 h 96"/>
                <a:gd name="T6" fmla="*/ 0 w 96"/>
                <a:gd name="T7" fmla="*/ 48 h 96"/>
                <a:gd name="T8" fmla="*/ 48 w 96"/>
                <a:gd name="T9" fmla="*/ 0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96"/>
                <a:gd name="T17" fmla="*/ 96 w 96"/>
                <a:gd name="T18" fmla="*/ 96 h 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96">
                  <a:moveTo>
                    <a:pt x="48" y="0"/>
                  </a:moveTo>
                  <a:lnTo>
                    <a:pt x="96" y="48"/>
                  </a:lnTo>
                  <a:lnTo>
                    <a:pt x="48" y="96"/>
                  </a:lnTo>
                  <a:lnTo>
                    <a:pt x="0" y="48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F0000"/>
            </a:solidFill>
            <a:ln w="1016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50" name="Freeform 467"/>
            <p:cNvSpPr>
              <a:spLocks/>
            </p:cNvSpPr>
            <p:nvPr/>
          </p:nvSpPr>
          <p:spPr bwMode="auto">
            <a:xfrm>
              <a:off x="2741613" y="2921000"/>
              <a:ext cx="60325" cy="60325"/>
            </a:xfrm>
            <a:custGeom>
              <a:avLst/>
              <a:gdLst>
                <a:gd name="T0" fmla="*/ 47 w 95"/>
                <a:gd name="T1" fmla="*/ 0 h 95"/>
                <a:gd name="T2" fmla="*/ 95 w 95"/>
                <a:gd name="T3" fmla="*/ 47 h 95"/>
                <a:gd name="T4" fmla="*/ 47 w 95"/>
                <a:gd name="T5" fmla="*/ 95 h 95"/>
                <a:gd name="T6" fmla="*/ 0 w 95"/>
                <a:gd name="T7" fmla="*/ 47 h 95"/>
                <a:gd name="T8" fmla="*/ 47 w 95"/>
                <a:gd name="T9" fmla="*/ 0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"/>
                <a:gd name="T16" fmla="*/ 0 h 95"/>
                <a:gd name="T17" fmla="*/ 95 w 95"/>
                <a:gd name="T18" fmla="*/ 95 h 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" h="95">
                  <a:moveTo>
                    <a:pt x="47" y="0"/>
                  </a:moveTo>
                  <a:lnTo>
                    <a:pt x="95" y="47"/>
                  </a:lnTo>
                  <a:lnTo>
                    <a:pt x="47" y="95"/>
                  </a:lnTo>
                  <a:lnTo>
                    <a:pt x="0" y="47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0000"/>
            </a:solidFill>
            <a:ln w="1016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51" name="Freeform 468"/>
            <p:cNvSpPr>
              <a:spLocks/>
            </p:cNvSpPr>
            <p:nvPr/>
          </p:nvSpPr>
          <p:spPr bwMode="auto">
            <a:xfrm>
              <a:off x="3003550" y="3233738"/>
              <a:ext cx="60325" cy="60325"/>
            </a:xfrm>
            <a:custGeom>
              <a:avLst/>
              <a:gdLst>
                <a:gd name="T0" fmla="*/ 48 w 95"/>
                <a:gd name="T1" fmla="*/ 0 h 95"/>
                <a:gd name="T2" fmla="*/ 95 w 95"/>
                <a:gd name="T3" fmla="*/ 47 h 95"/>
                <a:gd name="T4" fmla="*/ 48 w 95"/>
                <a:gd name="T5" fmla="*/ 95 h 95"/>
                <a:gd name="T6" fmla="*/ 0 w 95"/>
                <a:gd name="T7" fmla="*/ 47 h 95"/>
                <a:gd name="T8" fmla="*/ 48 w 95"/>
                <a:gd name="T9" fmla="*/ 0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"/>
                <a:gd name="T16" fmla="*/ 0 h 95"/>
                <a:gd name="T17" fmla="*/ 95 w 95"/>
                <a:gd name="T18" fmla="*/ 95 h 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" h="95">
                  <a:moveTo>
                    <a:pt x="48" y="0"/>
                  </a:moveTo>
                  <a:lnTo>
                    <a:pt x="95" y="47"/>
                  </a:lnTo>
                  <a:lnTo>
                    <a:pt x="48" y="95"/>
                  </a:lnTo>
                  <a:lnTo>
                    <a:pt x="0" y="47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F0000"/>
            </a:solidFill>
            <a:ln w="1016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52" name="Freeform 469"/>
            <p:cNvSpPr>
              <a:spLocks/>
            </p:cNvSpPr>
            <p:nvPr/>
          </p:nvSpPr>
          <p:spPr bwMode="auto">
            <a:xfrm>
              <a:off x="3267075" y="3405188"/>
              <a:ext cx="60325" cy="60325"/>
            </a:xfrm>
            <a:custGeom>
              <a:avLst/>
              <a:gdLst>
                <a:gd name="T0" fmla="*/ 48 w 96"/>
                <a:gd name="T1" fmla="*/ 0 h 96"/>
                <a:gd name="T2" fmla="*/ 96 w 96"/>
                <a:gd name="T3" fmla="*/ 48 h 96"/>
                <a:gd name="T4" fmla="*/ 48 w 96"/>
                <a:gd name="T5" fmla="*/ 96 h 96"/>
                <a:gd name="T6" fmla="*/ 0 w 96"/>
                <a:gd name="T7" fmla="*/ 48 h 96"/>
                <a:gd name="T8" fmla="*/ 48 w 96"/>
                <a:gd name="T9" fmla="*/ 0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96"/>
                <a:gd name="T17" fmla="*/ 96 w 96"/>
                <a:gd name="T18" fmla="*/ 96 h 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96">
                  <a:moveTo>
                    <a:pt x="48" y="0"/>
                  </a:moveTo>
                  <a:lnTo>
                    <a:pt x="96" y="48"/>
                  </a:lnTo>
                  <a:lnTo>
                    <a:pt x="48" y="96"/>
                  </a:lnTo>
                  <a:lnTo>
                    <a:pt x="0" y="48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F0000"/>
            </a:solidFill>
            <a:ln w="1016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53" name="Freeform 470"/>
            <p:cNvSpPr>
              <a:spLocks/>
            </p:cNvSpPr>
            <p:nvPr/>
          </p:nvSpPr>
          <p:spPr bwMode="auto">
            <a:xfrm>
              <a:off x="3540125" y="3375025"/>
              <a:ext cx="60325" cy="60325"/>
            </a:xfrm>
            <a:custGeom>
              <a:avLst/>
              <a:gdLst>
                <a:gd name="T0" fmla="*/ 48 w 96"/>
                <a:gd name="T1" fmla="*/ 0 h 96"/>
                <a:gd name="T2" fmla="*/ 96 w 96"/>
                <a:gd name="T3" fmla="*/ 48 h 96"/>
                <a:gd name="T4" fmla="*/ 48 w 96"/>
                <a:gd name="T5" fmla="*/ 96 h 96"/>
                <a:gd name="T6" fmla="*/ 0 w 96"/>
                <a:gd name="T7" fmla="*/ 48 h 96"/>
                <a:gd name="T8" fmla="*/ 48 w 96"/>
                <a:gd name="T9" fmla="*/ 0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96"/>
                <a:gd name="T17" fmla="*/ 96 w 96"/>
                <a:gd name="T18" fmla="*/ 96 h 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96">
                  <a:moveTo>
                    <a:pt x="48" y="0"/>
                  </a:moveTo>
                  <a:lnTo>
                    <a:pt x="96" y="48"/>
                  </a:lnTo>
                  <a:lnTo>
                    <a:pt x="48" y="96"/>
                  </a:lnTo>
                  <a:lnTo>
                    <a:pt x="0" y="48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F0000"/>
            </a:solidFill>
            <a:ln w="1016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54" name="Freeform 471"/>
            <p:cNvSpPr>
              <a:spLocks/>
            </p:cNvSpPr>
            <p:nvPr/>
          </p:nvSpPr>
          <p:spPr bwMode="auto">
            <a:xfrm>
              <a:off x="3803650" y="3465513"/>
              <a:ext cx="60325" cy="60325"/>
            </a:xfrm>
            <a:custGeom>
              <a:avLst/>
              <a:gdLst>
                <a:gd name="T0" fmla="*/ 47 w 95"/>
                <a:gd name="T1" fmla="*/ 0 h 95"/>
                <a:gd name="T2" fmla="*/ 95 w 95"/>
                <a:gd name="T3" fmla="*/ 47 h 95"/>
                <a:gd name="T4" fmla="*/ 47 w 95"/>
                <a:gd name="T5" fmla="*/ 95 h 95"/>
                <a:gd name="T6" fmla="*/ 0 w 95"/>
                <a:gd name="T7" fmla="*/ 47 h 95"/>
                <a:gd name="T8" fmla="*/ 47 w 95"/>
                <a:gd name="T9" fmla="*/ 0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"/>
                <a:gd name="T16" fmla="*/ 0 h 95"/>
                <a:gd name="T17" fmla="*/ 95 w 95"/>
                <a:gd name="T18" fmla="*/ 95 h 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" h="95">
                  <a:moveTo>
                    <a:pt x="47" y="0"/>
                  </a:moveTo>
                  <a:lnTo>
                    <a:pt x="95" y="47"/>
                  </a:lnTo>
                  <a:lnTo>
                    <a:pt x="47" y="95"/>
                  </a:lnTo>
                  <a:lnTo>
                    <a:pt x="0" y="47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0000"/>
            </a:solidFill>
            <a:ln w="1016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55" name="Freeform 472"/>
            <p:cNvSpPr>
              <a:spLocks/>
            </p:cNvSpPr>
            <p:nvPr/>
          </p:nvSpPr>
          <p:spPr bwMode="auto">
            <a:xfrm>
              <a:off x="4076700" y="3506788"/>
              <a:ext cx="60325" cy="60325"/>
            </a:xfrm>
            <a:custGeom>
              <a:avLst/>
              <a:gdLst>
                <a:gd name="T0" fmla="*/ 48 w 95"/>
                <a:gd name="T1" fmla="*/ 0 h 96"/>
                <a:gd name="T2" fmla="*/ 95 w 95"/>
                <a:gd name="T3" fmla="*/ 48 h 96"/>
                <a:gd name="T4" fmla="*/ 48 w 95"/>
                <a:gd name="T5" fmla="*/ 96 h 96"/>
                <a:gd name="T6" fmla="*/ 0 w 95"/>
                <a:gd name="T7" fmla="*/ 48 h 96"/>
                <a:gd name="T8" fmla="*/ 48 w 95"/>
                <a:gd name="T9" fmla="*/ 0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"/>
                <a:gd name="T16" fmla="*/ 0 h 96"/>
                <a:gd name="T17" fmla="*/ 95 w 95"/>
                <a:gd name="T18" fmla="*/ 96 h 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" h="96">
                  <a:moveTo>
                    <a:pt x="48" y="0"/>
                  </a:moveTo>
                  <a:lnTo>
                    <a:pt x="95" y="48"/>
                  </a:lnTo>
                  <a:lnTo>
                    <a:pt x="48" y="96"/>
                  </a:lnTo>
                  <a:lnTo>
                    <a:pt x="0" y="48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F0000"/>
            </a:solidFill>
            <a:ln w="1016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56" name="Oval 473"/>
            <p:cNvSpPr>
              <a:spLocks noChangeArrowheads="1"/>
            </p:cNvSpPr>
            <p:nvPr/>
          </p:nvSpPr>
          <p:spPr bwMode="auto">
            <a:xfrm>
              <a:off x="1395413" y="2293938"/>
              <a:ext cx="50800" cy="50800"/>
            </a:xfrm>
            <a:prstGeom prst="ellipse">
              <a:avLst/>
            </a:prstGeom>
            <a:solidFill>
              <a:srgbClr val="3366FF"/>
            </a:solidFill>
            <a:ln w="10160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57" name="Oval 474"/>
            <p:cNvSpPr>
              <a:spLocks noChangeArrowheads="1"/>
            </p:cNvSpPr>
            <p:nvPr/>
          </p:nvSpPr>
          <p:spPr bwMode="auto">
            <a:xfrm>
              <a:off x="1668463" y="2365375"/>
              <a:ext cx="50800" cy="49213"/>
            </a:xfrm>
            <a:prstGeom prst="ellipse">
              <a:avLst/>
            </a:prstGeom>
            <a:solidFill>
              <a:srgbClr val="3366FF"/>
            </a:solidFill>
            <a:ln w="10160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58" name="Oval 475"/>
            <p:cNvSpPr>
              <a:spLocks noChangeArrowheads="1"/>
            </p:cNvSpPr>
            <p:nvPr/>
          </p:nvSpPr>
          <p:spPr bwMode="auto">
            <a:xfrm>
              <a:off x="1931988" y="2587625"/>
              <a:ext cx="50800" cy="49213"/>
            </a:xfrm>
            <a:prstGeom prst="ellipse">
              <a:avLst/>
            </a:prstGeom>
            <a:solidFill>
              <a:srgbClr val="3366FF"/>
            </a:solidFill>
            <a:ln w="10160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59" name="Oval 476"/>
            <p:cNvSpPr>
              <a:spLocks noChangeArrowheads="1"/>
            </p:cNvSpPr>
            <p:nvPr/>
          </p:nvSpPr>
          <p:spPr bwMode="auto">
            <a:xfrm>
              <a:off x="2205038" y="2921000"/>
              <a:ext cx="50800" cy="49213"/>
            </a:xfrm>
            <a:prstGeom prst="ellipse">
              <a:avLst/>
            </a:prstGeom>
            <a:solidFill>
              <a:srgbClr val="3366FF"/>
            </a:solidFill>
            <a:ln w="10160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60" name="Oval 477"/>
            <p:cNvSpPr>
              <a:spLocks noChangeArrowheads="1"/>
            </p:cNvSpPr>
            <p:nvPr/>
          </p:nvSpPr>
          <p:spPr bwMode="auto">
            <a:xfrm>
              <a:off x="2466975" y="3001963"/>
              <a:ext cx="50800" cy="49212"/>
            </a:xfrm>
            <a:prstGeom prst="ellipse">
              <a:avLst/>
            </a:prstGeom>
            <a:solidFill>
              <a:srgbClr val="3366FF"/>
            </a:solidFill>
            <a:ln w="10160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61" name="Oval 478"/>
            <p:cNvSpPr>
              <a:spLocks noChangeArrowheads="1"/>
            </p:cNvSpPr>
            <p:nvPr/>
          </p:nvSpPr>
          <p:spPr bwMode="auto">
            <a:xfrm>
              <a:off x="2741613" y="3303588"/>
              <a:ext cx="49212" cy="50800"/>
            </a:xfrm>
            <a:prstGeom prst="ellipse">
              <a:avLst/>
            </a:prstGeom>
            <a:solidFill>
              <a:srgbClr val="3366FF"/>
            </a:solidFill>
            <a:ln w="10160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62" name="Oval 479"/>
            <p:cNvSpPr>
              <a:spLocks noChangeArrowheads="1"/>
            </p:cNvSpPr>
            <p:nvPr/>
          </p:nvSpPr>
          <p:spPr bwMode="auto">
            <a:xfrm>
              <a:off x="3003550" y="3354388"/>
              <a:ext cx="50800" cy="50800"/>
            </a:xfrm>
            <a:prstGeom prst="ellipse">
              <a:avLst/>
            </a:prstGeom>
            <a:solidFill>
              <a:srgbClr val="3366FF"/>
            </a:solidFill>
            <a:ln w="10160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63" name="Oval 480"/>
            <p:cNvSpPr>
              <a:spLocks noChangeArrowheads="1"/>
            </p:cNvSpPr>
            <p:nvPr/>
          </p:nvSpPr>
          <p:spPr bwMode="auto">
            <a:xfrm>
              <a:off x="3267075" y="3375025"/>
              <a:ext cx="50800" cy="50800"/>
            </a:xfrm>
            <a:prstGeom prst="ellipse">
              <a:avLst/>
            </a:prstGeom>
            <a:solidFill>
              <a:srgbClr val="3366FF"/>
            </a:solidFill>
            <a:ln w="10160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64" name="Oval 481"/>
            <p:cNvSpPr>
              <a:spLocks noChangeArrowheads="1"/>
            </p:cNvSpPr>
            <p:nvPr/>
          </p:nvSpPr>
          <p:spPr bwMode="auto">
            <a:xfrm>
              <a:off x="3540125" y="3446463"/>
              <a:ext cx="50800" cy="49212"/>
            </a:xfrm>
            <a:prstGeom prst="ellipse">
              <a:avLst/>
            </a:prstGeom>
            <a:solidFill>
              <a:srgbClr val="3366FF"/>
            </a:solidFill>
            <a:ln w="10160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65" name="Oval 482"/>
            <p:cNvSpPr>
              <a:spLocks noChangeArrowheads="1"/>
            </p:cNvSpPr>
            <p:nvPr/>
          </p:nvSpPr>
          <p:spPr bwMode="auto">
            <a:xfrm>
              <a:off x="3803650" y="3162300"/>
              <a:ext cx="49213" cy="50800"/>
            </a:xfrm>
            <a:prstGeom prst="ellipse">
              <a:avLst/>
            </a:prstGeom>
            <a:solidFill>
              <a:srgbClr val="3366FF"/>
            </a:solidFill>
            <a:ln w="10160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66" name="Oval 483"/>
            <p:cNvSpPr>
              <a:spLocks noChangeArrowheads="1"/>
            </p:cNvSpPr>
            <p:nvPr/>
          </p:nvSpPr>
          <p:spPr bwMode="auto">
            <a:xfrm>
              <a:off x="4076700" y="3525838"/>
              <a:ext cx="49213" cy="50800"/>
            </a:xfrm>
            <a:prstGeom prst="ellipse">
              <a:avLst/>
            </a:prstGeom>
            <a:solidFill>
              <a:srgbClr val="3366FF"/>
            </a:solidFill>
            <a:ln w="10160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67" name="Rectangle 484"/>
            <p:cNvSpPr>
              <a:spLocks noChangeArrowheads="1"/>
            </p:cNvSpPr>
            <p:nvPr/>
          </p:nvSpPr>
          <p:spPr bwMode="auto">
            <a:xfrm>
              <a:off x="1395413" y="2587625"/>
              <a:ext cx="50800" cy="49213"/>
            </a:xfrm>
            <a:prstGeom prst="rect">
              <a:avLst/>
            </a:prstGeom>
            <a:solidFill>
              <a:srgbClr val="FFCC00"/>
            </a:solidFill>
            <a:ln w="10160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rtl="0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68" name="Rectangle 485"/>
            <p:cNvSpPr>
              <a:spLocks noChangeArrowheads="1"/>
            </p:cNvSpPr>
            <p:nvPr/>
          </p:nvSpPr>
          <p:spPr bwMode="auto">
            <a:xfrm>
              <a:off x="1668463" y="2759075"/>
              <a:ext cx="50800" cy="50800"/>
            </a:xfrm>
            <a:prstGeom prst="rect">
              <a:avLst/>
            </a:prstGeom>
            <a:solidFill>
              <a:srgbClr val="FFCC00"/>
            </a:solidFill>
            <a:ln w="10160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rtl="0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69" name="Rectangle 486"/>
            <p:cNvSpPr>
              <a:spLocks noChangeArrowheads="1"/>
            </p:cNvSpPr>
            <p:nvPr/>
          </p:nvSpPr>
          <p:spPr bwMode="auto">
            <a:xfrm>
              <a:off x="1931988" y="2809875"/>
              <a:ext cx="50800" cy="49213"/>
            </a:xfrm>
            <a:prstGeom prst="rect">
              <a:avLst/>
            </a:prstGeom>
            <a:solidFill>
              <a:srgbClr val="FFCC00"/>
            </a:solidFill>
            <a:ln w="10160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rtl="0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70" name="Rectangle 487"/>
            <p:cNvSpPr>
              <a:spLocks noChangeArrowheads="1"/>
            </p:cNvSpPr>
            <p:nvPr/>
          </p:nvSpPr>
          <p:spPr bwMode="auto">
            <a:xfrm>
              <a:off x="2205038" y="3182938"/>
              <a:ext cx="50800" cy="50800"/>
            </a:xfrm>
            <a:prstGeom prst="rect">
              <a:avLst/>
            </a:prstGeom>
            <a:solidFill>
              <a:srgbClr val="FFCC00"/>
            </a:solidFill>
            <a:ln w="10160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rtl="0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71" name="Rectangle 488"/>
            <p:cNvSpPr>
              <a:spLocks noChangeArrowheads="1"/>
            </p:cNvSpPr>
            <p:nvPr/>
          </p:nvSpPr>
          <p:spPr bwMode="auto">
            <a:xfrm>
              <a:off x="2466975" y="3001963"/>
              <a:ext cx="50800" cy="49212"/>
            </a:xfrm>
            <a:prstGeom prst="rect">
              <a:avLst/>
            </a:prstGeom>
            <a:solidFill>
              <a:srgbClr val="FFCC00"/>
            </a:solidFill>
            <a:ln w="10160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rtl="0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72" name="Rectangle 489"/>
            <p:cNvSpPr>
              <a:spLocks noChangeArrowheads="1"/>
            </p:cNvSpPr>
            <p:nvPr/>
          </p:nvSpPr>
          <p:spPr bwMode="auto">
            <a:xfrm>
              <a:off x="2741613" y="3425825"/>
              <a:ext cx="49212" cy="49213"/>
            </a:xfrm>
            <a:prstGeom prst="rect">
              <a:avLst/>
            </a:prstGeom>
            <a:solidFill>
              <a:srgbClr val="FFCC00"/>
            </a:solidFill>
            <a:ln w="10160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rtl="0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73" name="Rectangle 490"/>
            <p:cNvSpPr>
              <a:spLocks noChangeArrowheads="1"/>
            </p:cNvSpPr>
            <p:nvPr/>
          </p:nvSpPr>
          <p:spPr bwMode="auto">
            <a:xfrm>
              <a:off x="3003550" y="3324225"/>
              <a:ext cx="50800" cy="50800"/>
            </a:xfrm>
            <a:prstGeom prst="rect">
              <a:avLst/>
            </a:prstGeom>
            <a:solidFill>
              <a:srgbClr val="FFCC00"/>
            </a:solidFill>
            <a:ln w="10160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rtl="0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74" name="Rectangle 491"/>
            <p:cNvSpPr>
              <a:spLocks noChangeArrowheads="1"/>
            </p:cNvSpPr>
            <p:nvPr/>
          </p:nvSpPr>
          <p:spPr bwMode="auto">
            <a:xfrm>
              <a:off x="3267075" y="3465513"/>
              <a:ext cx="50800" cy="50800"/>
            </a:xfrm>
            <a:prstGeom prst="rect">
              <a:avLst/>
            </a:prstGeom>
            <a:solidFill>
              <a:srgbClr val="FFCC00"/>
            </a:solidFill>
            <a:ln w="10160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rtl="0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75" name="Rectangle 492"/>
            <p:cNvSpPr>
              <a:spLocks noChangeArrowheads="1"/>
            </p:cNvSpPr>
            <p:nvPr/>
          </p:nvSpPr>
          <p:spPr bwMode="auto">
            <a:xfrm>
              <a:off x="3540125" y="3354388"/>
              <a:ext cx="50800" cy="50800"/>
            </a:xfrm>
            <a:prstGeom prst="rect">
              <a:avLst/>
            </a:prstGeom>
            <a:solidFill>
              <a:srgbClr val="FFCC00"/>
            </a:solidFill>
            <a:ln w="10160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rtl="0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76" name="Rectangle 493"/>
            <p:cNvSpPr>
              <a:spLocks noChangeArrowheads="1"/>
            </p:cNvSpPr>
            <p:nvPr/>
          </p:nvSpPr>
          <p:spPr bwMode="auto">
            <a:xfrm>
              <a:off x="3803650" y="3465513"/>
              <a:ext cx="49213" cy="50800"/>
            </a:xfrm>
            <a:prstGeom prst="rect">
              <a:avLst/>
            </a:prstGeom>
            <a:solidFill>
              <a:srgbClr val="FFCC00"/>
            </a:solidFill>
            <a:ln w="10160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rtl="0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77" name="Rectangle 494"/>
            <p:cNvSpPr>
              <a:spLocks noChangeArrowheads="1"/>
            </p:cNvSpPr>
            <p:nvPr/>
          </p:nvSpPr>
          <p:spPr bwMode="auto">
            <a:xfrm>
              <a:off x="4076700" y="3557588"/>
              <a:ext cx="49213" cy="49212"/>
            </a:xfrm>
            <a:prstGeom prst="rect">
              <a:avLst/>
            </a:prstGeom>
            <a:solidFill>
              <a:srgbClr val="FFCC00"/>
            </a:solidFill>
            <a:ln w="10160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rtl="0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78" name="Rectangle 496"/>
            <p:cNvSpPr>
              <a:spLocks noChangeArrowheads="1"/>
            </p:cNvSpPr>
            <p:nvPr/>
          </p:nvSpPr>
          <p:spPr bwMode="auto">
            <a:xfrm>
              <a:off x="1112838" y="5141913"/>
              <a:ext cx="123847" cy="141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ru-RU" sz="1000" b="1" kern="1200">
                  <a:solidFill>
                    <a:prstClr val="white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 9</a:t>
              </a:r>
              <a:endParaRPr lang="ru-RU" sz="1000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79" name="Rectangle 498"/>
            <p:cNvSpPr>
              <a:spLocks noChangeArrowheads="1"/>
            </p:cNvSpPr>
            <p:nvPr/>
          </p:nvSpPr>
          <p:spPr bwMode="auto">
            <a:xfrm>
              <a:off x="1112838" y="4729163"/>
              <a:ext cx="123847" cy="141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ru-RU" sz="1000" b="1" kern="1200">
                  <a:solidFill>
                    <a:prstClr val="white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 7</a:t>
              </a:r>
              <a:endParaRPr lang="ru-RU" sz="1000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80" name="Rectangle 500"/>
            <p:cNvSpPr>
              <a:spLocks noChangeArrowheads="1"/>
            </p:cNvSpPr>
            <p:nvPr/>
          </p:nvSpPr>
          <p:spPr bwMode="auto">
            <a:xfrm>
              <a:off x="1112838" y="4303713"/>
              <a:ext cx="123847" cy="141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ru-RU" sz="1000" b="1" kern="1200">
                  <a:solidFill>
                    <a:prstClr val="white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 5</a:t>
              </a:r>
              <a:endParaRPr lang="ru-RU" sz="1000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81" name="Rectangle 502"/>
            <p:cNvSpPr>
              <a:spLocks noChangeArrowheads="1"/>
            </p:cNvSpPr>
            <p:nvPr/>
          </p:nvSpPr>
          <p:spPr bwMode="auto">
            <a:xfrm>
              <a:off x="1112838" y="3879850"/>
              <a:ext cx="123847" cy="141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ru-RU" sz="1000" b="1" kern="1200">
                  <a:solidFill>
                    <a:prstClr val="white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 3</a:t>
              </a:r>
              <a:endParaRPr lang="ru-RU" sz="1000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82" name="Rectangle 504"/>
            <p:cNvSpPr>
              <a:spLocks noChangeArrowheads="1"/>
            </p:cNvSpPr>
            <p:nvPr/>
          </p:nvSpPr>
          <p:spPr bwMode="auto">
            <a:xfrm>
              <a:off x="1152525" y="3465513"/>
              <a:ext cx="84040" cy="141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000" b="1" kern="1200">
                  <a:solidFill>
                    <a:prstClr val="white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1</a:t>
              </a:r>
              <a:endParaRPr lang="ru-RU" sz="1000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83" name="Rectangle 506"/>
            <p:cNvSpPr>
              <a:spLocks noChangeArrowheads="1"/>
            </p:cNvSpPr>
            <p:nvPr/>
          </p:nvSpPr>
          <p:spPr bwMode="auto">
            <a:xfrm>
              <a:off x="1152525" y="3041650"/>
              <a:ext cx="84040" cy="141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000" b="1" kern="1200">
                  <a:solidFill>
                    <a:prstClr val="white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3</a:t>
              </a:r>
              <a:endParaRPr lang="ru-RU" sz="1000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84" name="Rectangle 508"/>
            <p:cNvSpPr>
              <a:spLocks noChangeArrowheads="1"/>
            </p:cNvSpPr>
            <p:nvPr/>
          </p:nvSpPr>
          <p:spPr bwMode="auto">
            <a:xfrm>
              <a:off x="1152525" y="2617788"/>
              <a:ext cx="84040" cy="141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000" b="1" kern="1200">
                  <a:solidFill>
                    <a:prstClr val="white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5</a:t>
              </a:r>
              <a:endParaRPr lang="ru-RU" sz="1000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85" name="Rectangle 510"/>
            <p:cNvSpPr>
              <a:spLocks noChangeArrowheads="1"/>
            </p:cNvSpPr>
            <p:nvPr/>
          </p:nvSpPr>
          <p:spPr bwMode="auto">
            <a:xfrm>
              <a:off x="1152525" y="2203450"/>
              <a:ext cx="84040" cy="141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000" b="1" kern="1200">
                  <a:solidFill>
                    <a:prstClr val="white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7</a:t>
              </a:r>
              <a:endParaRPr lang="ru-RU" sz="1000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86" name="Rectangle 512"/>
            <p:cNvSpPr>
              <a:spLocks noChangeArrowheads="1"/>
            </p:cNvSpPr>
            <p:nvPr/>
          </p:nvSpPr>
          <p:spPr bwMode="auto">
            <a:xfrm>
              <a:off x="1152525" y="1779588"/>
              <a:ext cx="84040" cy="141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000" b="1" kern="1200">
                  <a:solidFill>
                    <a:prstClr val="white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9</a:t>
              </a:r>
              <a:endParaRPr lang="ru-RU" sz="1000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87" name="Rectangle 514"/>
            <p:cNvSpPr>
              <a:spLocks noChangeArrowheads="1"/>
            </p:cNvSpPr>
            <p:nvPr/>
          </p:nvSpPr>
          <p:spPr bwMode="auto">
            <a:xfrm>
              <a:off x="1344613" y="3617913"/>
              <a:ext cx="193144" cy="141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000" b="1" kern="1200">
                  <a:solidFill>
                    <a:prstClr val="white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Mo</a:t>
              </a:r>
              <a:endParaRPr lang="ru-RU" sz="1000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88" name="Rectangle 515"/>
            <p:cNvSpPr>
              <a:spLocks noChangeArrowheads="1"/>
            </p:cNvSpPr>
            <p:nvPr/>
          </p:nvSpPr>
          <p:spPr bwMode="auto">
            <a:xfrm>
              <a:off x="1658938" y="3617913"/>
              <a:ext cx="89938" cy="141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000" b="1" kern="1200">
                  <a:solidFill>
                    <a:prstClr val="white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V</a:t>
              </a:r>
              <a:endParaRPr lang="ru-RU" sz="1000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89" name="Rectangle 516"/>
            <p:cNvSpPr>
              <a:spLocks noChangeArrowheads="1"/>
            </p:cNvSpPr>
            <p:nvPr/>
          </p:nvSpPr>
          <p:spPr bwMode="auto">
            <a:xfrm>
              <a:off x="1901825" y="3617913"/>
              <a:ext cx="169554" cy="141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000" b="1" kern="1200">
                  <a:solidFill>
                    <a:prstClr val="white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Pb</a:t>
              </a:r>
              <a:endParaRPr lang="ru-RU" sz="1000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90" name="Rectangle 517"/>
            <p:cNvSpPr>
              <a:spLocks noChangeArrowheads="1"/>
            </p:cNvSpPr>
            <p:nvPr/>
          </p:nvSpPr>
          <p:spPr bwMode="auto">
            <a:xfrm>
              <a:off x="2163763" y="3617913"/>
              <a:ext cx="168078" cy="141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000" b="1" kern="1200">
                  <a:solidFill>
                    <a:prstClr val="white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Cd</a:t>
              </a:r>
              <a:endParaRPr lang="ru-RU" sz="1000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91" name="Rectangle 518"/>
            <p:cNvSpPr>
              <a:spLocks noChangeArrowheads="1"/>
            </p:cNvSpPr>
            <p:nvPr/>
          </p:nvSpPr>
          <p:spPr bwMode="auto">
            <a:xfrm>
              <a:off x="2438400" y="3617913"/>
              <a:ext cx="160707" cy="141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000" b="1" kern="1200">
                  <a:solidFill>
                    <a:prstClr val="white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As</a:t>
              </a:r>
              <a:endParaRPr lang="ru-RU" sz="1000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92" name="Rectangle 519"/>
            <p:cNvSpPr>
              <a:spLocks noChangeArrowheads="1"/>
            </p:cNvSpPr>
            <p:nvPr/>
          </p:nvSpPr>
          <p:spPr bwMode="auto">
            <a:xfrm>
              <a:off x="2700338" y="3617913"/>
              <a:ext cx="166605" cy="141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000" b="1" kern="1200">
                  <a:solidFill>
                    <a:prstClr val="white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Co</a:t>
              </a:r>
              <a:endParaRPr lang="ru-RU" sz="1000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93" name="Rectangle 520"/>
            <p:cNvSpPr>
              <a:spLocks noChangeArrowheads="1"/>
            </p:cNvSpPr>
            <p:nvPr/>
          </p:nvSpPr>
          <p:spPr bwMode="auto">
            <a:xfrm>
              <a:off x="2963863" y="3617913"/>
              <a:ext cx="165130" cy="141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000" b="1" kern="1200">
                  <a:solidFill>
                    <a:prstClr val="white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Zn</a:t>
              </a:r>
              <a:endParaRPr lang="ru-RU" sz="1000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94" name="Rectangle 521"/>
            <p:cNvSpPr>
              <a:spLocks noChangeArrowheads="1"/>
            </p:cNvSpPr>
            <p:nvPr/>
          </p:nvSpPr>
          <p:spPr bwMode="auto">
            <a:xfrm>
              <a:off x="3216275" y="3617913"/>
              <a:ext cx="169554" cy="141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000" b="1" kern="1200">
                  <a:solidFill>
                    <a:prstClr val="white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Cu</a:t>
              </a:r>
              <a:endParaRPr lang="ru-RU" sz="1000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95" name="Rectangle 522"/>
            <p:cNvSpPr>
              <a:spLocks noChangeArrowheads="1"/>
            </p:cNvSpPr>
            <p:nvPr/>
          </p:nvSpPr>
          <p:spPr bwMode="auto">
            <a:xfrm>
              <a:off x="3509963" y="3617913"/>
              <a:ext cx="143015" cy="141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000" b="1" kern="1200">
                  <a:solidFill>
                    <a:prstClr val="white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Sr</a:t>
              </a:r>
              <a:endParaRPr lang="ru-RU" sz="1000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96" name="Rectangle 523"/>
            <p:cNvSpPr>
              <a:spLocks noChangeArrowheads="1"/>
            </p:cNvSpPr>
            <p:nvPr/>
          </p:nvSpPr>
          <p:spPr bwMode="auto">
            <a:xfrm>
              <a:off x="3762375" y="3617913"/>
              <a:ext cx="144488" cy="141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000" b="1" kern="1200">
                  <a:solidFill>
                    <a:prstClr val="white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Cr</a:t>
              </a:r>
              <a:endParaRPr lang="ru-RU" sz="1000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97" name="Rectangle 524"/>
            <p:cNvSpPr>
              <a:spLocks noChangeArrowheads="1"/>
            </p:cNvSpPr>
            <p:nvPr/>
          </p:nvSpPr>
          <p:spPr bwMode="auto">
            <a:xfrm>
              <a:off x="4044950" y="3617913"/>
              <a:ext cx="140066" cy="141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000" b="1" kern="1200">
                  <a:solidFill>
                    <a:prstClr val="white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Ni</a:t>
              </a:r>
              <a:endParaRPr lang="ru-RU" sz="1000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98" name="Rectangle 525"/>
            <p:cNvSpPr>
              <a:spLocks noChangeArrowheads="1"/>
            </p:cNvSpPr>
            <p:nvPr/>
          </p:nvSpPr>
          <p:spPr bwMode="auto">
            <a:xfrm>
              <a:off x="928688" y="5354638"/>
              <a:ext cx="173976" cy="141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000" b="1" i="1" kern="1200">
                  <a:solidFill>
                    <a:prstClr val="white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Кр</a:t>
              </a:r>
              <a:endParaRPr lang="ru-RU" sz="1000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99" name="Rectangle 526"/>
            <p:cNvSpPr>
              <a:spLocks noChangeArrowheads="1"/>
            </p:cNvSpPr>
            <p:nvPr/>
          </p:nvSpPr>
          <p:spPr bwMode="auto">
            <a:xfrm>
              <a:off x="928688" y="1557338"/>
              <a:ext cx="160707" cy="141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000" b="1" i="1" kern="1200" dirty="0" err="1">
                  <a:solidFill>
                    <a:prstClr val="white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Кс</a:t>
              </a:r>
              <a:endParaRPr lang="ru-RU" sz="1000" kern="1200" dirty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00" name="Line 530"/>
            <p:cNvSpPr>
              <a:spLocks noChangeShapeType="1"/>
            </p:cNvSpPr>
            <p:nvPr/>
          </p:nvSpPr>
          <p:spPr bwMode="auto">
            <a:xfrm>
              <a:off x="4948238" y="5213350"/>
              <a:ext cx="3008312" cy="1588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01" name="Line 532"/>
            <p:cNvSpPr>
              <a:spLocks noChangeShapeType="1"/>
            </p:cNvSpPr>
            <p:nvPr/>
          </p:nvSpPr>
          <p:spPr bwMode="auto">
            <a:xfrm>
              <a:off x="4948238" y="4799013"/>
              <a:ext cx="3008312" cy="0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02" name="Line 534"/>
            <p:cNvSpPr>
              <a:spLocks noChangeShapeType="1"/>
            </p:cNvSpPr>
            <p:nvPr/>
          </p:nvSpPr>
          <p:spPr bwMode="auto">
            <a:xfrm>
              <a:off x="4948238" y="4375150"/>
              <a:ext cx="3008312" cy="0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03" name="Line 536"/>
            <p:cNvSpPr>
              <a:spLocks noChangeShapeType="1"/>
            </p:cNvSpPr>
            <p:nvPr/>
          </p:nvSpPr>
          <p:spPr bwMode="auto">
            <a:xfrm>
              <a:off x="4948238" y="3951288"/>
              <a:ext cx="3008312" cy="0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04" name="Line 539"/>
            <p:cNvSpPr>
              <a:spLocks noChangeShapeType="1"/>
            </p:cNvSpPr>
            <p:nvPr/>
          </p:nvSpPr>
          <p:spPr bwMode="auto">
            <a:xfrm>
              <a:off x="4948238" y="3111500"/>
              <a:ext cx="3008312" cy="1588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05" name="Line 541"/>
            <p:cNvSpPr>
              <a:spLocks noChangeShapeType="1"/>
            </p:cNvSpPr>
            <p:nvPr/>
          </p:nvSpPr>
          <p:spPr bwMode="auto">
            <a:xfrm>
              <a:off x="4948238" y="2687638"/>
              <a:ext cx="3008312" cy="1587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06" name="Line 543"/>
            <p:cNvSpPr>
              <a:spLocks noChangeShapeType="1"/>
            </p:cNvSpPr>
            <p:nvPr/>
          </p:nvSpPr>
          <p:spPr bwMode="auto">
            <a:xfrm>
              <a:off x="4948238" y="2273300"/>
              <a:ext cx="3008312" cy="0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07" name="Line 545"/>
            <p:cNvSpPr>
              <a:spLocks noChangeShapeType="1"/>
            </p:cNvSpPr>
            <p:nvPr/>
          </p:nvSpPr>
          <p:spPr bwMode="auto">
            <a:xfrm>
              <a:off x="4948238" y="1849438"/>
              <a:ext cx="3008312" cy="0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08" name="Line 547"/>
            <p:cNvSpPr>
              <a:spLocks noChangeShapeType="1"/>
            </p:cNvSpPr>
            <p:nvPr/>
          </p:nvSpPr>
          <p:spPr bwMode="auto">
            <a:xfrm>
              <a:off x="4948238" y="1636713"/>
              <a:ext cx="1587" cy="3789362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09" name="Line 548"/>
            <p:cNvSpPr>
              <a:spLocks noChangeShapeType="1"/>
            </p:cNvSpPr>
            <p:nvPr/>
          </p:nvSpPr>
          <p:spPr bwMode="auto">
            <a:xfrm>
              <a:off x="4916488" y="5426075"/>
              <a:ext cx="31750" cy="0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10" name="Line 549"/>
            <p:cNvSpPr>
              <a:spLocks noChangeShapeType="1"/>
            </p:cNvSpPr>
            <p:nvPr/>
          </p:nvSpPr>
          <p:spPr bwMode="auto">
            <a:xfrm>
              <a:off x="4916488" y="5213350"/>
              <a:ext cx="31750" cy="1588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11" name="Line 550"/>
            <p:cNvSpPr>
              <a:spLocks noChangeShapeType="1"/>
            </p:cNvSpPr>
            <p:nvPr/>
          </p:nvSpPr>
          <p:spPr bwMode="auto">
            <a:xfrm>
              <a:off x="4916488" y="5000625"/>
              <a:ext cx="31750" cy="1588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12" name="Line 551"/>
            <p:cNvSpPr>
              <a:spLocks noChangeShapeType="1"/>
            </p:cNvSpPr>
            <p:nvPr/>
          </p:nvSpPr>
          <p:spPr bwMode="auto">
            <a:xfrm>
              <a:off x="4916488" y="4799013"/>
              <a:ext cx="31750" cy="0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13" name="Line 552"/>
            <p:cNvSpPr>
              <a:spLocks noChangeShapeType="1"/>
            </p:cNvSpPr>
            <p:nvPr/>
          </p:nvSpPr>
          <p:spPr bwMode="auto">
            <a:xfrm>
              <a:off x="4916488" y="4586288"/>
              <a:ext cx="31750" cy="1587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14" name="Line 553"/>
            <p:cNvSpPr>
              <a:spLocks noChangeShapeType="1"/>
            </p:cNvSpPr>
            <p:nvPr/>
          </p:nvSpPr>
          <p:spPr bwMode="auto">
            <a:xfrm>
              <a:off x="4916488" y="4375150"/>
              <a:ext cx="31750" cy="0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15" name="Line 554"/>
            <p:cNvSpPr>
              <a:spLocks noChangeShapeType="1"/>
            </p:cNvSpPr>
            <p:nvPr/>
          </p:nvSpPr>
          <p:spPr bwMode="auto">
            <a:xfrm>
              <a:off x="4916488" y="4162425"/>
              <a:ext cx="31750" cy="1588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16" name="Line 555"/>
            <p:cNvSpPr>
              <a:spLocks noChangeShapeType="1"/>
            </p:cNvSpPr>
            <p:nvPr/>
          </p:nvSpPr>
          <p:spPr bwMode="auto">
            <a:xfrm>
              <a:off x="4916488" y="3951288"/>
              <a:ext cx="31750" cy="0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17" name="Line 556"/>
            <p:cNvSpPr>
              <a:spLocks noChangeShapeType="1"/>
            </p:cNvSpPr>
            <p:nvPr/>
          </p:nvSpPr>
          <p:spPr bwMode="auto">
            <a:xfrm>
              <a:off x="4916488" y="3738563"/>
              <a:ext cx="31750" cy="0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18" name="Line 557"/>
            <p:cNvSpPr>
              <a:spLocks noChangeShapeType="1"/>
            </p:cNvSpPr>
            <p:nvPr/>
          </p:nvSpPr>
          <p:spPr bwMode="auto">
            <a:xfrm>
              <a:off x="4916488" y="3536950"/>
              <a:ext cx="31750" cy="0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19" name="Line 558"/>
            <p:cNvSpPr>
              <a:spLocks noChangeShapeType="1"/>
            </p:cNvSpPr>
            <p:nvPr/>
          </p:nvSpPr>
          <p:spPr bwMode="auto">
            <a:xfrm>
              <a:off x="4916488" y="3324225"/>
              <a:ext cx="31750" cy="0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20" name="Line 559"/>
            <p:cNvSpPr>
              <a:spLocks noChangeShapeType="1"/>
            </p:cNvSpPr>
            <p:nvPr/>
          </p:nvSpPr>
          <p:spPr bwMode="auto">
            <a:xfrm>
              <a:off x="4916488" y="3111500"/>
              <a:ext cx="31750" cy="1588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21" name="Line 560"/>
            <p:cNvSpPr>
              <a:spLocks noChangeShapeType="1"/>
            </p:cNvSpPr>
            <p:nvPr/>
          </p:nvSpPr>
          <p:spPr bwMode="auto">
            <a:xfrm>
              <a:off x="4916488" y="2900363"/>
              <a:ext cx="31750" cy="0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22" name="Line 561"/>
            <p:cNvSpPr>
              <a:spLocks noChangeShapeType="1"/>
            </p:cNvSpPr>
            <p:nvPr/>
          </p:nvSpPr>
          <p:spPr bwMode="auto">
            <a:xfrm>
              <a:off x="4916488" y="2687638"/>
              <a:ext cx="31750" cy="1587"/>
            </a:xfrm>
            <a:prstGeom prst="line">
              <a:avLst/>
            </a:prstGeom>
            <a:noFill/>
            <a:ln w="285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23" name="Line 562"/>
            <p:cNvSpPr>
              <a:spLocks noChangeShapeType="1"/>
            </p:cNvSpPr>
            <p:nvPr/>
          </p:nvSpPr>
          <p:spPr bwMode="auto">
            <a:xfrm>
              <a:off x="4916488" y="2474913"/>
              <a:ext cx="31750" cy="1587"/>
            </a:xfrm>
            <a:prstGeom prst="line">
              <a:avLst/>
            </a:prstGeom>
            <a:noFill/>
            <a:ln w="285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24" name="Line 563"/>
            <p:cNvSpPr>
              <a:spLocks noChangeShapeType="1"/>
            </p:cNvSpPr>
            <p:nvPr/>
          </p:nvSpPr>
          <p:spPr bwMode="auto">
            <a:xfrm>
              <a:off x="4916488" y="2273300"/>
              <a:ext cx="31750" cy="0"/>
            </a:xfrm>
            <a:prstGeom prst="line">
              <a:avLst/>
            </a:prstGeom>
            <a:noFill/>
            <a:ln w="285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25" name="Line 564"/>
            <p:cNvSpPr>
              <a:spLocks noChangeShapeType="1"/>
            </p:cNvSpPr>
            <p:nvPr/>
          </p:nvSpPr>
          <p:spPr bwMode="auto">
            <a:xfrm>
              <a:off x="4916488" y="2060575"/>
              <a:ext cx="31750" cy="1588"/>
            </a:xfrm>
            <a:prstGeom prst="line">
              <a:avLst/>
            </a:prstGeom>
            <a:noFill/>
            <a:ln w="285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26" name="Line 565"/>
            <p:cNvSpPr>
              <a:spLocks noChangeShapeType="1"/>
            </p:cNvSpPr>
            <p:nvPr/>
          </p:nvSpPr>
          <p:spPr bwMode="auto">
            <a:xfrm>
              <a:off x="4916488" y="1849438"/>
              <a:ext cx="31750" cy="0"/>
            </a:xfrm>
            <a:prstGeom prst="line">
              <a:avLst/>
            </a:prstGeom>
            <a:noFill/>
            <a:ln w="285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27" name="Line 566"/>
            <p:cNvSpPr>
              <a:spLocks noChangeShapeType="1"/>
            </p:cNvSpPr>
            <p:nvPr/>
          </p:nvSpPr>
          <p:spPr bwMode="auto">
            <a:xfrm>
              <a:off x="4916488" y="1636713"/>
              <a:ext cx="31750" cy="1587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28" name="Line 567"/>
            <p:cNvSpPr>
              <a:spLocks noChangeShapeType="1"/>
            </p:cNvSpPr>
            <p:nvPr/>
          </p:nvSpPr>
          <p:spPr bwMode="auto">
            <a:xfrm>
              <a:off x="4948238" y="3536950"/>
              <a:ext cx="3008312" cy="0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29" name="Line 568"/>
            <p:cNvSpPr>
              <a:spLocks noChangeShapeType="1"/>
            </p:cNvSpPr>
            <p:nvPr/>
          </p:nvSpPr>
          <p:spPr bwMode="auto">
            <a:xfrm flipV="1">
              <a:off x="4948238" y="3536950"/>
              <a:ext cx="1587" cy="30163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30" name="Line 569"/>
            <p:cNvSpPr>
              <a:spLocks noChangeShapeType="1"/>
            </p:cNvSpPr>
            <p:nvPr/>
          </p:nvSpPr>
          <p:spPr bwMode="auto">
            <a:xfrm flipV="1">
              <a:off x="5218113" y="3536950"/>
              <a:ext cx="1587" cy="30163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31" name="Line 570"/>
            <p:cNvSpPr>
              <a:spLocks noChangeShapeType="1"/>
            </p:cNvSpPr>
            <p:nvPr/>
          </p:nvSpPr>
          <p:spPr bwMode="auto">
            <a:xfrm flipV="1">
              <a:off x="5499100" y="3536950"/>
              <a:ext cx="0" cy="30163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32" name="Line 571"/>
            <p:cNvSpPr>
              <a:spLocks noChangeShapeType="1"/>
            </p:cNvSpPr>
            <p:nvPr/>
          </p:nvSpPr>
          <p:spPr bwMode="auto">
            <a:xfrm flipV="1">
              <a:off x="5768975" y="3536950"/>
              <a:ext cx="0" cy="30163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33" name="Line 572"/>
            <p:cNvSpPr>
              <a:spLocks noChangeShapeType="1"/>
            </p:cNvSpPr>
            <p:nvPr/>
          </p:nvSpPr>
          <p:spPr bwMode="auto">
            <a:xfrm flipV="1">
              <a:off x="6037263" y="3536950"/>
              <a:ext cx="1587" cy="30163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34" name="Line 573"/>
            <p:cNvSpPr>
              <a:spLocks noChangeShapeType="1"/>
            </p:cNvSpPr>
            <p:nvPr/>
          </p:nvSpPr>
          <p:spPr bwMode="auto">
            <a:xfrm flipV="1">
              <a:off x="6318250" y="3536950"/>
              <a:ext cx="0" cy="30163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35" name="Line 574"/>
            <p:cNvSpPr>
              <a:spLocks noChangeShapeType="1"/>
            </p:cNvSpPr>
            <p:nvPr/>
          </p:nvSpPr>
          <p:spPr bwMode="auto">
            <a:xfrm flipV="1">
              <a:off x="6586538" y="3536950"/>
              <a:ext cx="1587" cy="30163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36" name="Line 575"/>
            <p:cNvSpPr>
              <a:spLocks noChangeShapeType="1"/>
            </p:cNvSpPr>
            <p:nvPr/>
          </p:nvSpPr>
          <p:spPr bwMode="auto">
            <a:xfrm flipV="1">
              <a:off x="6867525" y="3536950"/>
              <a:ext cx="1588" cy="30163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37" name="Line 576"/>
            <p:cNvSpPr>
              <a:spLocks noChangeShapeType="1"/>
            </p:cNvSpPr>
            <p:nvPr/>
          </p:nvSpPr>
          <p:spPr bwMode="auto">
            <a:xfrm flipV="1">
              <a:off x="7137400" y="3536950"/>
              <a:ext cx="0" cy="30163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38" name="Line 577"/>
            <p:cNvSpPr>
              <a:spLocks noChangeShapeType="1"/>
            </p:cNvSpPr>
            <p:nvPr/>
          </p:nvSpPr>
          <p:spPr bwMode="auto">
            <a:xfrm flipV="1">
              <a:off x="7407275" y="3536950"/>
              <a:ext cx="0" cy="30163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39" name="Line 579"/>
            <p:cNvSpPr>
              <a:spLocks noChangeShapeType="1"/>
            </p:cNvSpPr>
            <p:nvPr/>
          </p:nvSpPr>
          <p:spPr bwMode="auto">
            <a:xfrm flipV="1">
              <a:off x="7956550" y="3536950"/>
              <a:ext cx="0" cy="44450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40" name="Line 578"/>
            <p:cNvSpPr>
              <a:spLocks noChangeShapeType="1"/>
            </p:cNvSpPr>
            <p:nvPr/>
          </p:nvSpPr>
          <p:spPr bwMode="auto">
            <a:xfrm flipV="1">
              <a:off x="7686675" y="3536950"/>
              <a:ext cx="0" cy="30163"/>
            </a:xfrm>
            <a:prstGeom prst="line">
              <a:avLst/>
            </a:prstGeom>
            <a:noFill/>
            <a:ln w="190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41" name="Freeform 580"/>
            <p:cNvSpPr>
              <a:spLocks/>
            </p:cNvSpPr>
            <p:nvPr/>
          </p:nvSpPr>
          <p:spPr bwMode="auto">
            <a:xfrm>
              <a:off x="5089525" y="2870200"/>
              <a:ext cx="2727325" cy="2403475"/>
            </a:xfrm>
            <a:custGeom>
              <a:avLst/>
              <a:gdLst>
                <a:gd name="T0" fmla="*/ 0 w 253"/>
                <a:gd name="T1" fmla="*/ 27 h 238"/>
                <a:gd name="T2" fmla="*/ 25 w 253"/>
                <a:gd name="T3" fmla="*/ 0 h 238"/>
                <a:gd name="T4" fmla="*/ 50 w 253"/>
                <a:gd name="T5" fmla="*/ 20 h 238"/>
                <a:gd name="T6" fmla="*/ 76 w 253"/>
                <a:gd name="T7" fmla="*/ 49 h 238"/>
                <a:gd name="T8" fmla="*/ 101 w 253"/>
                <a:gd name="T9" fmla="*/ 60 h 238"/>
                <a:gd name="T10" fmla="*/ 127 w 253"/>
                <a:gd name="T11" fmla="*/ 59 h 238"/>
                <a:gd name="T12" fmla="*/ 152 w 253"/>
                <a:gd name="T13" fmla="*/ 69 h 238"/>
                <a:gd name="T14" fmla="*/ 177 w 253"/>
                <a:gd name="T15" fmla="*/ 75 h 238"/>
                <a:gd name="T16" fmla="*/ 203 w 253"/>
                <a:gd name="T17" fmla="*/ 87 h 238"/>
                <a:gd name="T18" fmla="*/ 228 w 253"/>
                <a:gd name="T19" fmla="*/ 92 h 238"/>
                <a:gd name="T20" fmla="*/ 253 w 253"/>
                <a:gd name="T21" fmla="*/ 238 h 2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53"/>
                <a:gd name="T34" fmla="*/ 0 h 238"/>
                <a:gd name="T35" fmla="*/ 253 w 253"/>
                <a:gd name="T36" fmla="*/ 238 h 2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53" h="238">
                  <a:moveTo>
                    <a:pt x="0" y="27"/>
                  </a:moveTo>
                  <a:lnTo>
                    <a:pt x="25" y="0"/>
                  </a:lnTo>
                  <a:lnTo>
                    <a:pt x="50" y="20"/>
                  </a:lnTo>
                  <a:lnTo>
                    <a:pt x="76" y="49"/>
                  </a:lnTo>
                  <a:lnTo>
                    <a:pt x="101" y="60"/>
                  </a:lnTo>
                  <a:lnTo>
                    <a:pt x="127" y="59"/>
                  </a:lnTo>
                  <a:lnTo>
                    <a:pt x="152" y="69"/>
                  </a:lnTo>
                  <a:lnTo>
                    <a:pt x="177" y="75"/>
                  </a:lnTo>
                  <a:lnTo>
                    <a:pt x="203" y="87"/>
                  </a:lnTo>
                  <a:lnTo>
                    <a:pt x="228" y="92"/>
                  </a:lnTo>
                  <a:lnTo>
                    <a:pt x="253" y="238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42" name="Freeform 581"/>
            <p:cNvSpPr>
              <a:spLocks/>
            </p:cNvSpPr>
            <p:nvPr/>
          </p:nvSpPr>
          <p:spPr bwMode="auto">
            <a:xfrm>
              <a:off x="5089525" y="2990850"/>
              <a:ext cx="2727325" cy="808038"/>
            </a:xfrm>
            <a:custGeom>
              <a:avLst/>
              <a:gdLst>
                <a:gd name="T0" fmla="*/ 0 w 253"/>
                <a:gd name="T1" fmla="*/ 0 h 80"/>
                <a:gd name="T2" fmla="*/ 25 w 253"/>
                <a:gd name="T3" fmla="*/ 7 h 80"/>
                <a:gd name="T4" fmla="*/ 50 w 253"/>
                <a:gd name="T5" fmla="*/ 18 h 80"/>
                <a:gd name="T6" fmla="*/ 76 w 253"/>
                <a:gd name="T7" fmla="*/ 28 h 80"/>
                <a:gd name="T8" fmla="*/ 101 w 253"/>
                <a:gd name="T9" fmla="*/ 44 h 80"/>
                <a:gd name="T10" fmla="*/ 127 w 253"/>
                <a:gd name="T11" fmla="*/ 48 h 80"/>
                <a:gd name="T12" fmla="*/ 152 w 253"/>
                <a:gd name="T13" fmla="*/ 57 h 80"/>
                <a:gd name="T14" fmla="*/ 177 w 253"/>
                <a:gd name="T15" fmla="*/ 68 h 80"/>
                <a:gd name="T16" fmla="*/ 203 w 253"/>
                <a:gd name="T17" fmla="*/ 67 h 80"/>
                <a:gd name="T18" fmla="*/ 228 w 253"/>
                <a:gd name="T19" fmla="*/ 80 h 80"/>
                <a:gd name="T20" fmla="*/ 253 w 253"/>
                <a:gd name="T21" fmla="*/ 75 h 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53"/>
                <a:gd name="T34" fmla="*/ 0 h 80"/>
                <a:gd name="T35" fmla="*/ 253 w 253"/>
                <a:gd name="T36" fmla="*/ 80 h 8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53" h="80">
                  <a:moveTo>
                    <a:pt x="0" y="0"/>
                  </a:moveTo>
                  <a:lnTo>
                    <a:pt x="25" y="7"/>
                  </a:lnTo>
                  <a:lnTo>
                    <a:pt x="50" y="18"/>
                  </a:lnTo>
                  <a:lnTo>
                    <a:pt x="76" y="28"/>
                  </a:lnTo>
                  <a:lnTo>
                    <a:pt x="101" y="44"/>
                  </a:lnTo>
                  <a:lnTo>
                    <a:pt x="127" y="48"/>
                  </a:lnTo>
                  <a:lnTo>
                    <a:pt x="152" y="57"/>
                  </a:lnTo>
                  <a:lnTo>
                    <a:pt x="177" y="68"/>
                  </a:lnTo>
                  <a:lnTo>
                    <a:pt x="203" y="67"/>
                  </a:lnTo>
                  <a:lnTo>
                    <a:pt x="228" y="80"/>
                  </a:lnTo>
                  <a:lnTo>
                    <a:pt x="253" y="75"/>
                  </a:lnTo>
                </a:path>
              </a:pathLst>
            </a:custGeom>
            <a:noFill/>
            <a:ln w="19050">
              <a:solidFill>
                <a:srgbClr val="3366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43" name="Freeform 582"/>
            <p:cNvSpPr>
              <a:spLocks/>
            </p:cNvSpPr>
            <p:nvPr/>
          </p:nvSpPr>
          <p:spPr bwMode="auto">
            <a:xfrm>
              <a:off x="5089525" y="3111500"/>
              <a:ext cx="2727325" cy="879475"/>
            </a:xfrm>
            <a:custGeom>
              <a:avLst/>
              <a:gdLst>
                <a:gd name="T0" fmla="*/ 0 w 253"/>
                <a:gd name="T1" fmla="*/ 0 h 87"/>
                <a:gd name="T2" fmla="*/ 25 w 253"/>
                <a:gd name="T3" fmla="*/ 10 h 87"/>
                <a:gd name="T4" fmla="*/ 50 w 253"/>
                <a:gd name="T5" fmla="*/ 4 h 87"/>
                <a:gd name="T6" fmla="*/ 76 w 253"/>
                <a:gd name="T7" fmla="*/ 18 h 87"/>
                <a:gd name="T8" fmla="*/ 101 w 253"/>
                <a:gd name="T9" fmla="*/ 31 h 87"/>
                <a:gd name="T10" fmla="*/ 127 w 253"/>
                <a:gd name="T11" fmla="*/ 34 h 87"/>
                <a:gd name="T12" fmla="*/ 152 w 253"/>
                <a:gd name="T13" fmla="*/ 41 h 87"/>
                <a:gd name="T14" fmla="*/ 177 w 253"/>
                <a:gd name="T15" fmla="*/ 68 h 87"/>
                <a:gd name="T16" fmla="*/ 203 w 253"/>
                <a:gd name="T17" fmla="*/ 87 h 87"/>
                <a:gd name="T18" fmla="*/ 228 w 253"/>
                <a:gd name="T19" fmla="*/ 61 h 87"/>
                <a:gd name="T20" fmla="*/ 253 w 253"/>
                <a:gd name="T21" fmla="*/ 78 h 8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53"/>
                <a:gd name="T34" fmla="*/ 0 h 87"/>
                <a:gd name="T35" fmla="*/ 253 w 253"/>
                <a:gd name="T36" fmla="*/ 87 h 8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53" h="87">
                  <a:moveTo>
                    <a:pt x="0" y="0"/>
                  </a:moveTo>
                  <a:lnTo>
                    <a:pt x="25" y="10"/>
                  </a:lnTo>
                  <a:lnTo>
                    <a:pt x="50" y="4"/>
                  </a:lnTo>
                  <a:lnTo>
                    <a:pt x="76" y="18"/>
                  </a:lnTo>
                  <a:lnTo>
                    <a:pt x="101" y="31"/>
                  </a:lnTo>
                  <a:lnTo>
                    <a:pt x="127" y="34"/>
                  </a:lnTo>
                  <a:lnTo>
                    <a:pt x="152" y="41"/>
                  </a:lnTo>
                  <a:lnTo>
                    <a:pt x="177" y="68"/>
                  </a:lnTo>
                  <a:lnTo>
                    <a:pt x="203" y="87"/>
                  </a:lnTo>
                  <a:lnTo>
                    <a:pt x="228" y="61"/>
                  </a:lnTo>
                  <a:lnTo>
                    <a:pt x="253" y="78"/>
                  </a:lnTo>
                </a:path>
              </a:pathLst>
            </a:custGeom>
            <a:noFill/>
            <a:ln w="19050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44" name="Freeform 583"/>
            <p:cNvSpPr>
              <a:spLocks/>
            </p:cNvSpPr>
            <p:nvPr/>
          </p:nvSpPr>
          <p:spPr bwMode="auto">
            <a:xfrm>
              <a:off x="5089525" y="3233738"/>
              <a:ext cx="2457450" cy="1625600"/>
            </a:xfrm>
            <a:custGeom>
              <a:avLst/>
              <a:gdLst>
                <a:gd name="T0" fmla="*/ 0 w 228"/>
                <a:gd name="T1" fmla="*/ 0 h 161"/>
                <a:gd name="T2" fmla="*/ 25 w 228"/>
                <a:gd name="T3" fmla="*/ 3 h 161"/>
                <a:gd name="T4" fmla="*/ 50 w 228"/>
                <a:gd name="T5" fmla="*/ 9 h 161"/>
                <a:gd name="T6" fmla="*/ 76 w 228"/>
                <a:gd name="T7" fmla="*/ 23 h 161"/>
                <a:gd name="T8" fmla="*/ 101 w 228"/>
                <a:gd name="T9" fmla="*/ 25 h 161"/>
                <a:gd name="T10" fmla="*/ 127 w 228"/>
                <a:gd name="T11" fmla="*/ 29 h 161"/>
                <a:gd name="T12" fmla="*/ 152 w 228"/>
                <a:gd name="T13" fmla="*/ 34 h 161"/>
                <a:gd name="T14" fmla="*/ 177 w 228"/>
                <a:gd name="T15" fmla="*/ 71 h 161"/>
                <a:gd name="T16" fmla="*/ 203 w 228"/>
                <a:gd name="T17" fmla="*/ 161 h 161"/>
                <a:gd name="T18" fmla="*/ 228 w 228"/>
                <a:gd name="T19" fmla="*/ 85 h 16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28"/>
                <a:gd name="T31" fmla="*/ 0 h 161"/>
                <a:gd name="T32" fmla="*/ 228 w 228"/>
                <a:gd name="T33" fmla="*/ 161 h 16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28" h="161">
                  <a:moveTo>
                    <a:pt x="0" y="0"/>
                  </a:moveTo>
                  <a:lnTo>
                    <a:pt x="25" y="3"/>
                  </a:lnTo>
                  <a:lnTo>
                    <a:pt x="50" y="9"/>
                  </a:lnTo>
                  <a:lnTo>
                    <a:pt x="76" y="23"/>
                  </a:lnTo>
                  <a:lnTo>
                    <a:pt x="101" y="25"/>
                  </a:lnTo>
                  <a:lnTo>
                    <a:pt x="127" y="29"/>
                  </a:lnTo>
                  <a:lnTo>
                    <a:pt x="152" y="34"/>
                  </a:lnTo>
                  <a:lnTo>
                    <a:pt x="177" y="71"/>
                  </a:lnTo>
                  <a:lnTo>
                    <a:pt x="203" y="161"/>
                  </a:lnTo>
                  <a:lnTo>
                    <a:pt x="228" y="85"/>
                  </a:lnTo>
                </a:path>
              </a:pathLst>
            </a:custGeom>
            <a:noFill/>
            <a:ln w="19050">
              <a:solidFill>
                <a:srgbClr val="33996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45" name="Rectangle 584"/>
            <p:cNvSpPr>
              <a:spLocks noChangeArrowheads="1"/>
            </p:cNvSpPr>
            <p:nvPr/>
          </p:nvSpPr>
          <p:spPr bwMode="auto">
            <a:xfrm>
              <a:off x="5595938" y="3132138"/>
              <a:ext cx="53975" cy="50800"/>
            </a:xfrm>
            <a:prstGeom prst="rect">
              <a:avLst/>
            </a:prstGeom>
            <a:solidFill>
              <a:srgbClr val="000000"/>
            </a:solidFill>
            <a:ln w="101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rtl="0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46" name="Rectangle 585"/>
            <p:cNvSpPr>
              <a:spLocks noChangeArrowheads="1"/>
            </p:cNvSpPr>
            <p:nvPr/>
          </p:nvSpPr>
          <p:spPr bwMode="auto">
            <a:xfrm>
              <a:off x="6145213" y="3425825"/>
              <a:ext cx="53975" cy="50800"/>
            </a:xfrm>
            <a:prstGeom prst="rect">
              <a:avLst/>
            </a:prstGeom>
            <a:solidFill>
              <a:srgbClr val="000000"/>
            </a:solidFill>
            <a:ln w="101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rtl="0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47" name="Rectangle 586"/>
            <p:cNvSpPr>
              <a:spLocks noChangeArrowheads="1"/>
            </p:cNvSpPr>
            <p:nvPr/>
          </p:nvSpPr>
          <p:spPr bwMode="auto">
            <a:xfrm>
              <a:off x="6424613" y="3425825"/>
              <a:ext cx="55562" cy="50800"/>
            </a:xfrm>
            <a:prstGeom prst="rect">
              <a:avLst/>
            </a:prstGeom>
            <a:solidFill>
              <a:srgbClr val="000000"/>
            </a:solidFill>
            <a:ln w="101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rtl="0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48" name="Rectangle 587"/>
            <p:cNvSpPr>
              <a:spLocks noChangeArrowheads="1"/>
            </p:cNvSpPr>
            <p:nvPr/>
          </p:nvSpPr>
          <p:spPr bwMode="auto">
            <a:xfrm>
              <a:off x="6694488" y="3505200"/>
              <a:ext cx="53975" cy="50800"/>
            </a:xfrm>
            <a:prstGeom prst="rect">
              <a:avLst/>
            </a:prstGeom>
            <a:solidFill>
              <a:srgbClr val="000000"/>
            </a:solidFill>
            <a:ln w="1016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rtl="0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49" name="Freeform 588"/>
            <p:cNvSpPr>
              <a:spLocks/>
            </p:cNvSpPr>
            <p:nvPr/>
          </p:nvSpPr>
          <p:spPr bwMode="auto">
            <a:xfrm>
              <a:off x="5056188" y="3111500"/>
              <a:ext cx="65087" cy="60325"/>
            </a:xfrm>
            <a:custGeom>
              <a:avLst/>
              <a:gdLst>
                <a:gd name="T0" fmla="*/ 48 w 96"/>
                <a:gd name="T1" fmla="*/ 0 h 95"/>
                <a:gd name="T2" fmla="*/ 96 w 96"/>
                <a:gd name="T3" fmla="*/ 48 h 95"/>
                <a:gd name="T4" fmla="*/ 48 w 96"/>
                <a:gd name="T5" fmla="*/ 95 h 95"/>
                <a:gd name="T6" fmla="*/ 0 w 96"/>
                <a:gd name="T7" fmla="*/ 48 h 95"/>
                <a:gd name="T8" fmla="*/ 48 w 96"/>
                <a:gd name="T9" fmla="*/ 0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95"/>
                <a:gd name="T17" fmla="*/ 96 w 96"/>
                <a:gd name="T18" fmla="*/ 95 h 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95">
                  <a:moveTo>
                    <a:pt x="48" y="0"/>
                  </a:moveTo>
                  <a:lnTo>
                    <a:pt x="96" y="48"/>
                  </a:lnTo>
                  <a:lnTo>
                    <a:pt x="48" y="95"/>
                  </a:lnTo>
                  <a:lnTo>
                    <a:pt x="0" y="48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F0000"/>
            </a:solidFill>
            <a:ln w="1016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50" name="Freeform 589"/>
            <p:cNvSpPr>
              <a:spLocks/>
            </p:cNvSpPr>
            <p:nvPr/>
          </p:nvSpPr>
          <p:spPr bwMode="auto">
            <a:xfrm>
              <a:off x="5326063" y="2838450"/>
              <a:ext cx="65087" cy="61913"/>
            </a:xfrm>
            <a:custGeom>
              <a:avLst/>
              <a:gdLst>
                <a:gd name="T0" fmla="*/ 48 w 96"/>
                <a:gd name="T1" fmla="*/ 0 h 96"/>
                <a:gd name="T2" fmla="*/ 96 w 96"/>
                <a:gd name="T3" fmla="*/ 48 h 96"/>
                <a:gd name="T4" fmla="*/ 48 w 96"/>
                <a:gd name="T5" fmla="*/ 96 h 96"/>
                <a:gd name="T6" fmla="*/ 0 w 96"/>
                <a:gd name="T7" fmla="*/ 48 h 96"/>
                <a:gd name="T8" fmla="*/ 48 w 96"/>
                <a:gd name="T9" fmla="*/ 0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96"/>
                <a:gd name="T17" fmla="*/ 96 w 96"/>
                <a:gd name="T18" fmla="*/ 96 h 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96">
                  <a:moveTo>
                    <a:pt x="48" y="0"/>
                  </a:moveTo>
                  <a:lnTo>
                    <a:pt x="96" y="48"/>
                  </a:lnTo>
                  <a:lnTo>
                    <a:pt x="48" y="96"/>
                  </a:lnTo>
                  <a:lnTo>
                    <a:pt x="0" y="48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F0000"/>
            </a:solidFill>
            <a:ln w="1016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51" name="Freeform 590"/>
            <p:cNvSpPr>
              <a:spLocks/>
            </p:cNvSpPr>
            <p:nvPr/>
          </p:nvSpPr>
          <p:spPr bwMode="auto">
            <a:xfrm>
              <a:off x="5595938" y="3041650"/>
              <a:ext cx="65087" cy="60325"/>
            </a:xfrm>
            <a:custGeom>
              <a:avLst/>
              <a:gdLst>
                <a:gd name="T0" fmla="*/ 48 w 96"/>
                <a:gd name="T1" fmla="*/ 0 h 96"/>
                <a:gd name="T2" fmla="*/ 96 w 96"/>
                <a:gd name="T3" fmla="*/ 48 h 96"/>
                <a:gd name="T4" fmla="*/ 48 w 96"/>
                <a:gd name="T5" fmla="*/ 96 h 96"/>
                <a:gd name="T6" fmla="*/ 0 w 96"/>
                <a:gd name="T7" fmla="*/ 48 h 96"/>
                <a:gd name="T8" fmla="*/ 48 w 96"/>
                <a:gd name="T9" fmla="*/ 0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96"/>
                <a:gd name="T17" fmla="*/ 96 w 96"/>
                <a:gd name="T18" fmla="*/ 96 h 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96">
                  <a:moveTo>
                    <a:pt x="48" y="0"/>
                  </a:moveTo>
                  <a:lnTo>
                    <a:pt x="96" y="48"/>
                  </a:lnTo>
                  <a:lnTo>
                    <a:pt x="48" y="96"/>
                  </a:lnTo>
                  <a:lnTo>
                    <a:pt x="0" y="48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F0000"/>
            </a:solidFill>
            <a:ln w="1016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52" name="Freeform 591"/>
            <p:cNvSpPr>
              <a:spLocks/>
            </p:cNvSpPr>
            <p:nvPr/>
          </p:nvSpPr>
          <p:spPr bwMode="auto">
            <a:xfrm>
              <a:off x="5875338" y="3333750"/>
              <a:ext cx="65087" cy="60325"/>
            </a:xfrm>
            <a:custGeom>
              <a:avLst/>
              <a:gdLst>
                <a:gd name="T0" fmla="*/ 48 w 95"/>
                <a:gd name="T1" fmla="*/ 0 h 95"/>
                <a:gd name="T2" fmla="*/ 95 w 95"/>
                <a:gd name="T3" fmla="*/ 48 h 95"/>
                <a:gd name="T4" fmla="*/ 48 w 95"/>
                <a:gd name="T5" fmla="*/ 95 h 95"/>
                <a:gd name="T6" fmla="*/ 0 w 95"/>
                <a:gd name="T7" fmla="*/ 48 h 95"/>
                <a:gd name="T8" fmla="*/ 48 w 95"/>
                <a:gd name="T9" fmla="*/ 0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"/>
                <a:gd name="T16" fmla="*/ 0 h 95"/>
                <a:gd name="T17" fmla="*/ 95 w 95"/>
                <a:gd name="T18" fmla="*/ 95 h 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" h="95">
                  <a:moveTo>
                    <a:pt x="48" y="0"/>
                  </a:moveTo>
                  <a:lnTo>
                    <a:pt x="95" y="48"/>
                  </a:lnTo>
                  <a:lnTo>
                    <a:pt x="48" y="95"/>
                  </a:lnTo>
                  <a:lnTo>
                    <a:pt x="0" y="48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F0000"/>
            </a:solidFill>
            <a:ln w="1016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53" name="Freeform 592"/>
            <p:cNvSpPr>
              <a:spLocks/>
            </p:cNvSpPr>
            <p:nvPr/>
          </p:nvSpPr>
          <p:spPr bwMode="auto">
            <a:xfrm>
              <a:off x="6145213" y="3444875"/>
              <a:ext cx="65087" cy="60325"/>
            </a:xfrm>
            <a:custGeom>
              <a:avLst/>
              <a:gdLst>
                <a:gd name="T0" fmla="*/ 47 w 95"/>
                <a:gd name="T1" fmla="*/ 0 h 95"/>
                <a:gd name="T2" fmla="*/ 95 w 95"/>
                <a:gd name="T3" fmla="*/ 48 h 95"/>
                <a:gd name="T4" fmla="*/ 47 w 95"/>
                <a:gd name="T5" fmla="*/ 95 h 95"/>
                <a:gd name="T6" fmla="*/ 0 w 95"/>
                <a:gd name="T7" fmla="*/ 48 h 95"/>
                <a:gd name="T8" fmla="*/ 47 w 95"/>
                <a:gd name="T9" fmla="*/ 0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"/>
                <a:gd name="T16" fmla="*/ 0 h 95"/>
                <a:gd name="T17" fmla="*/ 95 w 95"/>
                <a:gd name="T18" fmla="*/ 95 h 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" h="95">
                  <a:moveTo>
                    <a:pt x="47" y="0"/>
                  </a:moveTo>
                  <a:lnTo>
                    <a:pt x="95" y="48"/>
                  </a:lnTo>
                  <a:lnTo>
                    <a:pt x="47" y="95"/>
                  </a:lnTo>
                  <a:lnTo>
                    <a:pt x="0" y="48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0000"/>
            </a:solidFill>
            <a:ln w="1016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54" name="Freeform 593"/>
            <p:cNvSpPr>
              <a:spLocks/>
            </p:cNvSpPr>
            <p:nvPr/>
          </p:nvSpPr>
          <p:spPr bwMode="auto">
            <a:xfrm>
              <a:off x="6424613" y="3435350"/>
              <a:ext cx="65087" cy="60325"/>
            </a:xfrm>
            <a:custGeom>
              <a:avLst/>
              <a:gdLst>
                <a:gd name="T0" fmla="*/ 48 w 96"/>
                <a:gd name="T1" fmla="*/ 0 h 96"/>
                <a:gd name="T2" fmla="*/ 96 w 96"/>
                <a:gd name="T3" fmla="*/ 48 h 96"/>
                <a:gd name="T4" fmla="*/ 48 w 96"/>
                <a:gd name="T5" fmla="*/ 96 h 96"/>
                <a:gd name="T6" fmla="*/ 0 w 96"/>
                <a:gd name="T7" fmla="*/ 48 h 96"/>
                <a:gd name="T8" fmla="*/ 48 w 96"/>
                <a:gd name="T9" fmla="*/ 0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96"/>
                <a:gd name="T17" fmla="*/ 96 w 96"/>
                <a:gd name="T18" fmla="*/ 96 h 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96">
                  <a:moveTo>
                    <a:pt x="48" y="0"/>
                  </a:moveTo>
                  <a:lnTo>
                    <a:pt x="96" y="48"/>
                  </a:lnTo>
                  <a:lnTo>
                    <a:pt x="48" y="96"/>
                  </a:lnTo>
                  <a:lnTo>
                    <a:pt x="0" y="48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F0000"/>
            </a:solidFill>
            <a:ln w="1016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55" name="Freeform 594"/>
            <p:cNvSpPr>
              <a:spLocks/>
            </p:cNvSpPr>
            <p:nvPr/>
          </p:nvSpPr>
          <p:spPr bwMode="auto">
            <a:xfrm>
              <a:off x="6694488" y="3536950"/>
              <a:ext cx="65087" cy="60325"/>
            </a:xfrm>
            <a:custGeom>
              <a:avLst/>
              <a:gdLst>
                <a:gd name="T0" fmla="*/ 48 w 96"/>
                <a:gd name="T1" fmla="*/ 0 h 96"/>
                <a:gd name="T2" fmla="*/ 96 w 96"/>
                <a:gd name="T3" fmla="*/ 48 h 96"/>
                <a:gd name="T4" fmla="*/ 48 w 96"/>
                <a:gd name="T5" fmla="*/ 96 h 96"/>
                <a:gd name="T6" fmla="*/ 0 w 96"/>
                <a:gd name="T7" fmla="*/ 48 h 96"/>
                <a:gd name="T8" fmla="*/ 48 w 96"/>
                <a:gd name="T9" fmla="*/ 0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96"/>
                <a:gd name="T17" fmla="*/ 96 w 96"/>
                <a:gd name="T18" fmla="*/ 96 h 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96">
                  <a:moveTo>
                    <a:pt x="48" y="0"/>
                  </a:moveTo>
                  <a:lnTo>
                    <a:pt x="96" y="48"/>
                  </a:lnTo>
                  <a:lnTo>
                    <a:pt x="48" y="96"/>
                  </a:lnTo>
                  <a:lnTo>
                    <a:pt x="0" y="48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F0000"/>
            </a:solidFill>
            <a:ln w="1016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56" name="Freeform 595"/>
            <p:cNvSpPr>
              <a:spLocks/>
            </p:cNvSpPr>
            <p:nvPr/>
          </p:nvSpPr>
          <p:spPr bwMode="auto">
            <a:xfrm>
              <a:off x="6964363" y="3597275"/>
              <a:ext cx="65087" cy="60325"/>
            </a:xfrm>
            <a:custGeom>
              <a:avLst/>
              <a:gdLst>
                <a:gd name="T0" fmla="*/ 48 w 96"/>
                <a:gd name="T1" fmla="*/ 0 h 95"/>
                <a:gd name="T2" fmla="*/ 96 w 96"/>
                <a:gd name="T3" fmla="*/ 47 h 95"/>
                <a:gd name="T4" fmla="*/ 48 w 96"/>
                <a:gd name="T5" fmla="*/ 95 h 95"/>
                <a:gd name="T6" fmla="*/ 0 w 96"/>
                <a:gd name="T7" fmla="*/ 47 h 95"/>
                <a:gd name="T8" fmla="*/ 48 w 96"/>
                <a:gd name="T9" fmla="*/ 0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95"/>
                <a:gd name="T17" fmla="*/ 96 w 96"/>
                <a:gd name="T18" fmla="*/ 95 h 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95">
                  <a:moveTo>
                    <a:pt x="48" y="0"/>
                  </a:moveTo>
                  <a:lnTo>
                    <a:pt x="96" y="47"/>
                  </a:lnTo>
                  <a:lnTo>
                    <a:pt x="48" y="95"/>
                  </a:lnTo>
                  <a:lnTo>
                    <a:pt x="0" y="47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F0000"/>
            </a:solidFill>
            <a:ln w="1016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57" name="Freeform 596"/>
            <p:cNvSpPr>
              <a:spLocks/>
            </p:cNvSpPr>
            <p:nvPr/>
          </p:nvSpPr>
          <p:spPr bwMode="auto">
            <a:xfrm>
              <a:off x="7245350" y="3717925"/>
              <a:ext cx="63500" cy="60325"/>
            </a:xfrm>
            <a:custGeom>
              <a:avLst/>
              <a:gdLst>
                <a:gd name="T0" fmla="*/ 48 w 95"/>
                <a:gd name="T1" fmla="*/ 0 h 95"/>
                <a:gd name="T2" fmla="*/ 95 w 95"/>
                <a:gd name="T3" fmla="*/ 47 h 95"/>
                <a:gd name="T4" fmla="*/ 48 w 95"/>
                <a:gd name="T5" fmla="*/ 95 h 95"/>
                <a:gd name="T6" fmla="*/ 0 w 95"/>
                <a:gd name="T7" fmla="*/ 47 h 95"/>
                <a:gd name="T8" fmla="*/ 48 w 95"/>
                <a:gd name="T9" fmla="*/ 0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"/>
                <a:gd name="T16" fmla="*/ 0 h 95"/>
                <a:gd name="T17" fmla="*/ 95 w 95"/>
                <a:gd name="T18" fmla="*/ 95 h 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" h="95">
                  <a:moveTo>
                    <a:pt x="48" y="0"/>
                  </a:moveTo>
                  <a:lnTo>
                    <a:pt x="95" y="47"/>
                  </a:lnTo>
                  <a:lnTo>
                    <a:pt x="48" y="95"/>
                  </a:lnTo>
                  <a:lnTo>
                    <a:pt x="0" y="47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F0000"/>
            </a:solidFill>
            <a:ln w="1016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58" name="Freeform 597"/>
            <p:cNvSpPr>
              <a:spLocks/>
            </p:cNvSpPr>
            <p:nvPr/>
          </p:nvSpPr>
          <p:spPr bwMode="auto">
            <a:xfrm>
              <a:off x="7515225" y="3768725"/>
              <a:ext cx="63500" cy="60325"/>
            </a:xfrm>
            <a:custGeom>
              <a:avLst/>
              <a:gdLst>
                <a:gd name="T0" fmla="*/ 47 w 95"/>
                <a:gd name="T1" fmla="*/ 0 h 96"/>
                <a:gd name="T2" fmla="*/ 95 w 95"/>
                <a:gd name="T3" fmla="*/ 48 h 96"/>
                <a:gd name="T4" fmla="*/ 47 w 95"/>
                <a:gd name="T5" fmla="*/ 96 h 96"/>
                <a:gd name="T6" fmla="*/ 0 w 95"/>
                <a:gd name="T7" fmla="*/ 48 h 96"/>
                <a:gd name="T8" fmla="*/ 47 w 95"/>
                <a:gd name="T9" fmla="*/ 0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"/>
                <a:gd name="T16" fmla="*/ 0 h 96"/>
                <a:gd name="T17" fmla="*/ 95 w 95"/>
                <a:gd name="T18" fmla="*/ 96 h 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" h="96">
                  <a:moveTo>
                    <a:pt x="47" y="0"/>
                  </a:moveTo>
                  <a:lnTo>
                    <a:pt x="95" y="48"/>
                  </a:lnTo>
                  <a:lnTo>
                    <a:pt x="47" y="96"/>
                  </a:lnTo>
                  <a:lnTo>
                    <a:pt x="0" y="48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0000"/>
            </a:solidFill>
            <a:ln w="1016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59" name="Freeform 598"/>
            <p:cNvSpPr>
              <a:spLocks/>
            </p:cNvSpPr>
            <p:nvPr/>
          </p:nvSpPr>
          <p:spPr bwMode="auto">
            <a:xfrm>
              <a:off x="7783513" y="5243513"/>
              <a:ext cx="65087" cy="60325"/>
            </a:xfrm>
            <a:custGeom>
              <a:avLst/>
              <a:gdLst>
                <a:gd name="T0" fmla="*/ 47 w 95"/>
                <a:gd name="T1" fmla="*/ 0 h 96"/>
                <a:gd name="T2" fmla="*/ 95 w 95"/>
                <a:gd name="T3" fmla="*/ 48 h 96"/>
                <a:gd name="T4" fmla="*/ 47 w 95"/>
                <a:gd name="T5" fmla="*/ 96 h 96"/>
                <a:gd name="T6" fmla="*/ 0 w 95"/>
                <a:gd name="T7" fmla="*/ 48 h 96"/>
                <a:gd name="T8" fmla="*/ 47 w 95"/>
                <a:gd name="T9" fmla="*/ 0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"/>
                <a:gd name="T16" fmla="*/ 0 h 96"/>
                <a:gd name="T17" fmla="*/ 95 w 95"/>
                <a:gd name="T18" fmla="*/ 96 h 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" h="96">
                  <a:moveTo>
                    <a:pt x="47" y="0"/>
                  </a:moveTo>
                  <a:lnTo>
                    <a:pt x="95" y="48"/>
                  </a:lnTo>
                  <a:lnTo>
                    <a:pt x="47" y="96"/>
                  </a:lnTo>
                  <a:lnTo>
                    <a:pt x="0" y="48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0000"/>
            </a:solidFill>
            <a:ln w="1016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60" name="Oval 599"/>
            <p:cNvSpPr>
              <a:spLocks noChangeArrowheads="1"/>
            </p:cNvSpPr>
            <p:nvPr/>
          </p:nvSpPr>
          <p:spPr bwMode="auto">
            <a:xfrm>
              <a:off x="5056188" y="2960688"/>
              <a:ext cx="53975" cy="50800"/>
            </a:xfrm>
            <a:prstGeom prst="ellipse">
              <a:avLst/>
            </a:prstGeom>
            <a:solidFill>
              <a:srgbClr val="3366FF"/>
            </a:solidFill>
            <a:ln w="10160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61" name="Oval 600"/>
            <p:cNvSpPr>
              <a:spLocks noChangeArrowheads="1"/>
            </p:cNvSpPr>
            <p:nvPr/>
          </p:nvSpPr>
          <p:spPr bwMode="auto">
            <a:xfrm>
              <a:off x="5326063" y="3032125"/>
              <a:ext cx="53975" cy="49213"/>
            </a:xfrm>
            <a:prstGeom prst="ellipse">
              <a:avLst/>
            </a:prstGeom>
            <a:solidFill>
              <a:srgbClr val="3366FF"/>
            </a:solidFill>
            <a:ln w="10160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62" name="Oval 601"/>
            <p:cNvSpPr>
              <a:spLocks noChangeArrowheads="1"/>
            </p:cNvSpPr>
            <p:nvPr/>
          </p:nvSpPr>
          <p:spPr bwMode="auto">
            <a:xfrm>
              <a:off x="5595938" y="3143250"/>
              <a:ext cx="53975" cy="49213"/>
            </a:xfrm>
            <a:prstGeom prst="ellipse">
              <a:avLst/>
            </a:prstGeom>
            <a:solidFill>
              <a:srgbClr val="3366FF"/>
            </a:solidFill>
            <a:ln w="10160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63" name="Oval 602"/>
            <p:cNvSpPr>
              <a:spLocks noChangeArrowheads="1"/>
            </p:cNvSpPr>
            <p:nvPr/>
          </p:nvSpPr>
          <p:spPr bwMode="auto">
            <a:xfrm>
              <a:off x="5875338" y="3243263"/>
              <a:ext cx="53975" cy="50800"/>
            </a:xfrm>
            <a:prstGeom prst="ellipse">
              <a:avLst/>
            </a:prstGeom>
            <a:solidFill>
              <a:srgbClr val="3366FF"/>
            </a:solidFill>
            <a:ln w="10160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64" name="Oval 603"/>
            <p:cNvSpPr>
              <a:spLocks noChangeArrowheads="1"/>
            </p:cNvSpPr>
            <p:nvPr/>
          </p:nvSpPr>
          <p:spPr bwMode="auto">
            <a:xfrm>
              <a:off x="6145213" y="3405188"/>
              <a:ext cx="53975" cy="50800"/>
            </a:xfrm>
            <a:prstGeom prst="ellipse">
              <a:avLst/>
            </a:prstGeom>
            <a:solidFill>
              <a:srgbClr val="3366FF"/>
            </a:solidFill>
            <a:ln w="10160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65" name="Oval 604"/>
            <p:cNvSpPr>
              <a:spLocks noChangeArrowheads="1"/>
            </p:cNvSpPr>
            <p:nvPr/>
          </p:nvSpPr>
          <p:spPr bwMode="auto">
            <a:xfrm>
              <a:off x="6424613" y="3444875"/>
              <a:ext cx="55562" cy="50800"/>
            </a:xfrm>
            <a:prstGeom prst="ellipse">
              <a:avLst/>
            </a:prstGeom>
            <a:solidFill>
              <a:srgbClr val="3366FF"/>
            </a:solidFill>
            <a:ln w="10160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66" name="Oval 605"/>
            <p:cNvSpPr>
              <a:spLocks noChangeArrowheads="1"/>
            </p:cNvSpPr>
            <p:nvPr/>
          </p:nvSpPr>
          <p:spPr bwMode="auto">
            <a:xfrm>
              <a:off x="6694488" y="3536950"/>
              <a:ext cx="53975" cy="50800"/>
            </a:xfrm>
            <a:prstGeom prst="ellipse">
              <a:avLst/>
            </a:prstGeom>
            <a:solidFill>
              <a:srgbClr val="3366FF"/>
            </a:solidFill>
            <a:ln w="10160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67" name="Oval 606"/>
            <p:cNvSpPr>
              <a:spLocks noChangeArrowheads="1"/>
            </p:cNvSpPr>
            <p:nvPr/>
          </p:nvSpPr>
          <p:spPr bwMode="auto">
            <a:xfrm>
              <a:off x="6964363" y="3648075"/>
              <a:ext cx="53975" cy="50800"/>
            </a:xfrm>
            <a:prstGeom prst="ellipse">
              <a:avLst/>
            </a:prstGeom>
            <a:solidFill>
              <a:srgbClr val="3366FF"/>
            </a:solidFill>
            <a:ln w="10160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68" name="Oval 607"/>
            <p:cNvSpPr>
              <a:spLocks noChangeArrowheads="1"/>
            </p:cNvSpPr>
            <p:nvPr/>
          </p:nvSpPr>
          <p:spPr bwMode="auto">
            <a:xfrm>
              <a:off x="7245350" y="3636963"/>
              <a:ext cx="53975" cy="50800"/>
            </a:xfrm>
            <a:prstGeom prst="ellipse">
              <a:avLst/>
            </a:prstGeom>
            <a:solidFill>
              <a:srgbClr val="3366FF"/>
            </a:solidFill>
            <a:ln w="10160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69" name="Oval 608"/>
            <p:cNvSpPr>
              <a:spLocks noChangeArrowheads="1"/>
            </p:cNvSpPr>
            <p:nvPr/>
          </p:nvSpPr>
          <p:spPr bwMode="auto">
            <a:xfrm>
              <a:off x="7515225" y="3768725"/>
              <a:ext cx="52388" cy="50800"/>
            </a:xfrm>
            <a:prstGeom prst="ellipse">
              <a:avLst/>
            </a:prstGeom>
            <a:solidFill>
              <a:srgbClr val="3366FF"/>
            </a:solidFill>
            <a:ln w="10160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70" name="Oval 609"/>
            <p:cNvSpPr>
              <a:spLocks noChangeArrowheads="1"/>
            </p:cNvSpPr>
            <p:nvPr/>
          </p:nvSpPr>
          <p:spPr bwMode="auto">
            <a:xfrm>
              <a:off x="7783513" y="3717925"/>
              <a:ext cx="53975" cy="50800"/>
            </a:xfrm>
            <a:prstGeom prst="ellipse">
              <a:avLst/>
            </a:prstGeom>
            <a:solidFill>
              <a:srgbClr val="3366FF"/>
            </a:solidFill>
            <a:ln w="10160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71" name="Rectangle 610"/>
            <p:cNvSpPr>
              <a:spLocks noChangeArrowheads="1"/>
            </p:cNvSpPr>
            <p:nvPr/>
          </p:nvSpPr>
          <p:spPr bwMode="auto">
            <a:xfrm>
              <a:off x="5056188" y="3081338"/>
              <a:ext cx="53975" cy="50800"/>
            </a:xfrm>
            <a:prstGeom prst="rect">
              <a:avLst/>
            </a:prstGeom>
            <a:solidFill>
              <a:srgbClr val="FFCC00"/>
            </a:solidFill>
            <a:ln w="10160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rtl="0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72" name="Rectangle 611"/>
            <p:cNvSpPr>
              <a:spLocks noChangeArrowheads="1"/>
            </p:cNvSpPr>
            <p:nvPr/>
          </p:nvSpPr>
          <p:spPr bwMode="auto">
            <a:xfrm>
              <a:off x="5326063" y="3182938"/>
              <a:ext cx="53975" cy="50800"/>
            </a:xfrm>
            <a:prstGeom prst="rect">
              <a:avLst/>
            </a:prstGeom>
            <a:solidFill>
              <a:srgbClr val="FFCC00"/>
            </a:solidFill>
            <a:ln w="10160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rtl="0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73" name="Rectangle 612"/>
            <p:cNvSpPr>
              <a:spLocks noChangeArrowheads="1"/>
            </p:cNvSpPr>
            <p:nvPr/>
          </p:nvSpPr>
          <p:spPr bwMode="auto">
            <a:xfrm>
              <a:off x="5595938" y="3122613"/>
              <a:ext cx="53975" cy="49212"/>
            </a:xfrm>
            <a:prstGeom prst="rect">
              <a:avLst/>
            </a:prstGeom>
            <a:solidFill>
              <a:srgbClr val="FFCC00"/>
            </a:solidFill>
            <a:ln w="10160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rtl="0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74" name="Rectangle 613"/>
            <p:cNvSpPr>
              <a:spLocks noChangeArrowheads="1"/>
            </p:cNvSpPr>
            <p:nvPr/>
          </p:nvSpPr>
          <p:spPr bwMode="auto">
            <a:xfrm>
              <a:off x="5875338" y="3263900"/>
              <a:ext cx="53975" cy="50800"/>
            </a:xfrm>
            <a:prstGeom prst="rect">
              <a:avLst/>
            </a:prstGeom>
            <a:solidFill>
              <a:srgbClr val="FFCC00"/>
            </a:solidFill>
            <a:ln w="10160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rtl="0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75" name="Rectangle 614"/>
            <p:cNvSpPr>
              <a:spLocks noChangeArrowheads="1"/>
            </p:cNvSpPr>
            <p:nvPr/>
          </p:nvSpPr>
          <p:spPr bwMode="auto">
            <a:xfrm>
              <a:off x="6145213" y="3394075"/>
              <a:ext cx="53975" cy="50800"/>
            </a:xfrm>
            <a:prstGeom prst="rect">
              <a:avLst/>
            </a:prstGeom>
            <a:solidFill>
              <a:srgbClr val="FFCC00"/>
            </a:solidFill>
            <a:ln w="10160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rtl="0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76" name="Rectangle 615"/>
            <p:cNvSpPr>
              <a:spLocks noChangeArrowheads="1"/>
            </p:cNvSpPr>
            <p:nvPr/>
          </p:nvSpPr>
          <p:spPr bwMode="auto">
            <a:xfrm>
              <a:off x="6424613" y="3425825"/>
              <a:ext cx="55562" cy="50800"/>
            </a:xfrm>
            <a:prstGeom prst="rect">
              <a:avLst/>
            </a:prstGeom>
            <a:solidFill>
              <a:srgbClr val="FFCC00"/>
            </a:solidFill>
            <a:ln w="10160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rtl="0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77" name="Rectangle 616"/>
            <p:cNvSpPr>
              <a:spLocks noChangeArrowheads="1"/>
            </p:cNvSpPr>
            <p:nvPr/>
          </p:nvSpPr>
          <p:spPr bwMode="auto">
            <a:xfrm>
              <a:off x="6694488" y="3495675"/>
              <a:ext cx="53975" cy="50800"/>
            </a:xfrm>
            <a:prstGeom prst="rect">
              <a:avLst/>
            </a:prstGeom>
            <a:solidFill>
              <a:srgbClr val="FFCC00"/>
            </a:solidFill>
            <a:ln w="10160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rtl="0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78" name="Rectangle 617"/>
            <p:cNvSpPr>
              <a:spLocks noChangeArrowheads="1"/>
            </p:cNvSpPr>
            <p:nvPr/>
          </p:nvSpPr>
          <p:spPr bwMode="auto">
            <a:xfrm>
              <a:off x="6964363" y="3768725"/>
              <a:ext cx="53975" cy="50800"/>
            </a:xfrm>
            <a:prstGeom prst="rect">
              <a:avLst/>
            </a:prstGeom>
            <a:solidFill>
              <a:srgbClr val="FFCC00"/>
            </a:solidFill>
            <a:ln w="10160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rtl="0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79" name="Rectangle 618"/>
            <p:cNvSpPr>
              <a:spLocks noChangeArrowheads="1"/>
            </p:cNvSpPr>
            <p:nvPr/>
          </p:nvSpPr>
          <p:spPr bwMode="auto">
            <a:xfrm>
              <a:off x="7245350" y="3960813"/>
              <a:ext cx="53975" cy="50800"/>
            </a:xfrm>
            <a:prstGeom prst="rect">
              <a:avLst/>
            </a:prstGeom>
            <a:solidFill>
              <a:srgbClr val="FFCC00"/>
            </a:solidFill>
            <a:ln w="10160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rtl="0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80" name="Rectangle 619"/>
            <p:cNvSpPr>
              <a:spLocks noChangeArrowheads="1"/>
            </p:cNvSpPr>
            <p:nvPr/>
          </p:nvSpPr>
          <p:spPr bwMode="auto">
            <a:xfrm>
              <a:off x="7515225" y="3698875"/>
              <a:ext cx="52388" cy="49213"/>
            </a:xfrm>
            <a:prstGeom prst="rect">
              <a:avLst/>
            </a:prstGeom>
            <a:solidFill>
              <a:srgbClr val="FFCC00"/>
            </a:solidFill>
            <a:ln w="10160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rtl="0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81" name="Rectangle 620"/>
            <p:cNvSpPr>
              <a:spLocks noChangeArrowheads="1"/>
            </p:cNvSpPr>
            <p:nvPr/>
          </p:nvSpPr>
          <p:spPr bwMode="auto">
            <a:xfrm>
              <a:off x="7783513" y="3868738"/>
              <a:ext cx="53975" cy="50800"/>
            </a:xfrm>
            <a:prstGeom prst="rect">
              <a:avLst/>
            </a:prstGeom>
            <a:solidFill>
              <a:srgbClr val="FFCC00"/>
            </a:solidFill>
            <a:ln w="10160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rtl="0" fontAlgn="base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82" name="Freeform 621"/>
            <p:cNvSpPr>
              <a:spLocks/>
            </p:cNvSpPr>
            <p:nvPr/>
          </p:nvSpPr>
          <p:spPr bwMode="auto">
            <a:xfrm>
              <a:off x="5056188" y="3203575"/>
              <a:ext cx="65087" cy="60325"/>
            </a:xfrm>
            <a:custGeom>
              <a:avLst/>
              <a:gdLst>
                <a:gd name="T0" fmla="*/ 48 w 96"/>
                <a:gd name="T1" fmla="*/ 0 h 96"/>
                <a:gd name="T2" fmla="*/ 96 w 96"/>
                <a:gd name="T3" fmla="*/ 48 h 96"/>
                <a:gd name="T4" fmla="*/ 48 w 96"/>
                <a:gd name="T5" fmla="*/ 96 h 96"/>
                <a:gd name="T6" fmla="*/ 0 w 96"/>
                <a:gd name="T7" fmla="*/ 48 h 96"/>
                <a:gd name="T8" fmla="*/ 48 w 96"/>
                <a:gd name="T9" fmla="*/ 0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96"/>
                <a:gd name="T17" fmla="*/ 96 w 96"/>
                <a:gd name="T18" fmla="*/ 96 h 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96">
                  <a:moveTo>
                    <a:pt x="48" y="0"/>
                  </a:moveTo>
                  <a:lnTo>
                    <a:pt x="96" y="48"/>
                  </a:lnTo>
                  <a:lnTo>
                    <a:pt x="48" y="96"/>
                  </a:lnTo>
                  <a:lnTo>
                    <a:pt x="0" y="48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339966"/>
            </a:solidFill>
            <a:ln w="10160">
              <a:solidFill>
                <a:srgbClr val="33996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83" name="Freeform 622"/>
            <p:cNvSpPr>
              <a:spLocks/>
            </p:cNvSpPr>
            <p:nvPr/>
          </p:nvSpPr>
          <p:spPr bwMode="auto">
            <a:xfrm>
              <a:off x="5326063" y="3233738"/>
              <a:ext cx="65087" cy="60325"/>
            </a:xfrm>
            <a:custGeom>
              <a:avLst/>
              <a:gdLst>
                <a:gd name="T0" fmla="*/ 48 w 96"/>
                <a:gd name="T1" fmla="*/ 0 h 95"/>
                <a:gd name="T2" fmla="*/ 96 w 96"/>
                <a:gd name="T3" fmla="*/ 48 h 95"/>
                <a:gd name="T4" fmla="*/ 48 w 96"/>
                <a:gd name="T5" fmla="*/ 95 h 95"/>
                <a:gd name="T6" fmla="*/ 0 w 96"/>
                <a:gd name="T7" fmla="*/ 48 h 95"/>
                <a:gd name="T8" fmla="*/ 48 w 96"/>
                <a:gd name="T9" fmla="*/ 0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95"/>
                <a:gd name="T17" fmla="*/ 96 w 96"/>
                <a:gd name="T18" fmla="*/ 95 h 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95">
                  <a:moveTo>
                    <a:pt x="48" y="0"/>
                  </a:moveTo>
                  <a:lnTo>
                    <a:pt x="96" y="48"/>
                  </a:lnTo>
                  <a:lnTo>
                    <a:pt x="48" y="95"/>
                  </a:lnTo>
                  <a:lnTo>
                    <a:pt x="0" y="48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339966"/>
            </a:solidFill>
            <a:ln w="10160">
              <a:solidFill>
                <a:srgbClr val="33996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84" name="Freeform 623"/>
            <p:cNvSpPr>
              <a:spLocks/>
            </p:cNvSpPr>
            <p:nvPr/>
          </p:nvSpPr>
          <p:spPr bwMode="auto">
            <a:xfrm>
              <a:off x="5595938" y="3294063"/>
              <a:ext cx="65087" cy="60325"/>
            </a:xfrm>
            <a:custGeom>
              <a:avLst/>
              <a:gdLst>
                <a:gd name="T0" fmla="*/ 48 w 96"/>
                <a:gd name="T1" fmla="*/ 0 h 96"/>
                <a:gd name="T2" fmla="*/ 96 w 96"/>
                <a:gd name="T3" fmla="*/ 48 h 96"/>
                <a:gd name="T4" fmla="*/ 48 w 96"/>
                <a:gd name="T5" fmla="*/ 96 h 96"/>
                <a:gd name="T6" fmla="*/ 0 w 96"/>
                <a:gd name="T7" fmla="*/ 48 h 96"/>
                <a:gd name="T8" fmla="*/ 48 w 96"/>
                <a:gd name="T9" fmla="*/ 0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96"/>
                <a:gd name="T17" fmla="*/ 96 w 96"/>
                <a:gd name="T18" fmla="*/ 96 h 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96">
                  <a:moveTo>
                    <a:pt x="48" y="0"/>
                  </a:moveTo>
                  <a:lnTo>
                    <a:pt x="96" y="48"/>
                  </a:lnTo>
                  <a:lnTo>
                    <a:pt x="48" y="96"/>
                  </a:lnTo>
                  <a:lnTo>
                    <a:pt x="0" y="48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339966"/>
            </a:solidFill>
            <a:ln w="10160">
              <a:solidFill>
                <a:srgbClr val="33996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85" name="Freeform 624"/>
            <p:cNvSpPr>
              <a:spLocks/>
            </p:cNvSpPr>
            <p:nvPr/>
          </p:nvSpPr>
          <p:spPr bwMode="auto">
            <a:xfrm>
              <a:off x="5875338" y="3435350"/>
              <a:ext cx="65087" cy="60325"/>
            </a:xfrm>
            <a:custGeom>
              <a:avLst/>
              <a:gdLst>
                <a:gd name="T0" fmla="*/ 48 w 95"/>
                <a:gd name="T1" fmla="*/ 0 h 96"/>
                <a:gd name="T2" fmla="*/ 95 w 95"/>
                <a:gd name="T3" fmla="*/ 48 h 96"/>
                <a:gd name="T4" fmla="*/ 48 w 95"/>
                <a:gd name="T5" fmla="*/ 96 h 96"/>
                <a:gd name="T6" fmla="*/ 0 w 95"/>
                <a:gd name="T7" fmla="*/ 48 h 96"/>
                <a:gd name="T8" fmla="*/ 48 w 95"/>
                <a:gd name="T9" fmla="*/ 0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"/>
                <a:gd name="T16" fmla="*/ 0 h 96"/>
                <a:gd name="T17" fmla="*/ 95 w 95"/>
                <a:gd name="T18" fmla="*/ 96 h 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" h="96">
                  <a:moveTo>
                    <a:pt x="48" y="0"/>
                  </a:moveTo>
                  <a:lnTo>
                    <a:pt x="95" y="48"/>
                  </a:lnTo>
                  <a:lnTo>
                    <a:pt x="48" y="96"/>
                  </a:lnTo>
                  <a:lnTo>
                    <a:pt x="0" y="48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339966"/>
            </a:solidFill>
            <a:ln w="10160">
              <a:solidFill>
                <a:srgbClr val="33996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86" name="Freeform 625"/>
            <p:cNvSpPr>
              <a:spLocks/>
            </p:cNvSpPr>
            <p:nvPr/>
          </p:nvSpPr>
          <p:spPr bwMode="auto">
            <a:xfrm>
              <a:off x="6145213" y="3455988"/>
              <a:ext cx="65087" cy="60325"/>
            </a:xfrm>
            <a:custGeom>
              <a:avLst/>
              <a:gdLst>
                <a:gd name="T0" fmla="*/ 47 w 95"/>
                <a:gd name="T1" fmla="*/ 0 h 95"/>
                <a:gd name="T2" fmla="*/ 95 w 95"/>
                <a:gd name="T3" fmla="*/ 48 h 95"/>
                <a:gd name="T4" fmla="*/ 47 w 95"/>
                <a:gd name="T5" fmla="*/ 95 h 95"/>
                <a:gd name="T6" fmla="*/ 0 w 95"/>
                <a:gd name="T7" fmla="*/ 48 h 95"/>
                <a:gd name="T8" fmla="*/ 47 w 95"/>
                <a:gd name="T9" fmla="*/ 0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"/>
                <a:gd name="T16" fmla="*/ 0 h 95"/>
                <a:gd name="T17" fmla="*/ 95 w 95"/>
                <a:gd name="T18" fmla="*/ 95 h 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" h="95">
                  <a:moveTo>
                    <a:pt x="47" y="0"/>
                  </a:moveTo>
                  <a:lnTo>
                    <a:pt x="95" y="48"/>
                  </a:lnTo>
                  <a:lnTo>
                    <a:pt x="47" y="95"/>
                  </a:lnTo>
                  <a:lnTo>
                    <a:pt x="0" y="48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339966"/>
            </a:solidFill>
            <a:ln w="10160">
              <a:solidFill>
                <a:srgbClr val="33996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87" name="Freeform 626"/>
            <p:cNvSpPr>
              <a:spLocks/>
            </p:cNvSpPr>
            <p:nvPr/>
          </p:nvSpPr>
          <p:spPr bwMode="auto">
            <a:xfrm>
              <a:off x="6424613" y="3495675"/>
              <a:ext cx="65087" cy="60325"/>
            </a:xfrm>
            <a:custGeom>
              <a:avLst/>
              <a:gdLst>
                <a:gd name="T0" fmla="*/ 48 w 96"/>
                <a:gd name="T1" fmla="*/ 0 h 95"/>
                <a:gd name="T2" fmla="*/ 96 w 96"/>
                <a:gd name="T3" fmla="*/ 47 h 95"/>
                <a:gd name="T4" fmla="*/ 48 w 96"/>
                <a:gd name="T5" fmla="*/ 95 h 95"/>
                <a:gd name="T6" fmla="*/ 0 w 96"/>
                <a:gd name="T7" fmla="*/ 47 h 95"/>
                <a:gd name="T8" fmla="*/ 48 w 96"/>
                <a:gd name="T9" fmla="*/ 0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95"/>
                <a:gd name="T17" fmla="*/ 96 w 96"/>
                <a:gd name="T18" fmla="*/ 95 h 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95">
                  <a:moveTo>
                    <a:pt x="48" y="0"/>
                  </a:moveTo>
                  <a:lnTo>
                    <a:pt x="96" y="47"/>
                  </a:lnTo>
                  <a:lnTo>
                    <a:pt x="48" y="95"/>
                  </a:lnTo>
                  <a:lnTo>
                    <a:pt x="0" y="47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339966"/>
            </a:solidFill>
            <a:ln w="10160">
              <a:solidFill>
                <a:srgbClr val="33996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88" name="Freeform 627"/>
            <p:cNvSpPr>
              <a:spLocks/>
            </p:cNvSpPr>
            <p:nvPr/>
          </p:nvSpPr>
          <p:spPr bwMode="auto">
            <a:xfrm>
              <a:off x="6694488" y="3546475"/>
              <a:ext cx="65087" cy="60325"/>
            </a:xfrm>
            <a:custGeom>
              <a:avLst/>
              <a:gdLst>
                <a:gd name="T0" fmla="*/ 48 w 96"/>
                <a:gd name="T1" fmla="*/ 0 h 96"/>
                <a:gd name="T2" fmla="*/ 96 w 96"/>
                <a:gd name="T3" fmla="*/ 48 h 96"/>
                <a:gd name="T4" fmla="*/ 48 w 96"/>
                <a:gd name="T5" fmla="*/ 96 h 96"/>
                <a:gd name="T6" fmla="*/ 0 w 96"/>
                <a:gd name="T7" fmla="*/ 48 h 96"/>
                <a:gd name="T8" fmla="*/ 48 w 96"/>
                <a:gd name="T9" fmla="*/ 0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96"/>
                <a:gd name="T17" fmla="*/ 96 w 96"/>
                <a:gd name="T18" fmla="*/ 96 h 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96">
                  <a:moveTo>
                    <a:pt x="48" y="0"/>
                  </a:moveTo>
                  <a:lnTo>
                    <a:pt x="96" y="48"/>
                  </a:lnTo>
                  <a:lnTo>
                    <a:pt x="48" y="96"/>
                  </a:lnTo>
                  <a:lnTo>
                    <a:pt x="0" y="48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339966"/>
            </a:solidFill>
            <a:ln w="10160">
              <a:solidFill>
                <a:srgbClr val="33996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89" name="Freeform 628"/>
            <p:cNvSpPr>
              <a:spLocks/>
            </p:cNvSpPr>
            <p:nvPr/>
          </p:nvSpPr>
          <p:spPr bwMode="auto">
            <a:xfrm>
              <a:off x="6964363" y="3919538"/>
              <a:ext cx="65087" cy="60325"/>
            </a:xfrm>
            <a:custGeom>
              <a:avLst/>
              <a:gdLst>
                <a:gd name="T0" fmla="*/ 48 w 96"/>
                <a:gd name="T1" fmla="*/ 0 h 95"/>
                <a:gd name="T2" fmla="*/ 96 w 96"/>
                <a:gd name="T3" fmla="*/ 48 h 95"/>
                <a:gd name="T4" fmla="*/ 48 w 96"/>
                <a:gd name="T5" fmla="*/ 95 h 95"/>
                <a:gd name="T6" fmla="*/ 0 w 96"/>
                <a:gd name="T7" fmla="*/ 48 h 95"/>
                <a:gd name="T8" fmla="*/ 48 w 96"/>
                <a:gd name="T9" fmla="*/ 0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95"/>
                <a:gd name="T17" fmla="*/ 96 w 96"/>
                <a:gd name="T18" fmla="*/ 95 h 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95">
                  <a:moveTo>
                    <a:pt x="48" y="0"/>
                  </a:moveTo>
                  <a:lnTo>
                    <a:pt x="96" y="48"/>
                  </a:lnTo>
                  <a:lnTo>
                    <a:pt x="48" y="95"/>
                  </a:lnTo>
                  <a:lnTo>
                    <a:pt x="0" y="48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339966"/>
            </a:solidFill>
            <a:ln w="10160">
              <a:solidFill>
                <a:srgbClr val="33996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90" name="Freeform 629"/>
            <p:cNvSpPr>
              <a:spLocks/>
            </p:cNvSpPr>
            <p:nvPr/>
          </p:nvSpPr>
          <p:spPr bwMode="auto">
            <a:xfrm>
              <a:off x="7245350" y="4829175"/>
              <a:ext cx="63500" cy="60325"/>
            </a:xfrm>
            <a:custGeom>
              <a:avLst/>
              <a:gdLst>
                <a:gd name="T0" fmla="*/ 48 w 95"/>
                <a:gd name="T1" fmla="*/ 0 h 95"/>
                <a:gd name="T2" fmla="*/ 95 w 95"/>
                <a:gd name="T3" fmla="*/ 48 h 95"/>
                <a:gd name="T4" fmla="*/ 48 w 95"/>
                <a:gd name="T5" fmla="*/ 95 h 95"/>
                <a:gd name="T6" fmla="*/ 0 w 95"/>
                <a:gd name="T7" fmla="*/ 48 h 95"/>
                <a:gd name="T8" fmla="*/ 48 w 95"/>
                <a:gd name="T9" fmla="*/ 0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"/>
                <a:gd name="T16" fmla="*/ 0 h 95"/>
                <a:gd name="T17" fmla="*/ 95 w 95"/>
                <a:gd name="T18" fmla="*/ 95 h 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" h="95">
                  <a:moveTo>
                    <a:pt x="48" y="0"/>
                  </a:moveTo>
                  <a:lnTo>
                    <a:pt x="95" y="48"/>
                  </a:lnTo>
                  <a:lnTo>
                    <a:pt x="48" y="95"/>
                  </a:lnTo>
                  <a:lnTo>
                    <a:pt x="0" y="48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339966"/>
            </a:solidFill>
            <a:ln w="10160">
              <a:solidFill>
                <a:srgbClr val="33996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91" name="Freeform 630"/>
            <p:cNvSpPr>
              <a:spLocks/>
            </p:cNvSpPr>
            <p:nvPr/>
          </p:nvSpPr>
          <p:spPr bwMode="auto">
            <a:xfrm>
              <a:off x="7515225" y="4062413"/>
              <a:ext cx="63500" cy="60325"/>
            </a:xfrm>
            <a:custGeom>
              <a:avLst/>
              <a:gdLst>
                <a:gd name="T0" fmla="*/ 47 w 95"/>
                <a:gd name="T1" fmla="*/ 0 h 95"/>
                <a:gd name="T2" fmla="*/ 95 w 95"/>
                <a:gd name="T3" fmla="*/ 47 h 95"/>
                <a:gd name="T4" fmla="*/ 47 w 95"/>
                <a:gd name="T5" fmla="*/ 95 h 95"/>
                <a:gd name="T6" fmla="*/ 0 w 95"/>
                <a:gd name="T7" fmla="*/ 47 h 95"/>
                <a:gd name="T8" fmla="*/ 47 w 95"/>
                <a:gd name="T9" fmla="*/ 0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"/>
                <a:gd name="T16" fmla="*/ 0 h 95"/>
                <a:gd name="T17" fmla="*/ 95 w 95"/>
                <a:gd name="T18" fmla="*/ 95 h 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" h="95">
                  <a:moveTo>
                    <a:pt x="47" y="0"/>
                  </a:moveTo>
                  <a:lnTo>
                    <a:pt x="95" y="47"/>
                  </a:lnTo>
                  <a:lnTo>
                    <a:pt x="47" y="95"/>
                  </a:lnTo>
                  <a:lnTo>
                    <a:pt x="0" y="47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339966"/>
            </a:solidFill>
            <a:ln w="10160">
              <a:solidFill>
                <a:srgbClr val="33996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92" name="Rectangle 632"/>
            <p:cNvSpPr>
              <a:spLocks noChangeArrowheads="1"/>
            </p:cNvSpPr>
            <p:nvPr/>
          </p:nvSpPr>
          <p:spPr bwMode="auto">
            <a:xfrm>
              <a:off x="4754563" y="5141913"/>
              <a:ext cx="123847" cy="141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ru-RU" sz="1000" b="1" kern="1200">
                  <a:solidFill>
                    <a:prstClr val="white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 9</a:t>
              </a:r>
            </a:p>
          </p:txBody>
        </p:sp>
        <p:sp>
          <p:nvSpPr>
            <p:cNvPr id="693" name="Rectangle 634"/>
            <p:cNvSpPr>
              <a:spLocks noChangeArrowheads="1"/>
            </p:cNvSpPr>
            <p:nvPr/>
          </p:nvSpPr>
          <p:spPr bwMode="auto">
            <a:xfrm>
              <a:off x="4754563" y="4729163"/>
              <a:ext cx="123847" cy="141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ru-RU" sz="1000" b="1" kern="1200">
                  <a:solidFill>
                    <a:prstClr val="white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 7</a:t>
              </a:r>
            </a:p>
          </p:txBody>
        </p:sp>
        <p:sp>
          <p:nvSpPr>
            <p:cNvPr id="694" name="Rectangle 636"/>
            <p:cNvSpPr>
              <a:spLocks noChangeArrowheads="1"/>
            </p:cNvSpPr>
            <p:nvPr/>
          </p:nvSpPr>
          <p:spPr bwMode="auto">
            <a:xfrm>
              <a:off x="4754563" y="4303713"/>
              <a:ext cx="123847" cy="141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ru-RU" sz="1000" b="1" kern="1200">
                  <a:solidFill>
                    <a:prstClr val="white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 5</a:t>
              </a:r>
            </a:p>
          </p:txBody>
        </p:sp>
        <p:sp>
          <p:nvSpPr>
            <p:cNvPr id="695" name="Rectangle 638"/>
            <p:cNvSpPr>
              <a:spLocks noChangeArrowheads="1"/>
            </p:cNvSpPr>
            <p:nvPr/>
          </p:nvSpPr>
          <p:spPr bwMode="auto">
            <a:xfrm>
              <a:off x="4754563" y="3879850"/>
              <a:ext cx="123847" cy="141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ru-RU" sz="1000" b="1" kern="1200">
                  <a:solidFill>
                    <a:prstClr val="white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 3</a:t>
              </a:r>
            </a:p>
          </p:txBody>
        </p:sp>
        <p:sp>
          <p:nvSpPr>
            <p:cNvPr id="696" name="Rectangle 640"/>
            <p:cNvSpPr>
              <a:spLocks noChangeArrowheads="1"/>
            </p:cNvSpPr>
            <p:nvPr/>
          </p:nvSpPr>
          <p:spPr bwMode="auto">
            <a:xfrm>
              <a:off x="4799013" y="3465513"/>
              <a:ext cx="84040" cy="141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000" b="1" kern="1200">
                  <a:solidFill>
                    <a:prstClr val="white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1</a:t>
              </a: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97" name="Rectangle 642"/>
            <p:cNvSpPr>
              <a:spLocks noChangeArrowheads="1"/>
            </p:cNvSpPr>
            <p:nvPr/>
          </p:nvSpPr>
          <p:spPr bwMode="auto">
            <a:xfrm>
              <a:off x="4799013" y="3041650"/>
              <a:ext cx="84040" cy="141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000" b="1" kern="1200">
                  <a:solidFill>
                    <a:prstClr val="white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3</a:t>
              </a: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98" name="Rectangle 644"/>
            <p:cNvSpPr>
              <a:spLocks noChangeArrowheads="1"/>
            </p:cNvSpPr>
            <p:nvPr/>
          </p:nvSpPr>
          <p:spPr bwMode="auto">
            <a:xfrm>
              <a:off x="4799013" y="2616200"/>
              <a:ext cx="84040" cy="141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000" b="1" kern="1200">
                  <a:solidFill>
                    <a:prstClr val="white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5</a:t>
              </a: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99" name="Rectangle 646"/>
            <p:cNvSpPr>
              <a:spLocks noChangeArrowheads="1"/>
            </p:cNvSpPr>
            <p:nvPr/>
          </p:nvSpPr>
          <p:spPr bwMode="auto">
            <a:xfrm>
              <a:off x="4799013" y="2203450"/>
              <a:ext cx="84040" cy="141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000" b="1" kern="1200">
                  <a:solidFill>
                    <a:prstClr val="white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7</a:t>
              </a: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700" name="Rectangle 648"/>
            <p:cNvSpPr>
              <a:spLocks noChangeArrowheads="1"/>
            </p:cNvSpPr>
            <p:nvPr/>
          </p:nvSpPr>
          <p:spPr bwMode="auto">
            <a:xfrm>
              <a:off x="4799013" y="1778000"/>
              <a:ext cx="84040" cy="141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000" b="1" kern="1200">
                  <a:solidFill>
                    <a:prstClr val="white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9</a:t>
              </a: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701" name="Rectangle 650"/>
            <p:cNvSpPr>
              <a:spLocks noChangeArrowheads="1"/>
            </p:cNvSpPr>
            <p:nvPr/>
          </p:nvSpPr>
          <p:spPr bwMode="auto">
            <a:xfrm>
              <a:off x="5013325" y="3616325"/>
              <a:ext cx="165130" cy="141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000" b="1" kern="1200">
                  <a:solidFill>
                    <a:prstClr val="white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Zn</a:t>
              </a: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702" name="Rectangle 651"/>
            <p:cNvSpPr>
              <a:spLocks noChangeArrowheads="1"/>
            </p:cNvSpPr>
            <p:nvPr/>
          </p:nvSpPr>
          <p:spPr bwMode="auto">
            <a:xfrm>
              <a:off x="5283200" y="3616325"/>
              <a:ext cx="168078" cy="141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000" b="1" kern="1200">
                  <a:solidFill>
                    <a:prstClr val="white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Cd</a:t>
              </a: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703" name="Rectangle 652"/>
            <p:cNvSpPr>
              <a:spLocks noChangeArrowheads="1"/>
            </p:cNvSpPr>
            <p:nvPr/>
          </p:nvSpPr>
          <p:spPr bwMode="auto">
            <a:xfrm>
              <a:off x="5541963" y="3616325"/>
              <a:ext cx="193144" cy="141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000" b="1" kern="1200">
                  <a:solidFill>
                    <a:prstClr val="white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Mo</a:t>
              </a: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704" name="Rectangle 653"/>
            <p:cNvSpPr>
              <a:spLocks noChangeArrowheads="1"/>
            </p:cNvSpPr>
            <p:nvPr/>
          </p:nvSpPr>
          <p:spPr bwMode="auto">
            <a:xfrm>
              <a:off x="5843588" y="3616325"/>
              <a:ext cx="169554" cy="141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000" b="1" kern="1200">
                  <a:solidFill>
                    <a:prstClr val="white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Pb</a:t>
              </a: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705" name="Rectangle 654"/>
            <p:cNvSpPr>
              <a:spLocks noChangeArrowheads="1"/>
            </p:cNvSpPr>
            <p:nvPr/>
          </p:nvSpPr>
          <p:spPr bwMode="auto">
            <a:xfrm>
              <a:off x="6113463" y="3616325"/>
              <a:ext cx="143015" cy="141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000" b="1" kern="1200">
                  <a:solidFill>
                    <a:prstClr val="white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Sr</a:t>
              </a: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706" name="Rectangle 655"/>
            <p:cNvSpPr>
              <a:spLocks noChangeArrowheads="1"/>
            </p:cNvSpPr>
            <p:nvPr/>
          </p:nvSpPr>
          <p:spPr bwMode="auto">
            <a:xfrm>
              <a:off x="6372225" y="3616325"/>
              <a:ext cx="169554" cy="141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000" b="1" kern="1200">
                  <a:solidFill>
                    <a:prstClr val="white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Cu</a:t>
              </a: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707" name="Rectangle 656"/>
            <p:cNvSpPr>
              <a:spLocks noChangeArrowheads="1"/>
            </p:cNvSpPr>
            <p:nvPr/>
          </p:nvSpPr>
          <p:spPr bwMode="auto">
            <a:xfrm>
              <a:off x="6662738" y="3616325"/>
              <a:ext cx="140066" cy="141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000" b="1" kern="1200">
                  <a:solidFill>
                    <a:prstClr val="white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Ni</a:t>
              </a: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708" name="Rectangle 657"/>
            <p:cNvSpPr>
              <a:spLocks noChangeArrowheads="1"/>
            </p:cNvSpPr>
            <p:nvPr/>
          </p:nvSpPr>
          <p:spPr bwMode="auto">
            <a:xfrm>
              <a:off x="7200900" y="3616325"/>
              <a:ext cx="60" cy="141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709" name="Rectangle 658"/>
            <p:cNvSpPr>
              <a:spLocks noChangeArrowheads="1"/>
            </p:cNvSpPr>
            <p:nvPr/>
          </p:nvSpPr>
          <p:spPr bwMode="auto">
            <a:xfrm>
              <a:off x="4592638" y="5354638"/>
              <a:ext cx="173976" cy="141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000" b="1" i="1" kern="1200">
                  <a:solidFill>
                    <a:prstClr val="white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Кр</a:t>
              </a: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710" name="Rectangle 659"/>
            <p:cNvSpPr>
              <a:spLocks noChangeArrowheads="1"/>
            </p:cNvSpPr>
            <p:nvPr/>
          </p:nvSpPr>
          <p:spPr bwMode="auto">
            <a:xfrm>
              <a:off x="4572000" y="1555750"/>
              <a:ext cx="160707" cy="141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000" b="1" i="1" kern="1200">
                  <a:solidFill>
                    <a:prstClr val="white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Кс</a:t>
              </a: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711" name="Text Box 660"/>
            <p:cNvSpPr txBox="1">
              <a:spLocks noChangeArrowheads="1"/>
            </p:cNvSpPr>
            <p:nvPr/>
          </p:nvSpPr>
          <p:spPr bwMode="auto">
            <a:xfrm>
              <a:off x="6832600" y="3286125"/>
              <a:ext cx="366713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000" b="1" kern="1200">
                  <a:solidFill>
                    <a:prstClr val="white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As</a:t>
              </a: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712" name="Text Box 661"/>
            <p:cNvSpPr txBox="1">
              <a:spLocks noChangeArrowheads="1"/>
            </p:cNvSpPr>
            <p:nvPr/>
          </p:nvSpPr>
          <p:spPr bwMode="auto">
            <a:xfrm>
              <a:off x="7077075" y="3286125"/>
              <a:ext cx="365125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000" b="1" kern="1200">
                  <a:solidFill>
                    <a:prstClr val="white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Cr</a:t>
              </a: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713" name="Text Box 662"/>
            <p:cNvSpPr txBox="1">
              <a:spLocks noChangeArrowheads="1"/>
            </p:cNvSpPr>
            <p:nvPr/>
          </p:nvSpPr>
          <p:spPr bwMode="auto">
            <a:xfrm>
              <a:off x="7639050" y="3324225"/>
              <a:ext cx="366713" cy="176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714" name="Text Box 665"/>
            <p:cNvSpPr txBox="1">
              <a:spLocks noChangeArrowheads="1"/>
            </p:cNvSpPr>
            <p:nvPr/>
          </p:nvSpPr>
          <p:spPr bwMode="auto">
            <a:xfrm>
              <a:off x="7642225" y="3286125"/>
              <a:ext cx="244475" cy="227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000" b="1" kern="1200" dirty="0">
                  <a:solidFill>
                    <a:prstClr val="white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V</a:t>
              </a:r>
              <a:endParaRPr lang="ru-RU" sz="1000" b="1" kern="1200" dirty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715" name="Text Box 664"/>
            <p:cNvSpPr txBox="1">
              <a:spLocks noChangeArrowheads="1"/>
            </p:cNvSpPr>
            <p:nvPr/>
          </p:nvSpPr>
          <p:spPr bwMode="auto">
            <a:xfrm>
              <a:off x="7361238" y="3286125"/>
              <a:ext cx="487362" cy="227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000" b="1" kern="1200">
                  <a:solidFill>
                    <a:prstClr val="white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Co</a:t>
              </a:r>
              <a:endParaRPr lang="ru-RU" sz="1000" b="1" kern="120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  <p:grpSp>
        <p:nvGrpSpPr>
          <p:cNvPr id="716" name="Группа 819"/>
          <p:cNvGrpSpPr>
            <a:grpSpLocks/>
          </p:cNvGrpSpPr>
          <p:nvPr/>
        </p:nvGrpSpPr>
        <p:grpSpPr bwMode="auto">
          <a:xfrm>
            <a:off x="2028204" y="6009667"/>
            <a:ext cx="6072188" cy="557213"/>
            <a:chOff x="1428728" y="6215082"/>
            <a:chExt cx="6072230" cy="557214"/>
          </a:xfrm>
        </p:grpSpPr>
        <p:sp>
          <p:nvSpPr>
            <p:cNvPr id="717" name="Прямоугольник 716"/>
            <p:cNvSpPr/>
            <p:nvPr/>
          </p:nvSpPr>
          <p:spPr>
            <a:xfrm>
              <a:off x="1428728" y="6215082"/>
              <a:ext cx="6072230" cy="500064"/>
            </a:xfrm>
            <a:prstGeom prst="rect">
              <a:avLst/>
            </a:prstGeom>
            <a:gradFill flip="none" rotWithShape="1">
              <a:gsLst>
                <a:gs pos="0">
                  <a:srgbClr val="4F81BD">
                    <a:tint val="66000"/>
                    <a:satMod val="160000"/>
                  </a:srgbClr>
                </a:gs>
                <a:gs pos="50000">
                  <a:srgbClr val="4F81BD">
                    <a:tint val="44500"/>
                    <a:satMod val="160000"/>
                  </a:srgbClr>
                </a:gs>
                <a:gs pos="100000">
                  <a:srgbClr val="4F81BD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95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EECE1"/>
                </a:buClr>
                <a:buSzTx/>
                <a:buFontTx/>
                <a:buNone/>
                <a:tabLst/>
                <a:defRPr/>
              </a:pPr>
              <a:endParaRPr kumimoji="0" lang="ru-RU" sz="28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pic>
          <p:nvPicPr>
            <p:cNvPr id="718" name="Picture 667"/>
            <p:cNvPicPr>
              <a:picLocks noChangeAspect="1" noChangeArrowheads="1"/>
            </p:cNvPicPr>
            <p:nvPr/>
          </p:nvPicPr>
          <p:blipFill>
            <a:blip r:embed="rId3"/>
            <a:srcRect l="30255" t="71397" r="60701" b="26616"/>
            <a:stretch>
              <a:fillRect/>
            </a:stretch>
          </p:blipFill>
          <p:spPr bwMode="auto">
            <a:xfrm>
              <a:off x="1500166" y="6310332"/>
              <a:ext cx="341031" cy="1130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9" name="Text Box 668"/>
            <p:cNvSpPr txBox="1">
              <a:spLocks noChangeArrowheads="1"/>
            </p:cNvSpPr>
            <p:nvPr/>
          </p:nvSpPr>
          <p:spPr bwMode="auto">
            <a:xfrm>
              <a:off x="1857356" y="6215082"/>
              <a:ext cx="1343034" cy="3429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traffic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20" name="Text Box 669"/>
            <p:cNvSpPr txBox="1">
              <a:spLocks noChangeArrowheads="1"/>
            </p:cNvSpPr>
            <p:nvPr/>
          </p:nvSpPr>
          <p:spPr bwMode="auto">
            <a:xfrm>
              <a:off x="1857356" y="6429395"/>
              <a:ext cx="1600211" cy="3429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industrial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pic>
          <p:nvPicPr>
            <p:cNvPr id="721" name="Picture 670"/>
            <p:cNvPicPr>
              <a:picLocks noChangeAspect="1" noChangeArrowheads="1"/>
            </p:cNvPicPr>
            <p:nvPr/>
          </p:nvPicPr>
          <p:blipFill>
            <a:blip r:embed="rId3"/>
            <a:srcRect l="30255" t="73431" r="60701" b="22549"/>
            <a:stretch>
              <a:fillRect/>
            </a:stretch>
          </p:blipFill>
          <p:spPr bwMode="auto">
            <a:xfrm>
              <a:off x="1500166" y="6472893"/>
              <a:ext cx="341031" cy="2279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2" name="Text Box 671"/>
            <p:cNvSpPr txBox="1">
              <a:spLocks noChangeArrowheads="1"/>
            </p:cNvSpPr>
            <p:nvPr/>
          </p:nvSpPr>
          <p:spPr bwMode="auto">
            <a:xfrm>
              <a:off x="3714744" y="6229370"/>
              <a:ext cx="2214578" cy="3429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multi-storied residential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23" name="Text Box 672"/>
            <p:cNvSpPr txBox="1">
              <a:spLocks noChangeArrowheads="1"/>
            </p:cNvSpPr>
            <p:nvPr/>
          </p:nvSpPr>
          <p:spPr bwMode="auto">
            <a:xfrm>
              <a:off x="3729032" y="6429395"/>
              <a:ext cx="2128852" cy="3429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ger</a:t>
              </a:r>
              <a:r>
                <a:rPr kumimoji="0" lang="en-US" sz="10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residential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24" name="Text Box 673"/>
            <p:cNvSpPr txBox="1">
              <a:spLocks noChangeArrowheads="1"/>
            </p:cNvSpPr>
            <p:nvPr/>
          </p:nvSpPr>
          <p:spPr bwMode="auto">
            <a:xfrm>
              <a:off x="6072198" y="6229370"/>
              <a:ext cx="1428760" cy="3429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recreation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pic>
          <p:nvPicPr>
            <p:cNvPr id="725" name="Picture 674"/>
            <p:cNvPicPr>
              <a:picLocks noChangeAspect="1" noChangeArrowheads="1"/>
            </p:cNvPicPr>
            <p:nvPr/>
          </p:nvPicPr>
          <p:blipFill>
            <a:blip r:embed="rId3"/>
            <a:srcRect l="30255" t="77432" r="60701" b="20517"/>
            <a:stretch>
              <a:fillRect/>
            </a:stretch>
          </p:blipFill>
          <p:spPr bwMode="auto">
            <a:xfrm>
              <a:off x="3373713" y="6357958"/>
              <a:ext cx="341031" cy="116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6" name="Picture 675"/>
            <p:cNvPicPr>
              <a:picLocks noChangeAspect="1" noChangeArrowheads="1"/>
            </p:cNvPicPr>
            <p:nvPr/>
          </p:nvPicPr>
          <p:blipFill>
            <a:blip r:embed="rId3"/>
            <a:srcRect l="30255" t="79465" r="60701" b="18549"/>
            <a:stretch>
              <a:fillRect/>
            </a:stretch>
          </p:blipFill>
          <p:spPr bwMode="auto">
            <a:xfrm>
              <a:off x="3357554" y="6530680"/>
              <a:ext cx="341031" cy="1130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7" name="Picture 676"/>
            <p:cNvPicPr>
              <a:picLocks noChangeAspect="1" noChangeArrowheads="1"/>
            </p:cNvPicPr>
            <p:nvPr/>
          </p:nvPicPr>
          <p:blipFill>
            <a:blip r:embed="rId3"/>
            <a:srcRect l="30255" t="81499" r="60701" b="15880"/>
            <a:stretch>
              <a:fillRect/>
            </a:stretch>
          </p:blipFill>
          <p:spPr bwMode="auto">
            <a:xfrm>
              <a:off x="5715008" y="6300810"/>
              <a:ext cx="341031" cy="148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31" name="Rectangle 46"/>
          <p:cNvSpPr>
            <a:spLocks noChangeArrowheads="1"/>
          </p:cNvSpPr>
          <p:nvPr/>
        </p:nvSpPr>
        <p:spPr bwMode="auto">
          <a:xfrm>
            <a:off x="2272036" y="1019357"/>
            <a:ext cx="18306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Larch Needles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32" name="Rectangle 46"/>
          <p:cNvSpPr>
            <a:spLocks noChangeArrowheads="1"/>
          </p:cNvSpPr>
          <p:nvPr/>
        </p:nvSpPr>
        <p:spPr bwMode="auto">
          <a:xfrm>
            <a:off x="6290196" y="1028110"/>
            <a:ext cx="181299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Poplar Leaves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33" name="Rectangle 46"/>
          <p:cNvSpPr>
            <a:spLocks noChangeArrowheads="1"/>
          </p:cNvSpPr>
          <p:nvPr/>
        </p:nvSpPr>
        <p:spPr bwMode="auto">
          <a:xfrm>
            <a:off x="3957008" y="5661248"/>
            <a:ext cx="221054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Functional Zones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34" name="Заголовок 1"/>
          <p:cNvSpPr>
            <a:spLocks noGrp="1"/>
          </p:cNvSpPr>
          <p:nvPr>
            <p:ph type="title"/>
          </p:nvPr>
        </p:nvSpPr>
        <p:spPr>
          <a:xfrm>
            <a:off x="971600" y="71414"/>
            <a:ext cx="8172400" cy="634082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Ulaanbaatar: </a:t>
            </a:r>
            <a:r>
              <a:rPr lang="en-US" sz="2800" b="1" dirty="0" smtClean="0"/>
              <a:t>Biogeochemical Specialization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01989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0100" y="0"/>
            <a:ext cx="8143900" cy="2643182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THE PURPOSES </a:t>
            </a:r>
            <a:endParaRPr lang="en-US" sz="2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Clr>
                <a:schemeClr val="accent2">
                  <a:lumMod val="50000"/>
                </a:schemeClr>
              </a:buClr>
            </a:pPr>
            <a:r>
              <a:rPr lang="en-US" sz="2000" b="1" dirty="0" smtClean="0"/>
              <a:t>to </a:t>
            </a:r>
            <a:r>
              <a:rPr lang="en-US" sz="2000" b="1" dirty="0"/>
              <a:t>assess the levels of environment contamination of major industrial centers in the Selenga River basin with heavy metals and metalloids (HMs</a:t>
            </a:r>
            <a:r>
              <a:rPr lang="en-US" sz="2000" b="1" dirty="0" smtClean="0"/>
              <a:t>),</a:t>
            </a:r>
          </a:p>
          <a:p>
            <a:pPr>
              <a:buClr>
                <a:schemeClr val="accent2">
                  <a:lumMod val="50000"/>
                </a:schemeClr>
              </a:buClr>
            </a:pPr>
            <a:r>
              <a:rPr lang="en-US" sz="2000" b="1" dirty="0" smtClean="0"/>
              <a:t>to </a:t>
            </a:r>
            <a:r>
              <a:rPr lang="en-US" sz="2000" b="1" dirty="0"/>
              <a:t>define the size of </a:t>
            </a:r>
            <a:r>
              <a:rPr lang="en-US" sz="2000" b="1" dirty="0" err="1"/>
              <a:t>technogenic</a:t>
            </a:r>
            <a:r>
              <a:rPr lang="en-US" sz="2000" b="1" dirty="0"/>
              <a:t> geochemical anomalies of pollutants in various media, and </a:t>
            </a:r>
            <a:endParaRPr lang="en-US" sz="2000" b="1" dirty="0" smtClean="0"/>
          </a:p>
          <a:p>
            <a:pPr>
              <a:buClr>
                <a:schemeClr val="accent2">
                  <a:lumMod val="50000"/>
                </a:schemeClr>
              </a:buClr>
            </a:pPr>
            <a:r>
              <a:rPr lang="en-US" sz="2000" b="1" dirty="0" smtClean="0"/>
              <a:t>to </a:t>
            </a:r>
            <a:r>
              <a:rPr lang="en-US" sz="2000" b="1" dirty="0"/>
              <a:t>determine the environmental hazard of the contamination</a:t>
            </a:r>
            <a:r>
              <a:rPr lang="en-US" sz="2000" b="1" dirty="0" smtClean="0"/>
              <a:t>.</a:t>
            </a:r>
            <a:endParaRPr lang="en-US" sz="2000" b="1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5214942" y="3357562"/>
            <a:ext cx="3929058" cy="3429024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Clr>
                <a:schemeClr val="accent2">
                  <a:lumMod val="50000"/>
                </a:schemeClr>
              </a:buClr>
              <a:buFont typeface="Wingdings" pitchFamily="2" charset="2"/>
              <a:buChar char="v"/>
            </a:pPr>
            <a:r>
              <a:rPr lang="en-US" sz="2000" b="1" dirty="0" smtClean="0"/>
              <a:t>large </a:t>
            </a:r>
            <a:r>
              <a:rPr lang="en-US" sz="2000" b="1" dirty="0"/>
              <a:t>multi-industrial cities (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Ulaanbaatar</a:t>
            </a:r>
            <a:r>
              <a:rPr lang="en-US" sz="2000" b="1" dirty="0"/>
              <a:t> and </a:t>
            </a:r>
            <a:r>
              <a:rPr lang="en-US" sz="2000" b="1" dirty="0" err="1">
                <a:solidFill>
                  <a:schemeClr val="accent3">
                    <a:lumMod val="75000"/>
                  </a:schemeClr>
                </a:solidFill>
              </a:rPr>
              <a:t>Darkhan</a:t>
            </a:r>
            <a:r>
              <a:rPr lang="en-US" sz="2000" b="1" dirty="0"/>
              <a:t>), </a:t>
            </a:r>
          </a:p>
          <a:p>
            <a:pPr>
              <a:buClr>
                <a:schemeClr val="accent2">
                  <a:lumMod val="50000"/>
                </a:schemeClr>
              </a:buClr>
              <a:buFont typeface="Wingdings" pitchFamily="2" charset="2"/>
              <a:buChar char="v"/>
            </a:pP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the </a:t>
            </a:r>
            <a:r>
              <a:rPr lang="en-US" sz="2000" b="1" dirty="0" err="1">
                <a:solidFill>
                  <a:schemeClr val="accent3">
                    <a:lumMod val="75000"/>
                  </a:schemeClr>
                </a:solidFill>
              </a:rPr>
              <a:t>Zaamar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 area </a:t>
            </a:r>
            <a:r>
              <a:rPr lang="en-US" sz="2000" b="1" dirty="0"/>
              <a:t>on the </a:t>
            </a:r>
            <a:r>
              <a:rPr lang="en-US" sz="2000" b="1" dirty="0" err="1"/>
              <a:t>Tuul</a:t>
            </a:r>
            <a:r>
              <a:rPr lang="en-US" sz="2000" b="1" dirty="0"/>
              <a:t> River, which is the major center of gold mining in the </a:t>
            </a:r>
            <a:r>
              <a:rPr lang="en-US" sz="2000" b="1" dirty="0" smtClean="0"/>
              <a:t>basin </a:t>
            </a:r>
            <a:r>
              <a:rPr lang="en-US" sz="2000" b="1" dirty="0"/>
              <a:t>and</a:t>
            </a:r>
          </a:p>
          <a:p>
            <a:pPr>
              <a:buClr>
                <a:schemeClr val="accent2">
                  <a:lumMod val="50000"/>
                </a:schemeClr>
              </a:buClr>
              <a:buFont typeface="Wingdings" pitchFamily="2" charset="2"/>
              <a:buChar char="v"/>
            </a:pPr>
            <a:r>
              <a:rPr lang="en-US" sz="2000" b="1" dirty="0"/>
              <a:t>mining cities with extraction and enrichment of non-ferrous metals (</a:t>
            </a:r>
            <a:r>
              <a:rPr lang="en-US" sz="2000" b="1" dirty="0" err="1">
                <a:solidFill>
                  <a:schemeClr val="accent3">
                    <a:lumMod val="75000"/>
                  </a:schemeClr>
                </a:solidFill>
              </a:rPr>
              <a:t>Erdenet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000" b="1" dirty="0"/>
              <a:t>and </a:t>
            </a:r>
            <a:r>
              <a:rPr lang="en-US" sz="2000" b="1" dirty="0" err="1">
                <a:solidFill>
                  <a:schemeClr val="accent3">
                    <a:lumMod val="75000"/>
                  </a:schemeClr>
                </a:solidFill>
              </a:rPr>
              <a:t>Zakamensk</a:t>
            </a:r>
            <a:r>
              <a:rPr lang="en-US" sz="2000" b="1" dirty="0"/>
              <a:t>).</a:t>
            </a:r>
          </a:p>
          <a:p>
            <a:endParaRPr lang="ru-RU" sz="1800" b="1" dirty="0"/>
          </a:p>
        </p:txBody>
      </p:sp>
      <p:pic>
        <p:nvPicPr>
          <p:cNvPr id="2050" name="Picture 2" descr="H:\Business\Конференции\2012-10 Женева\support\Selenga_basin.jpg"/>
          <p:cNvPicPr>
            <a:picLocks noChangeAspect="1" noChangeArrowheads="1"/>
          </p:cNvPicPr>
          <p:nvPr/>
        </p:nvPicPr>
        <p:blipFill>
          <a:blip r:embed="rId2" cstate="print"/>
          <a:srcRect l="2403" t="27261" r="4778" b="13242"/>
          <a:stretch>
            <a:fillRect/>
          </a:stretch>
        </p:blipFill>
        <p:spPr bwMode="auto">
          <a:xfrm>
            <a:off x="0" y="3714776"/>
            <a:ext cx="5201314" cy="235743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00100" y="2895897"/>
            <a:ext cx="8143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lvl="0"/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The subjects of the study include:</a:t>
            </a:r>
          </a:p>
        </p:txBody>
      </p:sp>
    </p:spTree>
    <p:extLst>
      <p:ext uri="{BB962C8B-B14F-4D97-AF65-F5344CB8AC3E}">
        <p14:creationId xmlns:p14="http://schemas.microsoft.com/office/powerpoint/2010/main" val="404748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71600" y="-71462"/>
            <a:ext cx="8172400" cy="1143000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Ulaanbaatar: </a:t>
            </a:r>
            <a:r>
              <a:rPr lang="en-US" sz="2800" b="1" dirty="0" smtClean="0"/>
              <a:t>Distribution of Heavy Metals</a:t>
            </a:r>
            <a:br>
              <a:rPr lang="en-US" sz="2800" b="1" dirty="0" smtClean="0"/>
            </a:br>
            <a:r>
              <a:rPr lang="en-US" sz="2800" b="1" dirty="0" smtClean="0"/>
              <a:t>in the Poplar Leaves</a:t>
            </a:r>
            <a:endParaRPr lang="ru-RU" sz="2800" b="1" dirty="0"/>
          </a:p>
        </p:txBody>
      </p:sp>
      <p:pic>
        <p:nvPicPr>
          <p:cNvPr id="3" name="Рисунок 2" descr="Кошелева и др_Рис 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011870"/>
            <a:ext cx="7568952" cy="5297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6"/>
          <p:cNvSpPr>
            <a:spLocks noChangeArrowheads="1"/>
          </p:cNvSpPr>
          <p:nvPr/>
        </p:nvSpPr>
        <p:spPr bwMode="auto">
          <a:xfrm>
            <a:off x="1390401" y="6381328"/>
            <a:ext cx="7358063" cy="44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  <a:buClr>
                <a:schemeClr val="tx2"/>
              </a:buClr>
            </a:pPr>
            <a:r>
              <a:rPr lang="en-US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Functional zones</a:t>
            </a:r>
            <a:r>
              <a:rPr lang="ru-RU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: </a:t>
            </a:r>
            <a:r>
              <a:rPr lang="ru-RU" sz="1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1 – </a:t>
            </a:r>
            <a:r>
              <a:rPr lang="en-US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industrial</a:t>
            </a:r>
            <a:r>
              <a:rPr lang="ru-RU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ru-RU" sz="1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2 – </a:t>
            </a:r>
            <a:r>
              <a:rPr lang="en-US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multi-storied residential</a:t>
            </a:r>
            <a:r>
              <a:rPr lang="ru-RU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ru-RU" sz="1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3 – </a:t>
            </a:r>
            <a:r>
              <a:rPr lang="en-US" sz="1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ger</a:t>
            </a:r>
            <a:r>
              <a:rPr lang="en-US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residential</a:t>
            </a:r>
            <a:r>
              <a:rPr lang="ru-RU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</a:t>
            </a:r>
            <a:endParaRPr lang="en-US" sz="12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>
              <a:lnSpc>
                <a:spcPct val="95000"/>
              </a:lnSpc>
              <a:buClr>
                <a:schemeClr val="tx2"/>
              </a:buClr>
            </a:pPr>
            <a:r>
              <a:rPr lang="ru-RU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4 </a:t>
            </a:r>
            <a:r>
              <a:rPr lang="ru-RU" sz="1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– </a:t>
            </a:r>
            <a:r>
              <a:rPr lang="en-US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recreation</a:t>
            </a:r>
            <a:r>
              <a:rPr lang="ru-RU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; </a:t>
            </a:r>
            <a:r>
              <a:rPr lang="ru-RU" sz="1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5 – </a:t>
            </a:r>
            <a:r>
              <a:rPr lang="en-US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traffic</a:t>
            </a:r>
            <a:r>
              <a:rPr lang="ru-RU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; </a:t>
            </a:r>
            <a:r>
              <a:rPr lang="ru-RU" sz="12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6 – </a:t>
            </a:r>
            <a:r>
              <a:rPr lang="en-US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anomalies</a:t>
            </a:r>
            <a:r>
              <a:rPr lang="ru-RU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n-US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mg</a:t>
            </a:r>
            <a:r>
              <a:rPr lang="ru-RU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/</a:t>
            </a:r>
            <a:r>
              <a:rPr lang="en-US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kg (</a:t>
            </a:r>
            <a:r>
              <a:rPr lang="en-US" sz="1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ppm</a:t>
            </a:r>
            <a:r>
              <a:rPr lang="en-US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endParaRPr lang="ru-RU" sz="1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Прямоугольник 6"/>
          <p:cNvSpPr>
            <a:spLocks noChangeArrowheads="1"/>
          </p:cNvSpPr>
          <p:nvPr/>
        </p:nvSpPr>
        <p:spPr bwMode="auto">
          <a:xfrm>
            <a:off x="4394196" y="3286124"/>
            <a:ext cx="428627" cy="17543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5000"/>
              </a:lnSpc>
              <a:spcBef>
                <a:spcPct val="50000"/>
              </a:spcBef>
              <a:buClr>
                <a:schemeClr val="tx2"/>
              </a:buClr>
            </a:pPr>
            <a:r>
              <a:rPr lang="en-US" sz="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mg</a:t>
            </a:r>
            <a:r>
              <a:rPr lang="ru-RU" sz="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/</a:t>
            </a:r>
            <a:r>
              <a:rPr lang="en-US" sz="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kg (</a:t>
            </a:r>
            <a:r>
              <a:rPr lang="en-US" sz="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ppm</a:t>
            </a:r>
            <a:r>
              <a:rPr lang="en-US" sz="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endParaRPr lang="ru-RU" sz="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8180412" y="3286125"/>
            <a:ext cx="349226" cy="17543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5000"/>
              </a:lnSpc>
              <a:spcBef>
                <a:spcPct val="50000"/>
              </a:spcBef>
              <a:buClr>
                <a:schemeClr val="tx2"/>
              </a:buClr>
            </a:pPr>
            <a:r>
              <a:rPr lang="en-US" sz="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mg</a:t>
            </a:r>
            <a:r>
              <a:rPr lang="ru-RU" sz="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/</a:t>
            </a:r>
            <a:r>
              <a:rPr lang="en-US" sz="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kg (</a:t>
            </a:r>
            <a:r>
              <a:rPr lang="en-US" sz="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ppm</a:t>
            </a:r>
            <a:r>
              <a:rPr lang="en-US" sz="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endParaRPr lang="ru-RU" sz="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7894658" y="5412986"/>
            <a:ext cx="622279" cy="877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5000"/>
              </a:lnSpc>
              <a:spcBef>
                <a:spcPct val="50000"/>
              </a:spcBef>
              <a:buClr>
                <a:schemeClr val="tx2"/>
              </a:buClr>
            </a:pPr>
            <a:r>
              <a:rPr lang="en-US" sz="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mg</a:t>
            </a:r>
            <a:r>
              <a:rPr lang="ru-RU" sz="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/</a:t>
            </a:r>
            <a:r>
              <a:rPr lang="en-US" sz="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kg (</a:t>
            </a:r>
            <a:r>
              <a:rPr lang="en-US" sz="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ppm</a:t>
            </a:r>
            <a:r>
              <a:rPr lang="en-US" sz="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endParaRPr lang="ru-RU" sz="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Прямоугольник 6"/>
          <p:cNvSpPr>
            <a:spLocks noChangeArrowheads="1"/>
          </p:cNvSpPr>
          <p:nvPr/>
        </p:nvSpPr>
        <p:spPr bwMode="auto">
          <a:xfrm>
            <a:off x="4394196" y="5429264"/>
            <a:ext cx="428627" cy="17543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5000"/>
              </a:lnSpc>
              <a:spcBef>
                <a:spcPct val="50000"/>
              </a:spcBef>
              <a:buClr>
                <a:schemeClr val="tx2"/>
              </a:buClr>
            </a:pPr>
            <a:r>
              <a:rPr lang="en-US" sz="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mg</a:t>
            </a:r>
            <a:r>
              <a:rPr lang="ru-RU" sz="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/</a:t>
            </a:r>
            <a:r>
              <a:rPr lang="en-US" sz="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kg (</a:t>
            </a:r>
            <a:r>
              <a:rPr lang="en-US" sz="6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ppm</a:t>
            </a:r>
            <a:r>
              <a:rPr lang="en-US" sz="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endParaRPr lang="ru-RU" sz="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89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3709215"/>
              </p:ext>
            </p:extLst>
          </p:nvPr>
        </p:nvGraphicFramePr>
        <p:xfrm>
          <a:off x="142844" y="1214422"/>
          <a:ext cx="8858313" cy="5500729"/>
        </p:xfrm>
        <a:graphic>
          <a:graphicData uri="http://schemas.openxmlformats.org/drawingml/2006/table">
            <a:tbl>
              <a:tblPr/>
              <a:tblGrid>
                <a:gridCol w="1928826"/>
                <a:gridCol w="1285884"/>
                <a:gridCol w="1285884"/>
                <a:gridCol w="1370797"/>
                <a:gridCol w="1493461"/>
                <a:gridCol w="1493461"/>
              </a:tblGrid>
              <a:tr h="735593">
                <a:tc rowSpan="3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  <a:extLst/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n w="6350"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Functional zones</a:t>
                      </a:r>
                      <a:endParaRPr lang="ru-RU" sz="1800" b="1" dirty="0">
                        <a:ln w="6350"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F81BD">
                            <a:shade val="30000"/>
                            <a:satMod val="115000"/>
                          </a:srgbClr>
                        </a:gs>
                        <a:gs pos="50000">
                          <a:srgbClr val="4F81BD">
                            <a:shade val="67500"/>
                            <a:satMod val="115000"/>
                          </a:srgbClr>
                        </a:gs>
                        <a:gs pos="100000">
                          <a:srgbClr val="4F81BD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5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  <a:extLst/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n w="6350"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Integral Pollution Indexes</a:t>
                      </a:r>
                      <a:endParaRPr lang="ru-RU" sz="1800" b="1" dirty="0">
                        <a:ln w="6350"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F81BD">
                            <a:shade val="30000"/>
                            <a:satMod val="115000"/>
                          </a:srgbClr>
                        </a:gs>
                        <a:gs pos="50000">
                          <a:srgbClr val="4F81BD">
                            <a:shade val="67500"/>
                            <a:satMod val="115000"/>
                          </a:srgbClr>
                        </a:gs>
                        <a:gs pos="100000">
                          <a:srgbClr val="4F81BD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355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  <a:extLst/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i="1" dirty="0" err="1">
                          <a:ln w="6350"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Z</a:t>
                      </a:r>
                      <a:r>
                        <a:rPr lang="en-US" sz="1800" b="1" i="1" baseline="-25000" dirty="0" err="1">
                          <a:ln w="6350"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c</a:t>
                      </a:r>
                      <a:r>
                        <a:rPr lang="ru-RU" sz="1800" b="1" dirty="0">
                          <a:ln w="6350"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1800" b="1" dirty="0" smtClean="0">
                          <a:ln w="6350"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of snow</a:t>
                      </a:r>
                      <a:r>
                        <a:rPr lang="en-US" sz="1800" b="1" baseline="0" dirty="0" smtClean="0">
                          <a:ln w="6350"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cover</a:t>
                      </a:r>
                      <a:endParaRPr lang="ru-RU" sz="1800" b="1" dirty="0">
                        <a:ln w="6350"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F81BD">
                            <a:shade val="30000"/>
                            <a:satMod val="115000"/>
                          </a:srgbClr>
                        </a:gs>
                        <a:gs pos="50000">
                          <a:srgbClr val="4F81BD">
                            <a:shade val="67500"/>
                            <a:satMod val="115000"/>
                          </a:srgbClr>
                        </a:gs>
                        <a:gs pos="100000">
                          <a:srgbClr val="4F81BD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  <a:extLst/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i="1" dirty="0" err="1">
                          <a:ln w="6350"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Z</a:t>
                      </a:r>
                      <a:r>
                        <a:rPr lang="en-US" sz="1800" b="1" i="1" baseline="-25000" dirty="0" err="1">
                          <a:ln w="6350"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c</a:t>
                      </a:r>
                      <a:r>
                        <a:rPr lang="en-US" sz="1800" b="1" dirty="0">
                          <a:ln w="6350"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1800" b="1" dirty="0" smtClean="0">
                          <a:ln w="6350"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of</a:t>
                      </a:r>
                      <a:r>
                        <a:rPr lang="en-US" sz="1800" b="1" baseline="0" dirty="0" smtClean="0">
                          <a:ln w="6350"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soils</a:t>
                      </a:r>
                      <a:endParaRPr lang="ru-RU" sz="1800" b="1" dirty="0">
                        <a:ln w="6350"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F81BD">
                            <a:shade val="30000"/>
                            <a:satMod val="115000"/>
                          </a:srgbClr>
                        </a:gs>
                        <a:gs pos="50000">
                          <a:srgbClr val="4F81BD">
                            <a:shade val="67500"/>
                            <a:satMod val="115000"/>
                          </a:srgbClr>
                        </a:gs>
                        <a:gs pos="100000">
                          <a:srgbClr val="4F81BD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  <a:extLst/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i="1" dirty="0" err="1">
                          <a:ln w="6350"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Z</a:t>
                      </a:r>
                      <a:r>
                        <a:rPr lang="en-US" sz="1800" b="1" i="1" baseline="-25000" dirty="0" err="1">
                          <a:ln w="6350"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v</a:t>
                      </a:r>
                      <a:r>
                        <a:rPr lang="ru-RU" sz="1800" b="1" dirty="0">
                          <a:ln w="6350"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1800" b="1" dirty="0" smtClean="0">
                          <a:ln w="6350"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of plants</a:t>
                      </a:r>
                      <a:endParaRPr lang="ru-RU" sz="1800" b="1" dirty="0">
                        <a:ln w="6350"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F81BD">
                            <a:shade val="30000"/>
                            <a:satMod val="115000"/>
                          </a:srgbClr>
                        </a:gs>
                        <a:gs pos="50000">
                          <a:srgbClr val="4F81BD">
                            <a:shade val="67500"/>
                            <a:satMod val="115000"/>
                          </a:srgbClr>
                        </a:gs>
                        <a:gs pos="100000">
                          <a:srgbClr val="4F81BD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49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  <a:extLst/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n w="6350"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dust</a:t>
                      </a:r>
                      <a:endParaRPr lang="ru-RU" sz="1800" b="1" dirty="0">
                        <a:ln w="6350"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F81BD">
                            <a:shade val="30000"/>
                            <a:satMod val="115000"/>
                          </a:srgbClr>
                        </a:gs>
                        <a:gs pos="50000">
                          <a:srgbClr val="4F81BD">
                            <a:shade val="67500"/>
                            <a:satMod val="115000"/>
                          </a:srgbClr>
                        </a:gs>
                        <a:gs pos="100000">
                          <a:srgbClr val="4F81BD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  <a:extLst/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n w="6350"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water</a:t>
                      </a:r>
                      <a:endParaRPr lang="ru-RU" sz="1800" b="1" dirty="0">
                        <a:ln w="6350"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F81BD">
                            <a:shade val="30000"/>
                            <a:satMod val="115000"/>
                          </a:srgbClr>
                        </a:gs>
                        <a:gs pos="50000">
                          <a:srgbClr val="4F81BD">
                            <a:shade val="67500"/>
                            <a:satMod val="115000"/>
                          </a:srgbClr>
                        </a:gs>
                        <a:gs pos="100000">
                          <a:srgbClr val="4F81BD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  <a:extLst/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n w="6350"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poplar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n w="6350"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leaves</a:t>
                      </a:r>
                      <a:endParaRPr lang="ru-RU" sz="1800" b="1" dirty="0">
                        <a:ln w="6350"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F81BD">
                            <a:shade val="30000"/>
                            <a:satMod val="115000"/>
                          </a:srgbClr>
                        </a:gs>
                        <a:gs pos="50000">
                          <a:srgbClr val="4F81BD">
                            <a:shade val="67500"/>
                            <a:satMod val="115000"/>
                          </a:srgbClr>
                        </a:gs>
                        <a:gs pos="100000">
                          <a:srgbClr val="4F81BD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  <a:extLst/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n w="6350"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larch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n w="6350"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needles</a:t>
                      </a:r>
                      <a:endParaRPr lang="ru-RU" sz="1800" b="1" dirty="0">
                        <a:ln w="6350"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F81BD">
                            <a:shade val="30000"/>
                            <a:satMod val="115000"/>
                          </a:srgbClr>
                        </a:gs>
                        <a:gs pos="50000">
                          <a:srgbClr val="4F81BD">
                            <a:shade val="67500"/>
                            <a:satMod val="115000"/>
                          </a:srgbClr>
                        </a:gs>
                        <a:gs pos="100000">
                          <a:srgbClr val="4F81BD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51116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  <a:extLst/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n w="6350"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Industrial</a:t>
                      </a:r>
                      <a:endParaRPr lang="ru-RU" sz="1800" b="1" dirty="0">
                        <a:ln w="6350"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0504D">
                            <a:lumMod val="75000"/>
                            <a:shade val="30000"/>
                            <a:satMod val="115000"/>
                          </a:srgbClr>
                        </a:gs>
                        <a:gs pos="50000">
                          <a:srgbClr val="C0504D">
                            <a:lumMod val="75000"/>
                            <a:shade val="67500"/>
                            <a:satMod val="115000"/>
                          </a:srgbClr>
                        </a:gs>
                        <a:gs pos="100000">
                          <a:srgbClr val="C0504D">
                            <a:lumMod val="75000"/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  <a:extLst/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n w="6350"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0504D">
                            <a:lumMod val="75000"/>
                            <a:shade val="30000"/>
                            <a:satMod val="115000"/>
                          </a:srgbClr>
                        </a:gs>
                        <a:gs pos="50000">
                          <a:srgbClr val="C0504D">
                            <a:lumMod val="75000"/>
                            <a:shade val="67500"/>
                            <a:satMod val="115000"/>
                          </a:srgbClr>
                        </a:gs>
                        <a:gs pos="100000">
                          <a:srgbClr val="C0504D">
                            <a:lumMod val="75000"/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  <a:extLst/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n w="6350"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216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0504D">
                            <a:lumMod val="75000"/>
                            <a:shade val="30000"/>
                            <a:satMod val="115000"/>
                          </a:srgbClr>
                        </a:gs>
                        <a:gs pos="50000">
                          <a:srgbClr val="C0504D">
                            <a:lumMod val="75000"/>
                            <a:shade val="67500"/>
                            <a:satMod val="115000"/>
                          </a:srgbClr>
                        </a:gs>
                        <a:gs pos="100000">
                          <a:srgbClr val="C0504D">
                            <a:lumMod val="75000"/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  <a:extLst/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n w="6350"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0504D">
                            <a:lumMod val="75000"/>
                            <a:shade val="30000"/>
                            <a:satMod val="115000"/>
                          </a:srgbClr>
                        </a:gs>
                        <a:gs pos="50000">
                          <a:srgbClr val="C0504D">
                            <a:lumMod val="75000"/>
                            <a:shade val="67500"/>
                            <a:satMod val="115000"/>
                          </a:srgbClr>
                        </a:gs>
                        <a:gs pos="100000">
                          <a:srgbClr val="C0504D">
                            <a:lumMod val="75000"/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  <a:extLst/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n w="6350"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0504D">
                            <a:lumMod val="75000"/>
                            <a:shade val="30000"/>
                            <a:satMod val="115000"/>
                          </a:srgbClr>
                        </a:gs>
                        <a:gs pos="50000">
                          <a:srgbClr val="C0504D">
                            <a:lumMod val="75000"/>
                            <a:shade val="67500"/>
                            <a:satMod val="115000"/>
                          </a:srgbClr>
                        </a:gs>
                        <a:gs pos="100000">
                          <a:srgbClr val="C0504D">
                            <a:lumMod val="75000"/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  <a:extLst/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n w="6350"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0504D">
                            <a:lumMod val="75000"/>
                            <a:shade val="30000"/>
                            <a:satMod val="115000"/>
                          </a:srgbClr>
                        </a:gs>
                        <a:gs pos="50000">
                          <a:srgbClr val="C0504D">
                            <a:lumMod val="75000"/>
                            <a:shade val="67500"/>
                            <a:satMod val="115000"/>
                          </a:srgbClr>
                        </a:gs>
                        <a:gs pos="100000">
                          <a:srgbClr val="C0504D">
                            <a:lumMod val="75000"/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51116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  <a:extLst/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n w="6350"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Traffic</a:t>
                      </a:r>
                      <a:endParaRPr lang="ru-RU" sz="1800" b="1" dirty="0">
                        <a:ln w="6350"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D57D47">
                            <a:shade val="30000"/>
                            <a:satMod val="115000"/>
                          </a:srgbClr>
                        </a:gs>
                        <a:gs pos="50000">
                          <a:srgbClr val="D57D47">
                            <a:shade val="67500"/>
                            <a:satMod val="115000"/>
                          </a:srgbClr>
                        </a:gs>
                        <a:gs pos="100000">
                          <a:srgbClr val="D57D47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  <a:extLst/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n w="6350"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D57D47">
                            <a:shade val="30000"/>
                            <a:satMod val="115000"/>
                          </a:srgbClr>
                        </a:gs>
                        <a:gs pos="50000">
                          <a:srgbClr val="D57D47">
                            <a:shade val="67500"/>
                            <a:satMod val="115000"/>
                          </a:srgbClr>
                        </a:gs>
                        <a:gs pos="100000">
                          <a:srgbClr val="D57D47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  <a:extLst/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n w="6350"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D57D47">
                            <a:shade val="30000"/>
                            <a:satMod val="115000"/>
                          </a:srgbClr>
                        </a:gs>
                        <a:gs pos="50000">
                          <a:srgbClr val="D57D47">
                            <a:shade val="67500"/>
                            <a:satMod val="115000"/>
                          </a:srgbClr>
                        </a:gs>
                        <a:gs pos="100000">
                          <a:srgbClr val="D57D47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  <a:extLst/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n w="6350"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D57D47">
                            <a:shade val="30000"/>
                            <a:satMod val="115000"/>
                          </a:srgbClr>
                        </a:gs>
                        <a:gs pos="50000">
                          <a:srgbClr val="D57D47">
                            <a:shade val="67500"/>
                            <a:satMod val="115000"/>
                          </a:srgbClr>
                        </a:gs>
                        <a:gs pos="100000">
                          <a:srgbClr val="D57D47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  <a:extLst/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n w="6350"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D57D47">
                            <a:shade val="30000"/>
                            <a:satMod val="115000"/>
                          </a:srgbClr>
                        </a:gs>
                        <a:gs pos="50000">
                          <a:srgbClr val="D57D47">
                            <a:shade val="67500"/>
                            <a:satMod val="115000"/>
                          </a:srgbClr>
                        </a:gs>
                        <a:gs pos="100000">
                          <a:srgbClr val="D57D47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  <a:extLst/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n w="6350"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D57D47">
                            <a:shade val="30000"/>
                            <a:satMod val="115000"/>
                          </a:srgbClr>
                        </a:gs>
                        <a:gs pos="50000">
                          <a:srgbClr val="D57D47">
                            <a:shade val="67500"/>
                            <a:satMod val="115000"/>
                          </a:srgbClr>
                        </a:gs>
                        <a:gs pos="100000">
                          <a:srgbClr val="D57D47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60414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  <a:extLst/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 err="1" smtClean="0">
                          <a:ln w="6350"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Residental</a:t>
                      </a:r>
                      <a:r>
                        <a:rPr lang="en-US" sz="1800" b="1" dirty="0" smtClean="0">
                          <a:ln w="6350"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 err="1" smtClean="0">
                          <a:ln w="6350"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multy</a:t>
                      </a:r>
                      <a:r>
                        <a:rPr lang="en-US" sz="1800" b="1" dirty="0" smtClean="0">
                          <a:ln w="6350"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-storied</a:t>
                      </a:r>
                      <a:endParaRPr lang="ru-RU" sz="1800" b="1" dirty="0">
                        <a:ln w="6350"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C00">
                            <a:shade val="30000"/>
                            <a:satMod val="115000"/>
                          </a:srgbClr>
                        </a:gs>
                        <a:gs pos="50000">
                          <a:srgbClr val="FFCC00">
                            <a:shade val="67500"/>
                            <a:satMod val="115000"/>
                          </a:srgbClr>
                        </a:gs>
                        <a:gs pos="100000">
                          <a:srgbClr val="FFCC0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  <a:extLst/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n w="6350"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C00">
                            <a:shade val="30000"/>
                            <a:satMod val="115000"/>
                          </a:srgbClr>
                        </a:gs>
                        <a:gs pos="50000">
                          <a:srgbClr val="FFCC00">
                            <a:shade val="67500"/>
                            <a:satMod val="115000"/>
                          </a:srgbClr>
                        </a:gs>
                        <a:gs pos="100000">
                          <a:srgbClr val="FFCC0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  <a:extLst/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n w="6350"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89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C00">
                            <a:shade val="30000"/>
                            <a:satMod val="115000"/>
                          </a:srgbClr>
                        </a:gs>
                        <a:gs pos="50000">
                          <a:srgbClr val="FFCC00">
                            <a:shade val="67500"/>
                            <a:satMod val="115000"/>
                          </a:srgbClr>
                        </a:gs>
                        <a:gs pos="100000">
                          <a:srgbClr val="FFCC0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  <a:extLst/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n w="6350"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C00">
                            <a:shade val="30000"/>
                            <a:satMod val="115000"/>
                          </a:srgbClr>
                        </a:gs>
                        <a:gs pos="50000">
                          <a:srgbClr val="FFCC00">
                            <a:shade val="67500"/>
                            <a:satMod val="115000"/>
                          </a:srgbClr>
                        </a:gs>
                        <a:gs pos="100000">
                          <a:srgbClr val="FFCC0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  <a:extLst/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n w="6350"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C00">
                            <a:shade val="30000"/>
                            <a:satMod val="115000"/>
                          </a:srgbClr>
                        </a:gs>
                        <a:gs pos="50000">
                          <a:srgbClr val="FFCC00">
                            <a:shade val="67500"/>
                            <a:satMod val="115000"/>
                          </a:srgbClr>
                        </a:gs>
                        <a:gs pos="100000">
                          <a:srgbClr val="FFCC0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  <a:extLst/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n w="6350"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C00">
                            <a:shade val="30000"/>
                            <a:satMod val="115000"/>
                          </a:srgbClr>
                        </a:gs>
                        <a:gs pos="50000">
                          <a:srgbClr val="FFCC00">
                            <a:shade val="67500"/>
                            <a:satMod val="115000"/>
                          </a:srgbClr>
                        </a:gs>
                        <a:gs pos="100000">
                          <a:srgbClr val="FFCC0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60414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  <a:extLst/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 err="1" smtClean="0">
                          <a:ln w="6350"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Residental</a:t>
                      </a:r>
                      <a:r>
                        <a:rPr lang="en-US" sz="1800" b="1" dirty="0" smtClean="0">
                          <a:ln w="6350"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 err="1" smtClean="0">
                          <a:ln w="6350"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ger</a:t>
                      </a:r>
                      <a:endParaRPr lang="ru-RU" sz="1800" b="1" dirty="0">
                        <a:ln w="6350"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C00">
                            <a:shade val="30000"/>
                            <a:satMod val="115000"/>
                          </a:srgbClr>
                        </a:gs>
                        <a:gs pos="50000">
                          <a:srgbClr val="FFCC00">
                            <a:shade val="67500"/>
                            <a:satMod val="115000"/>
                          </a:srgbClr>
                        </a:gs>
                        <a:gs pos="100000">
                          <a:srgbClr val="FFCC0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  <a:extLst/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n w="6350"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</a:t>
                      </a:r>
                      <a:r>
                        <a:rPr lang="en-US" sz="1800" b="1" dirty="0">
                          <a:ln w="6350"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</a:t>
                      </a:r>
                      <a:endParaRPr lang="ru-RU" sz="1800" b="1" dirty="0">
                        <a:ln w="6350"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C00">
                            <a:shade val="30000"/>
                            <a:satMod val="115000"/>
                          </a:srgbClr>
                        </a:gs>
                        <a:gs pos="50000">
                          <a:srgbClr val="FFCC00">
                            <a:shade val="67500"/>
                            <a:satMod val="115000"/>
                          </a:srgbClr>
                        </a:gs>
                        <a:gs pos="100000">
                          <a:srgbClr val="FFCC0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  <a:extLst/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n w="6350"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431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C00">
                            <a:shade val="30000"/>
                            <a:satMod val="115000"/>
                          </a:srgbClr>
                        </a:gs>
                        <a:gs pos="50000">
                          <a:srgbClr val="FFCC00">
                            <a:shade val="67500"/>
                            <a:satMod val="115000"/>
                          </a:srgbClr>
                        </a:gs>
                        <a:gs pos="100000">
                          <a:srgbClr val="FFCC0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  <a:extLst/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n w="6350"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C00">
                            <a:shade val="30000"/>
                            <a:satMod val="115000"/>
                          </a:srgbClr>
                        </a:gs>
                        <a:gs pos="50000">
                          <a:srgbClr val="FFCC00">
                            <a:shade val="67500"/>
                            <a:satMod val="115000"/>
                          </a:srgbClr>
                        </a:gs>
                        <a:gs pos="100000">
                          <a:srgbClr val="FFCC0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  <a:extLst/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n w="6350"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C00">
                            <a:shade val="30000"/>
                            <a:satMod val="115000"/>
                          </a:srgbClr>
                        </a:gs>
                        <a:gs pos="50000">
                          <a:srgbClr val="FFCC00">
                            <a:shade val="67500"/>
                            <a:satMod val="115000"/>
                          </a:srgbClr>
                        </a:gs>
                        <a:gs pos="100000">
                          <a:srgbClr val="FFCC0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  <a:extLst/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n w="6350"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CC00">
                            <a:shade val="30000"/>
                            <a:satMod val="115000"/>
                          </a:srgbClr>
                        </a:gs>
                        <a:gs pos="50000">
                          <a:srgbClr val="FFCC00">
                            <a:shade val="67500"/>
                            <a:satMod val="115000"/>
                          </a:srgbClr>
                        </a:gs>
                        <a:gs pos="100000">
                          <a:srgbClr val="FFCC0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51116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  <a:extLst/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n w="6350"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Recreation</a:t>
                      </a:r>
                      <a:endParaRPr lang="ru-RU" sz="1800" b="1" dirty="0">
                        <a:ln w="6350"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BBB59">
                            <a:lumMod val="75000"/>
                            <a:shade val="30000"/>
                            <a:satMod val="115000"/>
                          </a:srgbClr>
                        </a:gs>
                        <a:gs pos="50000">
                          <a:srgbClr val="9BBB59">
                            <a:lumMod val="75000"/>
                            <a:shade val="67500"/>
                            <a:satMod val="115000"/>
                          </a:srgbClr>
                        </a:gs>
                        <a:gs pos="100000">
                          <a:srgbClr val="9BBB59">
                            <a:lumMod val="75000"/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  <a:extLst/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n w="6350"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BBB59">
                            <a:lumMod val="75000"/>
                            <a:shade val="30000"/>
                            <a:satMod val="115000"/>
                          </a:srgbClr>
                        </a:gs>
                        <a:gs pos="50000">
                          <a:srgbClr val="9BBB59">
                            <a:lumMod val="75000"/>
                            <a:shade val="67500"/>
                            <a:satMod val="115000"/>
                          </a:srgbClr>
                        </a:gs>
                        <a:gs pos="100000">
                          <a:srgbClr val="9BBB59">
                            <a:lumMod val="75000"/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  <a:extLst/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n w="6350"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BBB59">
                            <a:lumMod val="75000"/>
                            <a:shade val="30000"/>
                            <a:satMod val="115000"/>
                          </a:srgbClr>
                        </a:gs>
                        <a:gs pos="50000">
                          <a:srgbClr val="9BBB59">
                            <a:lumMod val="75000"/>
                            <a:shade val="67500"/>
                            <a:satMod val="115000"/>
                          </a:srgbClr>
                        </a:gs>
                        <a:gs pos="100000">
                          <a:srgbClr val="9BBB59">
                            <a:lumMod val="75000"/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  <a:extLst/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n w="6350"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BBB59">
                            <a:lumMod val="75000"/>
                            <a:shade val="30000"/>
                            <a:satMod val="115000"/>
                          </a:srgbClr>
                        </a:gs>
                        <a:gs pos="50000">
                          <a:srgbClr val="9BBB59">
                            <a:lumMod val="75000"/>
                            <a:shade val="67500"/>
                            <a:satMod val="115000"/>
                          </a:srgbClr>
                        </a:gs>
                        <a:gs pos="100000">
                          <a:srgbClr val="9BBB59">
                            <a:lumMod val="75000"/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  <a:extLst/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n w="6350"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BBB59">
                            <a:lumMod val="75000"/>
                            <a:shade val="30000"/>
                            <a:satMod val="115000"/>
                          </a:srgbClr>
                        </a:gs>
                        <a:gs pos="50000">
                          <a:srgbClr val="9BBB59">
                            <a:lumMod val="75000"/>
                            <a:shade val="67500"/>
                            <a:satMod val="115000"/>
                          </a:srgbClr>
                        </a:gs>
                        <a:gs pos="100000">
                          <a:srgbClr val="9BBB59">
                            <a:lumMod val="75000"/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  <a:extLst/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n w="6350"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BBB59">
                            <a:lumMod val="75000"/>
                            <a:shade val="30000"/>
                            <a:satMod val="115000"/>
                          </a:srgbClr>
                        </a:gs>
                        <a:gs pos="50000">
                          <a:srgbClr val="9BBB59">
                            <a:lumMod val="75000"/>
                            <a:shade val="67500"/>
                            <a:satMod val="115000"/>
                          </a:srgbClr>
                        </a:gs>
                        <a:gs pos="100000">
                          <a:srgbClr val="9BBB59">
                            <a:lumMod val="75000"/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60414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  <a:extLst/>
                    </a:lstStyle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n w="6350"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MEAN</a:t>
                      </a:r>
                      <a:endParaRPr lang="ru-RU" sz="1800" b="1" dirty="0">
                        <a:ln w="6350"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1F497D">
                            <a:lumMod val="60000"/>
                            <a:lumOff val="40000"/>
                            <a:shade val="30000"/>
                            <a:satMod val="115000"/>
                          </a:srgbClr>
                        </a:gs>
                        <a:gs pos="50000">
                          <a:srgbClr val="1F497D">
                            <a:lumMod val="60000"/>
                            <a:lumOff val="40000"/>
                            <a:shade val="67500"/>
                            <a:satMod val="115000"/>
                          </a:srgbClr>
                        </a:gs>
                        <a:gs pos="100000">
                          <a:srgbClr val="1F497D">
                            <a:lumMod val="60000"/>
                            <a:lumOff val="40000"/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  <a:extLst/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n w="6350"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1F497D">
                            <a:lumMod val="60000"/>
                            <a:lumOff val="40000"/>
                            <a:shade val="30000"/>
                            <a:satMod val="115000"/>
                          </a:srgbClr>
                        </a:gs>
                        <a:gs pos="50000">
                          <a:srgbClr val="1F497D">
                            <a:lumMod val="60000"/>
                            <a:lumOff val="40000"/>
                            <a:shade val="67500"/>
                            <a:satMod val="115000"/>
                          </a:srgbClr>
                        </a:gs>
                        <a:gs pos="100000">
                          <a:srgbClr val="1F497D">
                            <a:lumMod val="60000"/>
                            <a:lumOff val="40000"/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  <a:extLst/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n w="6350"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240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1F497D">
                            <a:lumMod val="60000"/>
                            <a:lumOff val="40000"/>
                            <a:shade val="30000"/>
                            <a:satMod val="115000"/>
                          </a:srgbClr>
                        </a:gs>
                        <a:gs pos="50000">
                          <a:srgbClr val="1F497D">
                            <a:lumMod val="60000"/>
                            <a:lumOff val="40000"/>
                            <a:shade val="67500"/>
                            <a:satMod val="115000"/>
                          </a:srgbClr>
                        </a:gs>
                        <a:gs pos="100000">
                          <a:srgbClr val="1F497D">
                            <a:lumMod val="60000"/>
                            <a:lumOff val="40000"/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  <a:extLst/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n w="6350"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1F497D">
                            <a:lumMod val="60000"/>
                            <a:lumOff val="40000"/>
                            <a:shade val="30000"/>
                            <a:satMod val="115000"/>
                          </a:srgbClr>
                        </a:gs>
                        <a:gs pos="50000">
                          <a:srgbClr val="1F497D">
                            <a:lumMod val="60000"/>
                            <a:lumOff val="40000"/>
                            <a:shade val="67500"/>
                            <a:satMod val="115000"/>
                          </a:srgbClr>
                        </a:gs>
                        <a:gs pos="100000">
                          <a:srgbClr val="1F497D">
                            <a:lumMod val="60000"/>
                            <a:lumOff val="40000"/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  <a:extLst/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n w="6350"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1F497D">
                            <a:lumMod val="60000"/>
                            <a:lumOff val="40000"/>
                            <a:shade val="30000"/>
                            <a:satMod val="115000"/>
                          </a:srgbClr>
                        </a:gs>
                        <a:gs pos="50000">
                          <a:srgbClr val="1F497D">
                            <a:lumMod val="60000"/>
                            <a:lumOff val="40000"/>
                            <a:shade val="67500"/>
                            <a:satMod val="115000"/>
                          </a:srgbClr>
                        </a:gs>
                        <a:gs pos="100000">
                          <a:srgbClr val="1F497D">
                            <a:lumMod val="60000"/>
                            <a:lumOff val="40000"/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  <a:extLst/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n w="6350"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1F497D">
                            <a:lumMod val="60000"/>
                            <a:lumOff val="40000"/>
                            <a:shade val="30000"/>
                            <a:satMod val="115000"/>
                          </a:srgbClr>
                        </a:gs>
                        <a:gs pos="50000">
                          <a:srgbClr val="1F497D">
                            <a:lumMod val="60000"/>
                            <a:lumOff val="40000"/>
                            <a:shade val="67500"/>
                            <a:satMod val="115000"/>
                          </a:srgbClr>
                        </a:gs>
                        <a:gs pos="100000">
                          <a:srgbClr val="1F497D">
                            <a:lumMod val="60000"/>
                            <a:lumOff val="40000"/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1" name="Заголовок 1"/>
          <p:cNvSpPr txBox="1">
            <a:spLocks/>
          </p:cNvSpPr>
          <p:nvPr/>
        </p:nvSpPr>
        <p:spPr>
          <a:xfrm>
            <a:off x="20538" y="202630"/>
            <a:ext cx="9144000" cy="63408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32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Ulaanbaatar:</a:t>
            </a:r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3200" b="1" dirty="0" smtClean="0"/>
              <a:t>Environmental-Geochemical Assessment of Landscapes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01989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Группа 193"/>
          <p:cNvGrpSpPr/>
          <p:nvPr/>
        </p:nvGrpSpPr>
        <p:grpSpPr>
          <a:xfrm>
            <a:off x="642910" y="1374995"/>
            <a:ext cx="7732743" cy="4125707"/>
            <a:chOff x="1139282" y="1500174"/>
            <a:chExt cx="6950619" cy="3708415"/>
          </a:xfrm>
        </p:grpSpPr>
        <p:sp>
          <p:nvSpPr>
            <p:cNvPr id="1034" name="Line 10"/>
            <p:cNvSpPr>
              <a:spLocks noChangeShapeType="1"/>
            </p:cNvSpPr>
            <p:nvPr/>
          </p:nvSpPr>
          <p:spPr bwMode="auto">
            <a:xfrm>
              <a:off x="1463675" y="3973513"/>
              <a:ext cx="6624638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35" name="Line 11"/>
            <p:cNvSpPr>
              <a:spLocks noChangeShapeType="1"/>
            </p:cNvSpPr>
            <p:nvPr/>
          </p:nvSpPr>
          <p:spPr bwMode="auto">
            <a:xfrm>
              <a:off x="1463675" y="3360738"/>
              <a:ext cx="6624638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36" name="Line 12"/>
            <p:cNvSpPr>
              <a:spLocks noChangeShapeType="1"/>
            </p:cNvSpPr>
            <p:nvPr/>
          </p:nvSpPr>
          <p:spPr bwMode="auto">
            <a:xfrm>
              <a:off x="1463675" y="2736851"/>
              <a:ext cx="6624638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37" name="Line 13"/>
            <p:cNvSpPr>
              <a:spLocks noChangeShapeType="1"/>
            </p:cNvSpPr>
            <p:nvPr/>
          </p:nvSpPr>
          <p:spPr bwMode="auto">
            <a:xfrm>
              <a:off x="1463675" y="2125663"/>
              <a:ext cx="6624638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38" name="Line 14"/>
            <p:cNvSpPr>
              <a:spLocks noChangeShapeType="1"/>
            </p:cNvSpPr>
            <p:nvPr/>
          </p:nvSpPr>
          <p:spPr bwMode="auto">
            <a:xfrm>
              <a:off x="1463675" y="1501776"/>
              <a:ext cx="6624638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40" name="Line 16"/>
            <p:cNvSpPr>
              <a:spLocks noChangeShapeType="1"/>
            </p:cNvSpPr>
            <p:nvPr/>
          </p:nvSpPr>
          <p:spPr bwMode="auto">
            <a:xfrm>
              <a:off x="1463675" y="1501776"/>
              <a:ext cx="1588" cy="37068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42" name="Line 18"/>
            <p:cNvSpPr>
              <a:spLocks noChangeShapeType="1"/>
            </p:cNvSpPr>
            <p:nvPr/>
          </p:nvSpPr>
          <p:spPr bwMode="auto">
            <a:xfrm>
              <a:off x="1417638" y="4597401"/>
              <a:ext cx="46038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43" name="Line 19"/>
            <p:cNvSpPr>
              <a:spLocks noChangeShapeType="1"/>
            </p:cNvSpPr>
            <p:nvPr/>
          </p:nvSpPr>
          <p:spPr bwMode="auto">
            <a:xfrm>
              <a:off x="1417638" y="3973513"/>
              <a:ext cx="46038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44" name="Line 20"/>
            <p:cNvSpPr>
              <a:spLocks noChangeShapeType="1"/>
            </p:cNvSpPr>
            <p:nvPr/>
          </p:nvSpPr>
          <p:spPr bwMode="auto">
            <a:xfrm>
              <a:off x="1417638" y="3360738"/>
              <a:ext cx="46038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45" name="Line 21"/>
            <p:cNvSpPr>
              <a:spLocks noChangeShapeType="1"/>
            </p:cNvSpPr>
            <p:nvPr/>
          </p:nvSpPr>
          <p:spPr bwMode="auto">
            <a:xfrm>
              <a:off x="1417638" y="2736851"/>
              <a:ext cx="46038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46" name="Line 22"/>
            <p:cNvSpPr>
              <a:spLocks noChangeShapeType="1"/>
            </p:cNvSpPr>
            <p:nvPr/>
          </p:nvSpPr>
          <p:spPr bwMode="auto">
            <a:xfrm>
              <a:off x="1417638" y="2125663"/>
              <a:ext cx="46038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47" name="Line 23"/>
            <p:cNvSpPr>
              <a:spLocks noChangeShapeType="1"/>
            </p:cNvSpPr>
            <p:nvPr/>
          </p:nvSpPr>
          <p:spPr bwMode="auto">
            <a:xfrm>
              <a:off x="1417638" y="1501776"/>
              <a:ext cx="46038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48" name="Line 24"/>
            <p:cNvSpPr>
              <a:spLocks noChangeShapeType="1"/>
            </p:cNvSpPr>
            <p:nvPr/>
          </p:nvSpPr>
          <p:spPr bwMode="auto">
            <a:xfrm>
              <a:off x="1463675" y="4597401"/>
              <a:ext cx="6624638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49" name="Line 25"/>
            <p:cNvSpPr>
              <a:spLocks noChangeShapeType="1"/>
            </p:cNvSpPr>
            <p:nvPr/>
          </p:nvSpPr>
          <p:spPr bwMode="auto">
            <a:xfrm flipV="1">
              <a:off x="1463675" y="4597401"/>
              <a:ext cx="1588" cy="460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50" name="Line 26"/>
            <p:cNvSpPr>
              <a:spLocks noChangeShapeType="1"/>
            </p:cNvSpPr>
            <p:nvPr/>
          </p:nvSpPr>
          <p:spPr bwMode="auto">
            <a:xfrm flipV="1">
              <a:off x="1763713" y="4597401"/>
              <a:ext cx="1588" cy="460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51" name="Line 27"/>
            <p:cNvSpPr>
              <a:spLocks noChangeShapeType="1"/>
            </p:cNvSpPr>
            <p:nvPr/>
          </p:nvSpPr>
          <p:spPr bwMode="auto">
            <a:xfrm flipV="1">
              <a:off x="2065338" y="4597401"/>
              <a:ext cx="1588" cy="460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52" name="Line 28"/>
            <p:cNvSpPr>
              <a:spLocks noChangeShapeType="1"/>
            </p:cNvSpPr>
            <p:nvPr/>
          </p:nvSpPr>
          <p:spPr bwMode="auto">
            <a:xfrm flipV="1">
              <a:off x="2365375" y="4597401"/>
              <a:ext cx="1588" cy="460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53" name="Line 29"/>
            <p:cNvSpPr>
              <a:spLocks noChangeShapeType="1"/>
            </p:cNvSpPr>
            <p:nvPr/>
          </p:nvSpPr>
          <p:spPr bwMode="auto">
            <a:xfrm flipV="1">
              <a:off x="2665413" y="4597401"/>
              <a:ext cx="1588" cy="460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54" name="Line 30"/>
            <p:cNvSpPr>
              <a:spLocks noChangeShapeType="1"/>
            </p:cNvSpPr>
            <p:nvPr/>
          </p:nvSpPr>
          <p:spPr bwMode="auto">
            <a:xfrm flipV="1">
              <a:off x="2967038" y="4597401"/>
              <a:ext cx="1588" cy="460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55" name="Line 31"/>
            <p:cNvSpPr>
              <a:spLocks noChangeShapeType="1"/>
            </p:cNvSpPr>
            <p:nvPr/>
          </p:nvSpPr>
          <p:spPr bwMode="auto">
            <a:xfrm flipV="1">
              <a:off x="3267075" y="4597401"/>
              <a:ext cx="1588" cy="460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56" name="Line 32"/>
            <p:cNvSpPr>
              <a:spLocks noChangeShapeType="1"/>
            </p:cNvSpPr>
            <p:nvPr/>
          </p:nvSpPr>
          <p:spPr bwMode="auto">
            <a:xfrm flipV="1">
              <a:off x="3567113" y="4597401"/>
              <a:ext cx="1588" cy="460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57" name="Line 33"/>
            <p:cNvSpPr>
              <a:spLocks noChangeShapeType="1"/>
            </p:cNvSpPr>
            <p:nvPr/>
          </p:nvSpPr>
          <p:spPr bwMode="auto">
            <a:xfrm flipV="1">
              <a:off x="3868738" y="4597401"/>
              <a:ext cx="1588" cy="460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58" name="Line 34"/>
            <p:cNvSpPr>
              <a:spLocks noChangeShapeType="1"/>
            </p:cNvSpPr>
            <p:nvPr/>
          </p:nvSpPr>
          <p:spPr bwMode="auto">
            <a:xfrm flipV="1">
              <a:off x="4168775" y="4597401"/>
              <a:ext cx="1588" cy="460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59" name="Line 35"/>
            <p:cNvSpPr>
              <a:spLocks noChangeShapeType="1"/>
            </p:cNvSpPr>
            <p:nvPr/>
          </p:nvSpPr>
          <p:spPr bwMode="auto">
            <a:xfrm flipV="1">
              <a:off x="4468813" y="4597401"/>
              <a:ext cx="1588" cy="460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60" name="Line 36"/>
            <p:cNvSpPr>
              <a:spLocks noChangeShapeType="1"/>
            </p:cNvSpPr>
            <p:nvPr/>
          </p:nvSpPr>
          <p:spPr bwMode="auto">
            <a:xfrm flipV="1">
              <a:off x="4781550" y="4597401"/>
              <a:ext cx="1588" cy="460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61" name="Line 37"/>
            <p:cNvSpPr>
              <a:spLocks noChangeShapeType="1"/>
            </p:cNvSpPr>
            <p:nvPr/>
          </p:nvSpPr>
          <p:spPr bwMode="auto">
            <a:xfrm flipV="1">
              <a:off x="5081588" y="4597401"/>
              <a:ext cx="1588" cy="460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62" name="Line 38"/>
            <p:cNvSpPr>
              <a:spLocks noChangeShapeType="1"/>
            </p:cNvSpPr>
            <p:nvPr/>
          </p:nvSpPr>
          <p:spPr bwMode="auto">
            <a:xfrm flipV="1">
              <a:off x="5383213" y="4597401"/>
              <a:ext cx="1588" cy="460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63" name="Line 39"/>
            <p:cNvSpPr>
              <a:spLocks noChangeShapeType="1"/>
            </p:cNvSpPr>
            <p:nvPr/>
          </p:nvSpPr>
          <p:spPr bwMode="auto">
            <a:xfrm flipV="1">
              <a:off x="5683250" y="4597401"/>
              <a:ext cx="1588" cy="460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64" name="Line 40"/>
            <p:cNvSpPr>
              <a:spLocks noChangeShapeType="1"/>
            </p:cNvSpPr>
            <p:nvPr/>
          </p:nvSpPr>
          <p:spPr bwMode="auto">
            <a:xfrm flipV="1">
              <a:off x="5983288" y="4597401"/>
              <a:ext cx="1588" cy="460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65" name="Line 41"/>
            <p:cNvSpPr>
              <a:spLocks noChangeShapeType="1"/>
            </p:cNvSpPr>
            <p:nvPr/>
          </p:nvSpPr>
          <p:spPr bwMode="auto">
            <a:xfrm flipV="1">
              <a:off x="6284913" y="4597401"/>
              <a:ext cx="1588" cy="460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66" name="Line 42"/>
            <p:cNvSpPr>
              <a:spLocks noChangeShapeType="1"/>
            </p:cNvSpPr>
            <p:nvPr/>
          </p:nvSpPr>
          <p:spPr bwMode="auto">
            <a:xfrm flipV="1">
              <a:off x="6584950" y="4597401"/>
              <a:ext cx="1588" cy="460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67" name="Line 43"/>
            <p:cNvSpPr>
              <a:spLocks noChangeShapeType="1"/>
            </p:cNvSpPr>
            <p:nvPr/>
          </p:nvSpPr>
          <p:spPr bwMode="auto">
            <a:xfrm flipV="1">
              <a:off x="6884988" y="4597401"/>
              <a:ext cx="1588" cy="460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68" name="Line 44"/>
            <p:cNvSpPr>
              <a:spLocks noChangeShapeType="1"/>
            </p:cNvSpPr>
            <p:nvPr/>
          </p:nvSpPr>
          <p:spPr bwMode="auto">
            <a:xfrm flipV="1">
              <a:off x="7186613" y="4597401"/>
              <a:ext cx="1588" cy="460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69" name="Line 45"/>
            <p:cNvSpPr>
              <a:spLocks noChangeShapeType="1"/>
            </p:cNvSpPr>
            <p:nvPr/>
          </p:nvSpPr>
          <p:spPr bwMode="auto">
            <a:xfrm flipV="1">
              <a:off x="7486650" y="4597401"/>
              <a:ext cx="1588" cy="460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70" name="Line 46"/>
            <p:cNvSpPr>
              <a:spLocks noChangeShapeType="1"/>
            </p:cNvSpPr>
            <p:nvPr/>
          </p:nvSpPr>
          <p:spPr bwMode="auto">
            <a:xfrm flipV="1">
              <a:off x="7786688" y="4597401"/>
              <a:ext cx="1588" cy="460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71" name="Line 47"/>
            <p:cNvSpPr>
              <a:spLocks noChangeShapeType="1"/>
            </p:cNvSpPr>
            <p:nvPr/>
          </p:nvSpPr>
          <p:spPr bwMode="auto">
            <a:xfrm flipV="1">
              <a:off x="8088313" y="4597401"/>
              <a:ext cx="1588" cy="460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72" name="Freeform 48"/>
            <p:cNvSpPr>
              <a:spLocks/>
            </p:cNvSpPr>
            <p:nvPr/>
          </p:nvSpPr>
          <p:spPr bwMode="auto">
            <a:xfrm>
              <a:off x="1614488" y="1720851"/>
              <a:ext cx="6323013" cy="29337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" y="109"/>
                </a:cxn>
                <a:cxn ang="0">
                  <a:pos x="52" y="220"/>
                </a:cxn>
                <a:cxn ang="0">
                  <a:pos x="78" y="233"/>
                </a:cxn>
                <a:cxn ang="0">
                  <a:pos x="104" y="233"/>
                </a:cxn>
                <a:cxn ang="0">
                  <a:pos x="130" y="240"/>
                </a:cxn>
                <a:cxn ang="0">
                  <a:pos x="156" y="243"/>
                </a:cxn>
                <a:cxn ang="0">
                  <a:pos x="182" y="244"/>
                </a:cxn>
                <a:cxn ang="0">
                  <a:pos x="208" y="245"/>
                </a:cxn>
                <a:cxn ang="0">
                  <a:pos x="234" y="245"/>
                </a:cxn>
                <a:cxn ang="0">
                  <a:pos x="260" y="246"/>
                </a:cxn>
                <a:cxn ang="0">
                  <a:pos x="287" y="246"/>
                </a:cxn>
                <a:cxn ang="0">
                  <a:pos x="313" y="246"/>
                </a:cxn>
                <a:cxn ang="0">
                  <a:pos x="339" y="247"/>
                </a:cxn>
                <a:cxn ang="0">
                  <a:pos x="365" y="247"/>
                </a:cxn>
                <a:cxn ang="0">
                  <a:pos x="391" y="247"/>
                </a:cxn>
                <a:cxn ang="0">
                  <a:pos x="417" y="248"/>
                </a:cxn>
                <a:cxn ang="0">
                  <a:pos x="443" y="248"/>
                </a:cxn>
                <a:cxn ang="0">
                  <a:pos x="469" y="250"/>
                </a:cxn>
                <a:cxn ang="0">
                  <a:pos x="495" y="251"/>
                </a:cxn>
                <a:cxn ang="0">
                  <a:pos x="521" y="253"/>
                </a:cxn>
                <a:cxn ang="0">
                  <a:pos x="547" y="254"/>
                </a:cxn>
              </a:cxnLst>
              <a:rect l="0" t="0" r="r" b="b"/>
              <a:pathLst>
                <a:path w="547" h="254">
                  <a:moveTo>
                    <a:pt x="0" y="0"/>
                  </a:moveTo>
                  <a:lnTo>
                    <a:pt x="26" y="109"/>
                  </a:lnTo>
                  <a:lnTo>
                    <a:pt x="52" y="220"/>
                  </a:lnTo>
                  <a:lnTo>
                    <a:pt x="78" y="233"/>
                  </a:lnTo>
                  <a:lnTo>
                    <a:pt x="104" y="233"/>
                  </a:lnTo>
                  <a:lnTo>
                    <a:pt x="130" y="240"/>
                  </a:lnTo>
                  <a:lnTo>
                    <a:pt x="156" y="243"/>
                  </a:lnTo>
                  <a:lnTo>
                    <a:pt x="182" y="244"/>
                  </a:lnTo>
                  <a:lnTo>
                    <a:pt x="208" y="245"/>
                  </a:lnTo>
                  <a:lnTo>
                    <a:pt x="234" y="245"/>
                  </a:lnTo>
                  <a:lnTo>
                    <a:pt x="260" y="246"/>
                  </a:lnTo>
                  <a:lnTo>
                    <a:pt x="287" y="246"/>
                  </a:lnTo>
                  <a:lnTo>
                    <a:pt x="313" y="246"/>
                  </a:lnTo>
                  <a:lnTo>
                    <a:pt x="339" y="247"/>
                  </a:lnTo>
                  <a:lnTo>
                    <a:pt x="365" y="247"/>
                  </a:lnTo>
                  <a:lnTo>
                    <a:pt x="391" y="247"/>
                  </a:lnTo>
                  <a:lnTo>
                    <a:pt x="417" y="248"/>
                  </a:lnTo>
                  <a:lnTo>
                    <a:pt x="443" y="248"/>
                  </a:lnTo>
                  <a:lnTo>
                    <a:pt x="469" y="250"/>
                  </a:lnTo>
                  <a:lnTo>
                    <a:pt x="495" y="251"/>
                  </a:lnTo>
                  <a:lnTo>
                    <a:pt x="521" y="253"/>
                  </a:lnTo>
                  <a:lnTo>
                    <a:pt x="547" y="254"/>
                  </a:lnTo>
                </a:path>
              </a:pathLst>
            </a:custGeom>
            <a:ln>
              <a:headEnd/>
              <a:tailEnd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73" name="Freeform 49"/>
            <p:cNvSpPr>
              <a:spLocks/>
            </p:cNvSpPr>
            <p:nvPr/>
          </p:nvSpPr>
          <p:spPr bwMode="auto">
            <a:xfrm>
              <a:off x="1614488" y="3292476"/>
              <a:ext cx="6323013" cy="14668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" y="113"/>
                </a:cxn>
                <a:cxn ang="0">
                  <a:pos x="52" y="62"/>
                </a:cxn>
                <a:cxn ang="0">
                  <a:pos x="78" y="113"/>
                </a:cxn>
                <a:cxn ang="0">
                  <a:pos x="104" y="107"/>
                </a:cxn>
                <a:cxn ang="0">
                  <a:pos x="130" y="112"/>
                </a:cxn>
                <a:cxn ang="0">
                  <a:pos x="156" y="109"/>
                </a:cxn>
                <a:cxn ang="0">
                  <a:pos x="182" y="110"/>
                </a:cxn>
                <a:cxn ang="0">
                  <a:pos x="208" y="113"/>
                </a:cxn>
                <a:cxn ang="0">
                  <a:pos x="234" y="108"/>
                </a:cxn>
                <a:cxn ang="0">
                  <a:pos x="260" y="115"/>
                </a:cxn>
                <a:cxn ang="0">
                  <a:pos x="287" y="117"/>
                </a:cxn>
                <a:cxn ang="0">
                  <a:pos x="313" y="120"/>
                </a:cxn>
                <a:cxn ang="0">
                  <a:pos x="339" y="115"/>
                </a:cxn>
                <a:cxn ang="0">
                  <a:pos x="365" y="115"/>
                </a:cxn>
                <a:cxn ang="0">
                  <a:pos x="391" y="118"/>
                </a:cxn>
                <a:cxn ang="0">
                  <a:pos x="417" y="117"/>
                </a:cxn>
                <a:cxn ang="0">
                  <a:pos x="443" y="105"/>
                </a:cxn>
                <a:cxn ang="0">
                  <a:pos x="469" y="116"/>
                </a:cxn>
                <a:cxn ang="0">
                  <a:pos x="495" y="116"/>
                </a:cxn>
                <a:cxn ang="0">
                  <a:pos x="521" y="124"/>
                </a:cxn>
                <a:cxn ang="0">
                  <a:pos x="547" y="127"/>
                </a:cxn>
              </a:cxnLst>
              <a:rect l="0" t="0" r="r" b="b"/>
              <a:pathLst>
                <a:path w="547" h="127">
                  <a:moveTo>
                    <a:pt x="0" y="0"/>
                  </a:moveTo>
                  <a:lnTo>
                    <a:pt x="26" y="113"/>
                  </a:lnTo>
                  <a:lnTo>
                    <a:pt x="52" y="62"/>
                  </a:lnTo>
                  <a:lnTo>
                    <a:pt x="78" y="113"/>
                  </a:lnTo>
                  <a:lnTo>
                    <a:pt x="104" y="107"/>
                  </a:lnTo>
                  <a:lnTo>
                    <a:pt x="130" y="112"/>
                  </a:lnTo>
                  <a:lnTo>
                    <a:pt x="156" y="109"/>
                  </a:lnTo>
                  <a:lnTo>
                    <a:pt x="182" y="110"/>
                  </a:lnTo>
                  <a:lnTo>
                    <a:pt x="208" y="113"/>
                  </a:lnTo>
                  <a:lnTo>
                    <a:pt x="234" y="108"/>
                  </a:lnTo>
                  <a:lnTo>
                    <a:pt x="260" y="115"/>
                  </a:lnTo>
                  <a:lnTo>
                    <a:pt x="287" y="117"/>
                  </a:lnTo>
                  <a:lnTo>
                    <a:pt x="313" y="120"/>
                  </a:lnTo>
                  <a:lnTo>
                    <a:pt x="339" y="115"/>
                  </a:lnTo>
                  <a:lnTo>
                    <a:pt x="365" y="115"/>
                  </a:lnTo>
                  <a:lnTo>
                    <a:pt x="391" y="118"/>
                  </a:lnTo>
                  <a:lnTo>
                    <a:pt x="417" y="117"/>
                  </a:lnTo>
                  <a:lnTo>
                    <a:pt x="443" y="105"/>
                  </a:lnTo>
                  <a:lnTo>
                    <a:pt x="469" y="116"/>
                  </a:lnTo>
                  <a:lnTo>
                    <a:pt x="495" y="116"/>
                  </a:lnTo>
                  <a:lnTo>
                    <a:pt x="521" y="124"/>
                  </a:lnTo>
                  <a:lnTo>
                    <a:pt x="547" y="127"/>
                  </a:lnTo>
                </a:path>
              </a:pathLst>
            </a:custGeom>
            <a:ln>
              <a:headEnd/>
              <a:tailEnd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74" name="Freeform 50"/>
            <p:cNvSpPr>
              <a:spLocks/>
            </p:cNvSpPr>
            <p:nvPr/>
          </p:nvSpPr>
          <p:spPr bwMode="auto">
            <a:xfrm>
              <a:off x="1614488" y="3025776"/>
              <a:ext cx="6323013" cy="1652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" y="131"/>
                </a:cxn>
                <a:cxn ang="0">
                  <a:pos x="52" y="106"/>
                </a:cxn>
                <a:cxn ang="0">
                  <a:pos x="78" y="127"/>
                </a:cxn>
                <a:cxn ang="0">
                  <a:pos x="104" y="139"/>
                </a:cxn>
                <a:cxn ang="0">
                  <a:pos x="130" y="135"/>
                </a:cxn>
                <a:cxn ang="0">
                  <a:pos x="156" y="134"/>
                </a:cxn>
                <a:cxn ang="0">
                  <a:pos x="182" y="126"/>
                </a:cxn>
                <a:cxn ang="0">
                  <a:pos x="208" y="136"/>
                </a:cxn>
                <a:cxn ang="0">
                  <a:pos x="234" y="135"/>
                </a:cxn>
                <a:cxn ang="0">
                  <a:pos x="260" y="134"/>
                </a:cxn>
                <a:cxn ang="0">
                  <a:pos x="287" y="136"/>
                </a:cxn>
                <a:cxn ang="0">
                  <a:pos x="313" y="137"/>
                </a:cxn>
                <a:cxn ang="0">
                  <a:pos x="339" y="134"/>
                </a:cxn>
                <a:cxn ang="0">
                  <a:pos x="365" y="135"/>
                </a:cxn>
                <a:cxn ang="0">
                  <a:pos x="391" y="137"/>
                </a:cxn>
                <a:cxn ang="0">
                  <a:pos x="417" y="136"/>
                </a:cxn>
                <a:cxn ang="0">
                  <a:pos x="443" y="132"/>
                </a:cxn>
                <a:cxn ang="0">
                  <a:pos x="469" y="137"/>
                </a:cxn>
                <a:cxn ang="0">
                  <a:pos x="495" y="138"/>
                </a:cxn>
                <a:cxn ang="0">
                  <a:pos x="521" y="143"/>
                </a:cxn>
                <a:cxn ang="0">
                  <a:pos x="547" y="142"/>
                </a:cxn>
              </a:cxnLst>
              <a:rect l="0" t="0" r="r" b="b"/>
              <a:pathLst>
                <a:path w="547" h="143">
                  <a:moveTo>
                    <a:pt x="0" y="0"/>
                  </a:moveTo>
                  <a:lnTo>
                    <a:pt x="26" y="131"/>
                  </a:lnTo>
                  <a:lnTo>
                    <a:pt x="52" y="106"/>
                  </a:lnTo>
                  <a:lnTo>
                    <a:pt x="78" y="127"/>
                  </a:lnTo>
                  <a:lnTo>
                    <a:pt x="104" y="139"/>
                  </a:lnTo>
                  <a:lnTo>
                    <a:pt x="130" y="135"/>
                  </a:lnTo>
                  <a:lnTo>
                    <a:pt x="156" y="134"/>
                  </a:lnTo>
                  <a:lnTo>
                    <a:pt x="182" y="126"/>
                  </a:lnTo>
                  <a:lnTo>
                    <a:pt x="208" y="136"/>
                  </a:lnTo>
                  <a:lnTo>
                    <a:pt x="234" y="135"/>
                  </a:lnTo>
                  <a:lnTo>
                    <a:pt x="260" y="134"/>
                  </a:lnTo>
                  <a:lnTo>
                    <a:pt x="287" y="136"/>
                  </a:lnTo>
                  <a:lnTo>
                    <a:pt x="313" y="137"/>
                  </a:lnTo>
                  <a:lnTo>
                    <a:pt x="339" y="134"/>
                  </a:lnTo>
                  <a:lnTo>
                    <a:pt x="365" y="135"/>
                  </a:lnTo>
                  <a:lnTo>
                    <a:pt x="391" y="137"/>
                  </a:lnTo>
                  <a:lnTo>
                    <a:pt x="417" y="136"/>
                  </a:lnTo>
                  <a:lnTo>
                    <a:pt x="443" y="132"/>
                  </a:lnTo>
                  <a:lnTo>
                    <a:pt x="469" y="137"/>
                  </a:lnTo>
                  <a:lnTo>
                    <a:pt x="495" y="138"/>
                  </a:lnTo>
                  <a:lnTo>
                    <a:pt x="521" y="143"/>
                  </a:lnTo>
                  <a:lnTo>
                    <a:pt x="547" y="142"/>
                  </a:lnTo>
                </a:path>
              </a:pathLst>
            </a:custGeom>
            <a:ln>
              <a:headEnd/>
              <a:tailE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75" name="Freeform 51"/>
            <p:cNvSpPr>
              <a:spLocks/>
            </p:cNvSpPr>
            <p:nvPr/>
          </p:nvSpPr>
          <p:spPr bwMode="auto">
            <a:xfrm>
              <a:off x="1614488" y="2911476"/>
              <a:ext cx="6323013" cy="17319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" y="141"/>
                </a:cxn>
                <a:cxn ang="0">
                  <a:pos x="52" y="136"/>
                </a:cxn>
                <a:cxn ang="0">
                  <a:pos x="78" y="137"/>
                </a:cxn>
                <a:cxn ang="0">
                  <a:pos x="104" y="134"/>
                </a:cxn>
                <a:cxn ang="0">
                  <a:pos x="130" y="139"/>
                </a:cxn>
                <a:cxn ang="0">
                  <a:pos x="156" y="135"/>
                </a:cxn>
                <a:cxn ang="0">
                  <a:pos x="182" y="131"/>
                </a:cxn>
                <a:cxn ang="0">
                  <a:pos x="208" y="133"/>
                </a:cxn>
                <a:cxn ang="0">
                  <a:pos x="234" y="143"/>
                </a:cxn>
                <a:cxn ang="0">
                  <a:pos x="260" y="144"/>
                </a:cxn>
                <a:cxn ang="0">
                  <a:pos x="287" y="143"/>
                </a:cxn>
                <a:cxn ang="0">
                  <a:pos x="313" y="141"/>
                </a:cxn>
                <a:cxn ang="0">
                  <a:pos x="339" y="143"/>
                </a:cxn>
                <a:cxn ang="0">
                  <a:pos x="365" y="143"/>
                </a:cxn>
                <a:cxn ang="0">
                  <a:pos x="391" y="143"/>
                </a:cxn>
                <a:cxn ang="0">
                  <a:pos x="417" y="142"/>
                </a:cxn>
                <a:cxn ang="0">
                  <a:pos x="443" y="135"/>
                </a:cxn>
                <a:cxn ang="0">
                  <a:pos x="469" y="144"/>
                </a:cxn>
                <a:cxn ang="0">
                  <a:pos x="495" y="141"/>
                </a:cxn>
                <a:cxn ang="0">
                  <a:pos x="521" y="150"/>
                </a:cxn>
                <a:cxn ang="0">
                  <a:pos x="547" y="145"/>
                </a:cxn>
              </a:cxnLst>
              <a:rect l="0" t="0" r="r" b="b"/>
              <a:pathLst>
                <a:path w="547" h="150">
                  <a:moveTo>
                    <a:pt x="0" y="0"/>
                  </a:moveTo>
                  <a:lnTo>
                    <a:pt x="26" y="141"/>
                  </a:lnTo>
                  <a:lnTo>
                    <a:pt x="52" y="136"/>
                  </a:lnTo>
                  <a:lnTo>
                    <a:pt x="78" y="137"/>
                  </a:lnTo>
                  <a:lnTo>
                    <a:pt x="104" y="134"/>
                  </a:lnTo>
                  <a:lnTo>
                    <a:pt x="130" y="139"/>
                  </a:lnTo>
                  <a:lnTo>
                    <a:pt x="156" y="135"/>
                  </a:lnTo>
                  <a:lnTo>
                    <a:pt x="182" y="131"/>
                  </a:lnTo>
                  <a:lnTo>
                    <a:pt x="208" y="133"/>
                  </a:lnTo>
                  <a:lnTo>
                    <a:pt x="234" y="143"/>
                  </a:lnTo>
                  <a:lnTo>
                    <a:pt x="260" y="144"/>
                  </a:lnTo>
                  <a:lnTo>
                    <a:pt x="287" y="143"/>
                  </a:lnTo>
                  <a:lnTo>
                    <a:pt x="313" y="141"/>
                  </a:lnTo>
                  <a:lnTo>
                    <a:pt x="339" y="143"/>
                  </a:lnTo>
                  <a:lnTo>
                    <a:pt x="365" y="143"/>
                  </a:lnTo>
                  <a:lnTo>
                    <a:pt x="391" y="143"/>
                  </a:lnTo>
                  <a:lnTo>
                    <a:pt x="417" y="142"/>
                  </a:lnTo>
                  <a:lnTo>
                    <a:pt x="443" y="135"/>
                  </a:lnTo>
                  <a:lnTo>
                    <a:pt x="469" y="144"/>
                  </a:lnTo>
                  <a:lnTo>
                    <a:pt x="495" y="141"/>
                  </a:lnTo>
                  <a:lnTo>
                    <a:pt x="521" y="150"/>
                  </a:lnTo>
                  <a:lnTo>
                    <a:pt x="547" y="145"/>
                  </a:lnTo>
                </a:path>
              </a:pathLst>
            </a:custGeom>
            <a:ln>
              <a:headEnd/>
              <a:tailEnd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76" name="Rectangle 52"/>
            <p:cNvSpPr>
              <a:spLocks noChangeArrowheads="1"/>
            </p:cNvSpPr>
            <p:nvPr/>
          </p:nvSpPr>
          <p:spPr bwMode="auto">
            <a:xfrm>
              <a:off x="1590675" y="1698626"/>
              <a:ext cx="34925" cy="34925"/>
            </a:xfrm>
            <a:prstGeom prst="rect">
              <a:avLst/>
            </a:prstGeom>
            <a:solidFill>
              <a:srgbClr val="339966"/>
            </a:solidFill>
            <a:ln w="7">
              <a:solidFill>
                <a:srgbClr val="3399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77" name="Rectangle 53"/>
            <p:cNvSpPr>
              <a:spLocks noChangeArrowheads="1"/>
            </p:cNvSpPr>
            <p:nvPr/>
          </p:nvSpPr>
          <p:spPr bwMode="auto">
            <a:xfrm>
              <a:off x="1890713" y="2957513"/>
              <a:ext cx="34925" cy="34925"/>
            </a:xfrm>
            <a:prstGeom prst="rect">
              <a:avLst/>
            </a:prstGeom>
            <a:solidFill>
              <a:srgbClr val="339966"/>
            </a:solidFill>
            <a:ln w="7">
              <a:solidFill>
                <a:srgbClr val="3399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78" name="Rectangle 54"/>
            <p:cNvSpPr>
              <a:spLocks noChangeArrowheads="1"/>
            </p:cNvSpPr>
            <p:nvPr/>
          </p:nvSpPr>
          <p:spPr bwMode="auto">
            <a:xfrm>
              <a:off x="2192338" y="4238626"/>
              <a:ext cx="34925" cy="34925"/>
            </a:xfrm>
            <a:prstGeom prst="rect">
              <a:avLst/>
            </a:prstGeom>
            <a:solidFill>
              <a:srgbClr val="339966"/>
            </a:solidFill>
            <a:ln w="7">
              <a:solidFill>
                <a:srgbClr val="3399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79" name="Rectangle 55"/>
            <p:cNvSpPr>
              <a:spLocks noChangeArrowheads="1"/>
            </p:cNvSpPr>
            <p:nvPr/>
          </p:nvSpPr>
          <p:spPr bwMode="auto">
            <a:xfrm>
              <a:off x="2492375" y="4389438"/>
              <a:ext cx="34925" cy="34925"/>
            </a:xfrm>
            <a:prstGeom prst="rect">
              <a:avLst/>
            </a:prstGeom>
            <a:solidFill>
              <a:srgbClr val="339966"/>
            </a:solidFill>
            <a:ln w="7">
              <a:solidFill>
                <a:srgbClr val="3399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80" name="Rectangle 56"/>
            <p:cNvSpPr>
              <a:spLocks noChangeArrowheads="1"/>
            </p:cNvSpPr>
            <p:nvPr/>
          </p:nvSpPr>
          <p:spPr bwMode="auto">
            <a:xfrm>
              <a:off x="2792413" y="4389438"/>
              <a:ext cx="34925" cy="34925"/>
            </a:xfrm>
            <a:prstGeom prst="rect">
              <a:avLst/>
            </a:prstGeom>
            <a:solidFill>
              <a:srgbClr val="339966"/>
            </a:solidFill>
            <a:ln w="7">
              <a:solidFill>
                <a:srgbClr val="3399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81" name="Rectangle 57"/>
            <p:cNvSpPr>
              <a:spLocks noChangeArrowheads="1"/>
            </p:cNvSpPr>
            <p:nvPr/>
          </p:nvSpPr>
          <p:spPr bwMode="auto">
            <a:xfrm>
              <a:off x="3094038" y="4470401"/>
              <a:ext cx="34925" cy="34925"/>
            </a:xfrm>
            <a:prstGeom prst="rect">
              <a:avLst/>
            </a:prstGeom>
            <a:solidFill>
              <a:srgbClr val="339966"/>
            </a:solidFill>
            <a:ln w="7">
              <a:solidFill>
                <a:srgbClr val="3399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82" name="Rectangle 58"/>
            <p:cNvSpPr>
              <a:spLocks noChangeArrowheads="1"/>
            </p:cNvSpPr>
            <p:nvPr/>
          </p:nvSpPr>
          <p:spPr bwMode="auto">
            <a:xfrm>
              <a:off x="3394075" y="4505326"/>
              <a:ext cx="34925" cy="33338"/>
            </a:xfrm>
            <a:prstGeom prst="rect">
              <a:avLst/>
            </a:prstGeom>
            <a:solidFill>
              <a:srgbClr val="339966"/>
            </a:solidFill>
            <a:ln w="7">
              <a:solidFill>
                <a:srgbClr val="3399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83" name="Rectangle 59"/>
            <p:cNvSpPr>
              <a:spLocks noChangeArrowheads="1"/>
            </p:cNvSpPr>
            <p:nvPr/>
          </p:nvSpPr>
          <p:spPr bwMode="auto">
            <a:xfrm>
              <a:off x="3694113" y="4516438"/>
              <a:ext cx="34925" cy="34925"/>
            </a:xfrm>
            <a:prstGeom prst="rect">
              <a:avLst/>
            </a:prstGeom>
            <a:solidFill>
              <a:srgbClr val="339966"/>
            </a:solidFill>
            <a:ln w="7">
              <a:solidFill>
                <a:srgbClr val="3399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84" name="Rectangle 60"/>
            <p:cNvSpPr>
              <a:spLocks noChangeArrowheads="1"/>
            </p:cNvSpPr>
            <p:nvPr/>
          </p:nvSpPr>
          <p:spPr bwMode="auto">
            <a:xfrm>
              <a:off x="3995738" y="4527551"/>
              <a:ext cx="34925" cy="34925"/>
            </a:xfrm>
            <a:prstGeom prst="rect">
              <a:avLst/>
            </a:prstGeom>
            <a:solidFill>
              <a:srgbClr val="339966"/>
            </a:solidFill>
            <a:ln w="7">
              <a:solidFill>
                <a:srgbClr val="3399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85" name="Rectangle 61"/>
            <p:cNvSpPr>
              <a:spLocks noChangeArrowheads="1"/>
            </p:cNvSpPr>
            <p:nvPr/>
          </p:nvSpPr>
          <p:spPr bwMode="auto">
            <a:xfrm>
              <a:off x="4295775" y="4527551"/>
              <a:ext cx="34925" cy="34925"/>
            </a:xfrm>
            <a:prstGeom prst="rect">
              <a:avLst/>
            </a:prstGeom>
            <a:solidFill>
              <a:srgbClr val="339966"/>
            </a:solidFill>
            <a:ln w="7">
              <a:solidFill>
                <a:srgbClr val="3399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86" name="Rectangle 62"/>
            <p:cNvSpPr>
              <a:spLocks noChangeArrowheads="1"/>
            </p:cNvSpPr>
            <p:nvPr/>
          </p:nvSpPr>
          <p:spPr bwMode="auto">
            <a:xfrm>
              <a:off x="4595813" y="4538663"/>
              <a:ext cx="34925" cy="34925"/>
            </a:xfrm>
            <a:prstGeom prst="rect">
              <a:avLst/>
            </a:prstGeom>
            <a:solidFill>
              <a:srgbClr val="339966"/>
            </a:solidFill>
            <a:ln w="7">
              <a:solidFill>
                <a:srgbClr val="3399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87" name="Rectangle 63"/>
            <p:cNvSpPr>
              <a:spLocks noChangeArrowheads="1"/>
            </p:cNvSpPr>
            <p:nvPr/>
          </p:nvSpPr>
          <p:spPr bwMode="auto">
            <a:xfrm>
              <a:off x="4908550" y="4538663"/>
              <a:ext cx="34925" cy="34925"/>
            </a:xfrm>
            <a:prstGeom prst="rect">
              <a:avLst/>
            </a:prstGeom>
            <a:solidFill>
              <a:srgbClr val="339966"/>
            </a:solidFill>
            <a:ln w="7">
              <a:solidFill>
                <a:srgbClr val="3399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88" name="Rectangle 64"/>
            <p:cNvSpPr>
              <a:spLocks noChangeArrowheads="1"/>
            </p:cNvSpPr>
            <p:nvPr/>
          </p:nvSpPr>
          <p:spPr bwMode="auto">
            <a:xfrm>
              <a:off x="5208588" y="4538663"/>
              <a:ext cx="34925" cy="34925"/>
            </a:xfrm>
            <a:prstGeom prst="rect">
              <a:avLst/>
            </a:prstGeom>
            <a:solidFill>
              <a:srgbClr val="339966"/>
            </a:solidFill>
            <a:ln w="7">
              <a:solidFill>
                <a:srgbClr val="3399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89" name="Rectangle 65"/>
            <p:cNvSpPr>
              <a:spLocks noChangeArrowheads="1"/>
            </p:cNvSpPr>
            <p:nvPr/>
          </p:nvSpPr>
          <p:spPr bwMode="auto">
            <a:xfrm>
              <a:off x="5510213" y="4551363"/>
              <a:ext cx="34925" cy="33338"/>
            </a:xfrm>
            <a:prstGeom prst="rect">
              <a:avLst/>
            </a:prstGeom>
            <a:solidFill>
              <a:srgbClr val="339966"/>
            </a:solidFill>
            <a:ln w="7">
              <a:solidFill>
                <a:srgbClr val="3399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90" name="Rectangle 66"/>
            <p:cNvSpPr>
              <a:spLocks noChangeArrowheads="1"/>
            </p:cNvSpPr>
            <p:nvPr/>
          </p:nvSpPr>
          <p:spPr bwMode="auto">
            <a:xfrm>
              <a:off x="5810250" y="4551363"/>
              <a:ext cx="34925" cy="33338"/>
            </a:xfrm>
            <a:prstGeom prst="rect">
              <a:avLst/>
            </a:prstGeom>
            <a:solidFill>
              <a:srgbClr val="339966"/>
            </a:solidFill>
            <a:ln w="7">
              <a:solidFill>
                <a:srgbClr val="3399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91" name="Rectangle 67"/>
            <p:cNvSpPr>
              <a:spLocks noChangeArrowheads="1"/>
            </p:cNvSpPr>
            <p:nvPr/>
          </p:nvSpPr>
          <p:spPr bwMode="auto">
            <a:xfrm>
              <a:off x="6110288" y="4551363"/>
              <a:ext cx="34925" cy="33338"/>
            </a:xfrm>
            <a:prstGeom prst="rect">
              <a:avLst/>
            </a:prstGeom>
            <a:solidFill>
              <a:srgbClr val="339966"/>
            </a:solidFill>
            <a:ln w="7">
              <a:solidFill>
                <a:srgbClr val="3399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92" name="Rectangle 68"/>
            <p:cNvSpPr>
              <a:spLocks noChangeArrowheads="1"/>
            </p:cNvSpPr>
            <p:nvPr/>
          </p:nvSpPr>
          <p:spPr bwMode="auto">
            <a:xfrm>
              <a:off x="6411913" y="4562476"/>
              <a:ext cx="34925" cy="34925"/>
            </a:xfrm>
            <a:prstGeom prst="rect">
              <a:avLst/>
            </a:prstGeom>
            <a:solidFill>
              <a:srgbClr val="339966"/>
            </a:solidFill>
            <a:ln w="7">
              <a:solidFill>
                <a:srgbClr val="3399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93" name="Rectangle 69"/>
            <p:cNvSpPr>
              <a:spLocks noChangeArrowheads="1"/>
            </p:cNvSpPr>
            <p:nvPr/>
          </p:nvSpPr>
          <p:spPr bwMode="auto">
            <a:xfrm>
              <a:off x="6711950" y="4562476"/>
              <a:ext cx="34925" cy="34925"/>
            </a:xfrm>
            <a:prstGeom prst="rect">
              <a:avLst/>
            </a:prstGeom>
            <a:solidFill>
              <a:srgbClr val="339966"/>
            </a:solidFill>
            <a:ln w="7">
              <a:solidFill>
                <a:srgbClr val="3399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94" name="Rectangle 70"/>
            <p:cNvSpPr>
              <a:spLocks noChangeArrowheads="1"/>
            </p:cNvSpPr>
            <p:nvPr/>
          </p:nvSpPr>
          <p:spPr bwMode="auto">
            <a:xfrm>
              <a:off x="7011988" y="4584701"/>
              <a:ext cx="34925" cy="34925"/>
            </a:xfrm>
            <a:prstGeom prst="rect">
              <a:avLst/>
            </a:prstGeom>
            <a:solidFill>
              <a:srgbClr val="339966"/>
            </a:solidFill>
            <a:ln w="7">
              <a:solidFill>
                <a:srgbClr val="3399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95" name="Rectangle 71"/>
            <p:cNvSpPr>
              <a:spLocks noChangeArrowheads="1"/>
            </p:cNvSpPr>
            <p:nvPr/>
          </p:nvSpPr>
          <p:spPr bwMode="auto">
            <a:xfrm>
              <a:off x="7313613" y="4597401"/>
              <a:ext cx="34925" cy="34925"/>
            </a:xfrm>
            <a:prstGeom prst="rect">
              <a:avLst/>
            </a:prstGeom>
            <a:solidFill>
              <a:srgbClr val="339966"/>
            </a:solidFill>
            <a:ln w="7">
              <a:solidFill>
                <a:srgbClr val="3399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96" name="Rectangle 72"/>
            <p:cNvSpPr>
              <a:spLocks noChangeArrowheads="1"/>
            </p:cNvSpPr>
            <p:nvPr/>
          </p:nvSpPr>
          <p:spPr bwMode="auto">
            <a:xfrm>
              <a:off x="7613650" y="4619626"/>
              <a:ext cx="34925" cy="34925"/>
            </a:xfrm>
            <a:prstGeom prst="rect">
              <a:avLst/>
            </a:prstGeom>
            <a:solidFill>
              <a:srgbClr val="339966"/>
            </a:solidFill>
            <a:ln w="7">
              <a:solidFill>
                <a:srgbClr val="3399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97" name="Rectangle 73"/>
            <p:cNvSpPr>
              <a:spLocks noChangeArrowheads="1"/>
            </p:cNvSpPr>
            <p:nvPr/>
          </p:nvSpPr>
          <p:spPr bwMode="auto">
            <a:xfrm>
              <a:off x="7913688" y="4632326"/>
              <a:ext cx="34925" cy="33338"/>
            </a:xfrm>
            <a:prstGeom prst="rect">
              <a:avLst/>
            </a:prstGeom>
            <a:solidFill>
              <a:srgbClr val="339966"/>
            </a:solidFill>
            <a:ln w="7">
              <a:solidFill>
                <a:srgbClr val="3399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98" name="Freeform 74"/>
            <p:cNvSpPr>
              <a:spLocks/>
            </p:cNvSpPr>
            <p:nvPr/>
          </p:nvSpPr>
          <p:spPr bwMode="auto">
            <a:xfrm>
              <a:off x="1590675" y="3268663"/>
              <a:ext cx="46038" cy="46038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29" y="15"/>
                </a:cxn>
                <a:cxn ang="0">
                  <a:pos x="15" y="29"/>
                </a:cxn>
                <a:cxn ang="0">
                  <a:pos x="0" y="15"/>
                </a:cxn>
                <a:cxn ang="0">
                  <a:pos x="15" y="0"/>
                </a:cxn>
              </a:cxnLst>
              <a:rect l="0" t="0" r="r" b="b"/>
              <a:pathLst>
                <a:path w="29" h="29">
                  <a:moveTo>
                    <a:pt x="15" y="0"/>
                  </a:moveTo>
                  <a:lnTo>
                    <a:pt x="29" y="15"/>
                  </a:lnTo>
                  <a:lnTo>
                    <a:pt x="15" y="29"/>
                  </a:lnTo>
                  <a:lnTo>
                    <a:pt x="0" y="15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00FF"/>
            </a:solidFill>
            <a:ln w="7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99" name="Freeform 75"/>
            <p:cNvSpPr>
              <a:spLocks/>
            </p:cNvSpPr>
            <p:nvPr/>
          </p:nvSpPr>
          <p:spPr bwMode="auto">
            <a:xfrm>
              <a:off x="1890713" y="4573588"/>
              <a:ext cx="47625" cy="46038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30" y="15"/>
                </a:cxn>
                <a:cxn ang="0">
                  <a:pos x="15" y="29"/>
                </a:cxn>
                <a:cxn ang="0">
                  <a:pos x="0" y="15"/>
                </a:cxn>
                <a:cxn ang="0">
                  <a:pos x="15" y="0"/>
                </a:cxn>
              </a:cxnLst>
              <a:rect l="0" t="0" r="r" b="b"/>
              <a:pathLst>
                <a:path w="30" h="29">
                  <a:moveTo>
                    <a:pt x="15" y="0"/>
                  </a:moveTo>
                  <a:lnTo>
                    <a:pt x="30" y="15"/>
                  </a:lnTo>
                  <a:lnTo>
                    <a:pt x="15" y="29"/>
                  </a:lnTo>
                  <a:lnTo>
                    <a:pt x="0" y="15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00FF"/>
            </a:solidFill>
            <a:ln w="7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00" name="Freeform 76"/>
            <p:cNvSpPr>
              <a:spLocks/>
            </p:cNvSpPr>
            <p:nvPr/>
          </p:nvSpPr>
          <p:spPr bwMode="auto">
            <a:xfrm>
              <a:off x="2192338" y="3984626"/>
              <a:ext cx="46038" cy="46038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29" y="15"/>
                </a:cxn>
                <a:cxn ang="0">
                  <a:pos x="14" y="29"/>
                </a:cxn>
                <a:cxn ang="0">
                  <a:pos x="0" y="15"/>
                </a:cxn>
                <a:cxn ang="0">
                  <a:pos x="14" y="0"/>
                </a:cxn>
              </a:cxnLst>
              <a:rect l="0" t="0" r="r" b="b"/>
              <a:pathLst>
                <a:path w="29" h="29">
                  <a:moveTo>
                    <a:pt x="14" y="0"/>
                  </a:moveTo>
                  <a:lnTo>
                    <a:pt x="29" y="15"/>
                  </a:lnTo>
                  <a:lnTo>
                    <a:pt x="14" y="29"/>
                  </a:lnTo>
                  <a:lnTo>
                    <a:pt x="0" y="1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FF"/>
            </a:solidFill>
            <a:ln w="7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01" name="Freeform 77"/>
            <p:cNvSpPr>
              <a:spLocks/>
            </p:cNvSpPr>
            <p:nvPr/>
          </p:nvSpPr>
          <p:spPr bwMode="auto">
            <a:xfrm>
              <a:off x="2492375" y="4573588"/>
              <a:ext cx="46038" cy="46038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29" y="15"/>
                </a:cxn>
                <a:cxn ang="0">
                  <a:pos x="15" y="29"/>
                </a:cxn>
                <a:cxn ang="0">
                  <a:pos x="0" y="15"/>
                </a:cxn>
                <a:cxn ang="0">
                  <a:pos x="15" y="0"/>
                </a:cxn>
              </a:cxnLst>
              <a:rect l="0" t="0" r="r" b="b"/>
              <a:pathLst>
                <a:path w="29" h="29">
                  <a:moveTo>
                    <a:pt x="15" y="0"/>
                  </a:moveTo>
                  <a:lnTo>
                    <a:pt x="29" y="15"/>
                  </a:lnTo>
                  <a:lnTo>
                    <a:pt x="15" y="29"/>
                  </a:lnTo>
                  <a:lnTo>
                    <a:pt x="0" y="15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00FF"/>
            </a:solidFill>
            <a:ln w="7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02" name="Freeform 78"/>
            <p:cNvSpPr>
              <a:spLocks/>
            </p:cNvSpPr>
            <p:nvPr/>
          </p:nvSpPr>
          <p:spPr bwMode="auto">
            <a:xfrm>
              <a:off x="2792413" y="4505326"/>
              <a:ext cx="47625" cy="46038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30" y="14"/>
                </a:cxn>
                <a:cxn ang="0">
                  <a:pos x="15" y="29"/>
                </a:cxn>
                <a:cxn ang="0">
                  <a:pos x="0" y="14"/>
                </a:cxn>
                <a:cxn ang="0">
                  <a:pos x="15" y="0"/>
                </a:cxn>
              </a:cxnLst>
              <a:rect l="0" t="0" r="r" b="b"/>
              <a:pathLst>
                <a:path w="30" h="29">
                  <a:moveTo>
                    <a:pt x="15" y="0"/>
                  </a:moveTo>
                  <a:lnTo>
                    <a:pt x="30" y="14"/>
                  </a:lnTo>
                  <a:lnTo>
                    <a:pt x="15" y="29"/>
                  </a:lnTo>
                  <a:lnTo>
                    <a:pt x="0" y="14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00FF"/>
            </a:solidFill>
            <a:ln w="7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03" name="Freeform 79"/>
            <p:cNvSpPr>
              <a:spLocks/>
            </p:cNvSpPr>
            <p:nvPr/>
          </p:nvSpPr>
          <p:spPr bwMode="auto">
            <a:xfrm>
              <a:off x="3094038" y="4562476"/>
              <a:ext cx="46038" cy="46038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29" y="14"/>
                </a:cxn>
                <a:cxn ang="0">
                  <a:pos x="14" y="29"/>
                </a:cxn>
                <a:cxn ang="0">
                  <a:pos x="0" y="14"/>
                </a:cxn>
                <a:cxn ang="0">
                  <a:pos x="14" y="0"/>
                </a:cxn>
              </a:cxnLst>
              <a:rect l="0" t="0" r="r" b="b"/>
              <a:pathLst>
                <a:path w="29" h="29">
                  <a:moveTo>
                    <a:pt x="14" y="0"/>
                  </a:moveTo>
                  <a:lnTo>
                    <a:pt x="29" y="14"/>
                  </a:lnTo>
                  <a:lnTo>
                    <a:pt x="14" y="29"/>
                  </a:lnTo>
                  <a:lnTo>
                    <a:pt x="0" y="1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FF"/>
            </a:solidFill>
            <a:ln w="7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04" name="Freeform 80"/>
            <p:cNvSpPr>
              <a:spLocks/>
            </p:cNvSpPr>
            <p:nvPr/>
          </p:nvSpPr>
          <p:spPr bwMode="auto">
            <a:xfrm>
              <a:off x="3394075" y="4527551"/>
              <a:ext cx="46038" cy="46038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29" y="15"/>
                </a:cxn>
                <a:cxn ang="0">
                  <a:pos x="15" y="29"/>
                </a:cxn>
                <a:cxn ang="0">
                  <a:pos x="0" y="15"/>
                </a:cxn>
                <a:cxn ang="0">
                  <a:pos x="15" y="0"/>
                </a:cxn>
              </a:cxnLst>
              <a:rect l="0" t="0" r="r" b="b"/>
              <a:pathLst>
                <a:path w="29" h="29">
                  <a:moveTo>
                    <a:pt x="15" y="0"/>
                  </a:moveTo>
                  <a:lnTo>
                    <a:pt x="29" y="15"/>
                  </a:lnTo>
                  <a:lnTo>
                    <a:pt x="15" y="29"/>
                  </a:lnTo>
                  <a:lnTo>
                    <a:pt x="0" y="15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00FF"/>
            </a:solidFill>
            <a:ln w="7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05" name="Freeform 81"/>
            <p:cNvSpPr>
              <a:spLocks/>
            </p:cNvSpPr>
            <p:nvPr/>
          </p:nvSpPr>
          <p:spPr bwMode="auto">
            <a:xfrm>
              <a:off x="3694113" y="4538663"/>
              <a:ext cx="47625" cy="46038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30" y="15"/>
                </a:cxn>
                <a:cxn ang="0">
                  <a:pos x="15" y="29"/>
                </a:cxn>
                <a:cxn ang="0">
                  <a:pos x="0" y="15"/>
                </a:cxn>
                <a:cxn ang="0">
                  <a:pos x="15" y="0"/>
                </a:cxn>
              </a:cxnLst>
              <a:rect l="0" t="0" r="r" b="b"/>
              <a:pathLst>
                <a:path w="30" h="29">
                  <a:moveTo>
                    <a:pt x="15" y="0"/>
                  </a:moveTo>
                  <a:lnTo>
                    <a:pt x="30" y="15"/>
                  </a:lnTo>
                  <a:lnTo>
                    <a:pt x="15" y="29"/>
                  </a:lnTo>
                  <a:lnTo>
                    <a:pt x="0" y="15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00FF"/>
            </a:solidFill>
            <a:ln w="7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06" name="Freeform 82"/>
            <p:cNvSpPr>
              <a:spLocks/>
            </p:cNvSpPr>
            <p:nvPr/>
          </p:nvSpPr>
          <p:spPr bwMode="auto">
            <a:xfrm>
              <a:off x="3995738" y="4573588"/>
              <a:ext cx="46038" cy="46038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29" y="15"/>
                </a:cxn>
                <a:cxn ang="0">
                  <a:pos x="14" y="29"/>
                </a:cxn>
                <a:cxn ang="0">
                  <a:pos x="0" y="15"/>
                </a:cxn>
                <a:cxn ang="0">
                  <a:pos x="14" y="0"/>
                </a:cxn>
              </a:cxnLst>
              <a:rect l="0" t="0" r="r" b="b"/>
              <a:pathLst>
                <a:path w="29" h="29">
                  <a:moveTo>
                    <a:pt x="14" y="0"/>
                  </a:moveTo>
                  <a:lnTo>
                    <a:pt x="29" y="15"/>
                  </a:lnTo>
                  <a:lnTo>
                    <a:pt x="14" y="29"/>
                  </a:lnTo>
                  <a:lnTo>
                    <a:pt x="0" y="1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FF"/>
            </a:solidFill>
            <a:ln w="7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07" name="Freeform 83"/>
            <p:cNvSpPr>
              <a:spLocks/>
            </p:cNvSpPr>
            <p:nvPr/>
          </p:nvSpPr>
          <p:spPr bwMode="auto">
            <a:xfrm>
              <a:off x="4295775" y="4516438"/>
              <a:ext cx="46038" cy="46038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29" y="14"/>
                </a:cxn>
                <a:cxn ang="0">
                  <a:pos x="15" y="29"/>
                </a:cxn>
                <a:cxn ang="0">
                  <a:pos x="0" y="14"/>
                </a:cxn>
                <a:cxn ang="0">
                  <a:pos x="15" y="0"/>
                </a:cxn>
              </a:cxnLst>
              <a:rect l="0" t="0" r="r" b="b"/>
              <a:pathLst>
                <a:path w="29" h="29">
                  <a:moveTo>
                    <a:pt x="15" y="0"/>
                  </a:moveTo>
                  <a:lnTo>
                    <a:pt x="29" y="14"/>
                  </a:lnTo>
                  <a:lnTo>
                    <a:pt x="15" y="29"/>
                  </a:lnTo>
                  <a:lnTo>
                    <a:pt x="0" y="14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00FF"/>
            </a:solidFill>
            <a:ln w="7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08" name="Freeform 84"/>
            <p:cNvSpPr>
              <a:spLocks/>
            </p:cNvSpPr>
            <p:nvPr/>
          </p:nvSpPr>
          <p:spPr bwMode="auto">
            <a:xfrm>
              <a:off x="4595813" y="4597401"/>
              <a:ext cx="47625" cy="46038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30" y="14"/>
                </a:cxn>
                <a:cxn ang="0">
                  <a:pos x="15" y="29"/>
                </a:cxn>
                <a:cxn ang="0">
                  <a:pos x="0" y="14"/>
                </a:cxn>
                <a:cxn ang="0">
                  <a:pos x="15" y="0"/>
                </a:cxn>
              </a:cxnLst>
              <a:rect l="0" t="0" r="r" b="b"/>
              <a:pathLst>
                <a:path w="30" h="29">
                  <a:moveTo>
                    <a:pt x="15" y="0"/>
                  </a:moveTo>
                  <a:lnTo>
                    <a:pt x="30" y="14"/>
                  </a:lnTo>
                  <a:lnTo>
                    <a:pt x="15" y="29"/>
                  </a:lnTo>
                  <a:lnTo>
                    <a:pt x="0" y="14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00FF"/>
            </a:solidFill>
            <a:ln w="7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09" name="Freeform 85"/>
            <p:cNvSpPr>
              <a:spLocks/>
            </p:cNvSpPr>
            <p:nvPr/>
          </p:nvSpPr>
          <p:spPr bwMode="auto">
            <a:xfrm>
              <a:off x="4908550" y="4619626"/>
              <a:ext cx="46038" cy="46038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29" y="15"/>
                </a:cxn>
                <a:cxn ang="0">
                  <a:pos x="15" y="29"/>
                </a:cxn>
                <a:cxn ang="0">
                  <a:pos x="0" y="15"/>
                </a:cxn>
                <a:cxn ang="0">
                  <a:pos x="15" y="0"/>
                </a:cxn>
              </a:cxnLst>
              <a:rect l="0" t="0" r="r" b="b"/>
              <a:pathLst>
                <a:path w="29" h="29">
                  <a:moveTo>
                    <a:pt x="15" y="0"/>
                  </a:moveTo>
                  <a:lnTo>
                    <a:pt x="29" y="15"/>
                  </a:lnTo>
                  <a:lnTo>
                    <a:pt x="15" y="29"/>
                  </a:lnTo>
                  <a:lnTo>
                    <a:pt x="0" y="15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00FF"/>
            </a:solidFill>
            <a:ln w="7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10" name="Freeform 86"/>
            <p:cNvSpPr>
              <a:spLocks/>
            </p:cNvSpPr>
            <p:nvPr/>
          </p:nvSpPr>
          <p:spPr bwMode="auto">
            <a:xfrm>
              <a:off x="5208588" y="4654551"/>
              <a:ext cx="47625" cy="46038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30" y="15"/>
                </a:cxn>
                <a:cxn ang="0">
                  <a:pos x="15" y="29"/>
                </a:cxn>
                <a:cxn ang="0">
                  <a:pos x="0" y="15"/>
                </a:cxn>
                <a:cxn ang="0">
                  <a:pos x="15" y="0"/>
                </a:cxn>
              </a:cxnLst>
              <a:rect l="0" t="0" r="r" b="b"/>
              <a:pathLst>
                <a:path w="30" h="29">
                  <a:moveTo>
                    <a:pt x="15" y="0"/>
                  </a:moveTo>
                  <a:lnTo>
                    <a:pt x="30" y="15"/>
                  </a:lnTo>
                  <a:lnTo>
                    <a:pt x="15" y="29"/>
                  </a:lnTo>
                  <a:lnTo>
                    <a:pt x="0" y="15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00FF"/>
            </a:solidFill>
            <a:ln w="7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11" name="Freeform 87"/>
            <p:cNvSpPr>
              <a:spLocks/>
            </p:cNvSpPr>
            <p:nvPr/>
          </p:nvSpPr>
          <p:spPr bwMode="auto">
            <a:xfrm>
              <a:off x="5510213" y="4597401"/>
              <a:ext cx="46038" cy="46038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29" y="14"/>
                </a:cxn>
                <a:cxn ang="0">
                  <a:pos x="14" y="29"/>
                </a:cxn>
                <a:cxn ang="0">
                  <a:pos x="0" y="14"/>
                </a:cxn>
                <a:cxn ang="0">
                  <a:pos x="14" y="0"/>
                </a:cxn>
              </a:cxnLst>
              <a:rect l="0" t="0" r="r" b="b"/>
              <a:pathLst>
                <a:path w="29" h="29">
                  <a:moveTo>
                    <a:pt x="14" y="0"/>
                  </a:moveTo>
                  <a:lnTo>
                    <a:pt x="29" y="14"/>
                  </a:lnTo>
                  <a:lnTo>
                    <a:pt x="14" y="29"/>
                  </a:lnTo>
                  <a:lnTo>
                    <a:pt x="0" y="1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FF"/>
            </a:solidFill>
            <a:ln w="7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12" name="Freeform 88"/>
            <p:cNvSpPr>
              <a:spLocks/>
            </p:cNvSpPr>
            <p:nvPr/>
          </p:nvSpPr>
          <p:spPr bwMode="auto">
            <a:xfrm>
              <a:off x="5810250" y="4597401"/>
              <a:ext cx="46038" cy="46038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29" y="14"/>
                </a:cxn>
                <a:cxn ang="0">
                  <a:pos x="15" y="29"/>
                </a:cxn>
                <a:cxn ang="0">
                  <a:pos x="0" y="14"/>
                </a:cxn>
                <a:cxn ang="0">
                  <a:pos x="15" y="0"/>
                </a:cxn>
              </a:cxnLst>
              <a:rect l="0" t="0" r="r" b="b"/>
              <a:pathLst>
                <a:path w="29" h="29">
                  <a:moveTo>
                    <a:pt x="15" y="0"/>
                  </a:moveTo>
                  <a:lnTo>
                    <a:pt x="29" y="14"/>
                  </a:lnTo>
                  <a:lnTo>
                    <a:pt x="15" y="29"/>
                  </a:lnTo>
                  <a:lnTo>
                    <a:pt x="0" y="14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00FF"/>
            </a:solidFill>
            <a:ln w="7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13" name="Freeform 89"/>
            <p:cNvSpPr>
              <a:spLocks/>
            </p:cNvSpPr>
            <p:nvPr/>
          </p:nvSpPr>
          <p:spPr bwMode="auto">
            <a:xfrm>
              <a:off x="6110288" y="4632326"/>
              <a:ext cx="47625" cy="46038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30" y="14"/>
                </a:cxn>
                <a:cxn ang="0">
                  <a:pos x="15" y="29"/>
                </a:cxn>
                <a:cxn ang="0">
                  <a:pos x="0" y="14"/>
                </a:cxn>
                <a:cxn ang="0">
                  <a:pos x="15" y="0"/>
                </a:cxn>
              </a:cxnLst>
              <a:rect l="0" t="0" r="r" b="b"/>
              <a:pathLst>
                <a:path w="30" h="29">
                  <a:moveTo>
                    <a:pt x="15" y="0"/>
                  </a:moveTo>
                  <a:lnTo>
                    <a:pt x="30" y="14"/>
                  </a:lnTo>
                  <a:lnTo>
                    <a:pt x="15" y="29"/>
                  </a:lnTo>
                  <a:lnTo>
                    <a:pt x="0" y="14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00FF"/>
            </a:solidFill>
            <a:ln w="7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14" name="Freeform 90"/>
            <p:cNvSpPr>
              <a:spLocks/>
            </p:cNvSpPr>
            <p:nvPr/>
          </p:nvSpPr>
          <p:spPr bwMode="auto">
            <a:xfrm>
              <a:off x="6411913" y="4619626"/>
              <a:ext cx="46038" cy="46038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29" y="15"/>
                </a:cxn>
                <a:cxn ang="0">
                  <a:pos x="14" y="29"/>
                </a:cxn>
                <a:cxn ang="0">
                  <a:pos x="0" y="15"/>
                </a:cxn>
                <a:cxn ang="0">
                  <a:pos x="14" y="0"/>
                </a:cxn>
              </a:cxnLst>
              <a:rect l="0" t="0" r="r" b="b"/>
              <a:pathLst>
                <a:path w="29" h="29">
                  <a:moveTo>
                    <a:pt x="14" y="0"/>
                  </a:moveTo>
                  <a:lnTo>
                    <a:pt x="29" y="15"/>
                  </a:lnTo>
                  <a:lnTo>
                    <a:pt x="14" y="29"/>
                  </a:lnTo>
                  <a:lnTo>
                    <a:pt x="0" y="1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FF"/>
            </a:solidFill>
            <a:ln w="7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15" name="Freeform 91"/>
            <p:cNvSpPr>
              <a:spLocks/>
            </p:cNvSpPr>
            <p:nvPr/>
          </p:nvSpPr>
          <p:spPr bwMode="auto">
            <a:xfrm>
              <a:off x="6711950" y="4481513"/>
              <a:ext cx="46038" cy="46038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29" y="15"/>
                </a:cxn>
                <a:cxn ang="0">
                  <a:pos x="15" y="29"/>
                </a:cxn>
                <a:cxn ang="0">
                  <a:pos x="0" y="15"/>
                </a:cxn>
                <a:cxn ang="0">
                  <a:pos x="15" y="0"/>
                </a:cxn>
              </a:cxnLst>
              <a:rect l="0" t="0" r="r" b="b"/>
              <a:pathLst>
                <a:path w="29" h="29">
                  <a:moveTo>
                    <a:pt x="15" y="0"/>
                  </a:moveTo>
                  <a:lnTo>
                    <a:pt x="29" y="15"/>
                  </a:lnTo>
                  <a:lnTo>
                    <a:pt x="15" y="29"/>
                  </a:lnTo>
                  <a:lnTo>
                    <a:pt x="0" y="15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00FF"/>
            </a:solidFill>
            <a:ln w="7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16" name="Freeform 92"/>
            <p:cNvSpPr>
              <a:spLocks/>
            </p:cNvSpPr>
            <p:nvPr/>
          </p:nvSpPr>
          <p:spPr bwMode="auto">
            <a:xfrm>
              <a:off x="7011988" y="4608513"/>
              <a:ext cx="47625" cy="46038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30" y="15"/>
                </a:cxn>
                <a:cxn ang="0">
                  <a:pos x="15" y="29"/>
                </a:cxn>
                <a:cxn ang="0">
                  <a:pos x="0" y="15"/>
                </a:cxn>
                <a:cxn ang="0">
                  <a:pos x="15" y="0"/>
                </a:cxn>
              </a:cxnLst>
              <a:rect l="0" t="0" r="r" b="b"/>
              <a:pathLst>
                <a:path w="30" h="29">
                  <a:moveTo>
                    <a:pt x="15" y="0"/>
                  </a:moveTo>
                  <a:lnTo>
                    <a:pt x="30" y="15"/>
                  </a:lnTo>
                  <a:lnTo>
                    <a:pt x="15" y="29"/>
                  </a:lnTo>
                  <a:lnTo>
                    <a:pt x="0" y="15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00FF"/>
            </a:solidFill>
            <a:ln w="7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17" name="Freeform 93"/>
            <p:cNvSpPr>
              <a:spLocks/>
            </p:cNvSpPr>
            <p:nvPr/>
          </p:nvSpPr>
          <p:spPr bwMode="auto">
            <a:xfrm>
              <a:off x="7313613" y="4608513"/>
              <a:ext cx="46038" cy="46038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29" y="15"/>
                </a:cxn>
                <a:cxn ang="0">
                  <a:pos x="14" y="29"/>
                </a:cxn>
                <a:cxn ang="0">
                  <a:pos x="0" y="15"/>
                </a:cxn>
                <a:cxn ang="0">
                  <a:pos x="14" y="0"/>
                </a:cxn>
              </a:cxnLst>
              <a:rect l="0" t="0" r="r" b="b"/>
              <a:pathLst>
                <a:path w="29" h="29">
                  <a:moveTo>
                    <a:pt x="14" y="0"/>
                  </a:moveTo>
                  <a:lnTo>
                    <a:pt x="29" y="15"/>
                  </a:lnTo>
                  <a:lnTo>
                    <a:pt x="14" y="29"/>
                  </a:lnTo>
                  <a:lnTo>
                    <a:pt x="0" y="1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FF"/>
            </a:solidFill>
            <a:ln w="7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18" name="Freeform 94"/>
            <p:cNvSpPr>
              <a:spLocks/>
            </p:cNvSpPr>
            <p:nvPr/>
          </p:nvSpPr>
          <p:spPr bwMode="auto">
            <a:xfrm>
              <a:off x="7613650" y="4700588"/>
              <a:ext cx="46038" cy="46038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29" y="15"/>
                </a:cxn>
                <a:cxn ang="0">
                  <a:pos x="15" y="29"/>
                </a:cxn>
                <a:cxn ang="0">
                  <a:pos x="0" y="15"/>
                </a:cxn>
                <a:cxn ang="0">
                  <a:pos x="15" y="0"/>
                </a:cxn>
              </a:cxnLst>
              <a:rect l="0" t="0" r="r" b="b"/>
              <a:pathLst>
                <a:path w="29" h="29">
                  <a:moveTo>
                    <a:pt x="15" y="0"/>
                  </a:moveTo>
                  <a:lnTo>
                    <a:pt x="29" y="15"/>
                  </a:lnTo>
                  <a:lnTo>
                    <a:pt x="15" y="29"/>
                  </a:lnTo>
                  <a:lnTo>
                    <a:pt x="0" y="15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00FF"/>
            </a:solidFill>
            <a:ln w="7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19" name="Freeform 95"/>
            <p:cNvSpPr>
              <a:spLocks/>
            </p:cNvSpPr>
            <p:nvPr/>
          </p:nvSpPr>
          <p:spPr bwMode="auto">
            <a:xfrm>
              <a:off x="7913688" y="4735513"/>
              <a:ext cx="47625" cy="46038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30" y="15"/>
                </a:cxn>
                <a:cxn ang="0">
                  <a:pos x="15" y="29"/>
                </a:cxn>
                <a:cxn ang="0">
                  <a:pos x="0" y="15"/>
                </a:cxn>
                <a:cxn ang="0">
                  <a:pos x="15" y="0"/>
                </a:cxn>
              </a:cxnLst>
              <a:rect l="0" t="0" r="r" b="b"/>
              <a:pathLst>
                <a:path w="30" h="29">
                  <a:moveTo>
                    <a:pt x="15" y="0"/>
                  </a:moveTo>
                  <a:lnTo>
                    <a:pt x="30" y="15"/>
                  </a:lnTo>
                  <a:lnTo>
                    <a:pt x="15" y="29"/>
                  </a:lnTo>
                  <a:lnTo>
                    <a:pt x="0" y="15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00FF"/>
            </a:solidFill>
            <a:ln w="7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20" name="Oval 96"/>
            <p:cNvSpPr>
              <a:spLocks noChangeArrowheads="1"/>
            </p:cNvSpPr>
            <p:nvPr/>
          </p:nvSpPr>
          <p:spPr bwMode="auto">
            <a:xfrm>
              <a:off x="1590675" y="3003551"/>
              <a:ext cx="34925" cy="34925"/>
            </a:xfrm>
            <a:prstGeom prst="ellipse">
              <a:avLst/>
            </a:prstGeom>
            <a:solidFill>
              <a:srgbClr val="FFFF00"/>
            </a:solidFill>
            <a:ln w="7">
              <a:solidFill>
                <a:srgbClr val="8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21" name="Oval 97"/>
            <p:cNvSpPr>
              <a:spLocks noChangeArrowheads="1"/>
            </p:cNvSpPr>
            <p:nvPr/>
          </p:nvSpPr>
          <p:spPr bwMode="auto">
            <a:xfrm>
              <a:off x="1890713" y="4516438"/>
              <a:ext cx="34925" cy="34925"/>
            </a:xfrm>
            <a:prstGeom prst="ellipse">
              <a:avLst/>
            </a:prstGeom>
            <a:solidFill>
              <a:srgbClr val="FFFF00"/>
            </a:solidFill>
            <a:ln w="7">
              <a:solidFill>
                <a:srgbClr val="8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22" name="Oval 98"/>
            <p:cNvSpPr>
              <a:spLocks noChangeArrowheads="1"/>
            </p:cNvSpPr>
            <p:nvPr/>
          </p:nvSpPr>
          <p:spPr bwMode="auto">
            <a:xfrm>
              <a:off x="2192338" y="4227513"/>
              <a:ext cx="34925" cy="34925"/>
            </a:xfrm>
            <a:prstGeom prst="ellipse">
              <a:avLst/>
            </a:prstGeom>
            <a:solidFill>
              <a:srgbClr val="FFFF00"/>
            </a:solidFill>
            <a:ln w="7">
              <a:solidFill>
                <a:srgbClr val="8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23" name="Oval 99"/>
            <p:cNvSpPr>
              <a:spLocks noChangeArrowheads="1"/>
            </p:cNvSpPr>
            <p:nvPr/>
          </p:nvSpPr>
          <p:spPr bwMode="auto">
            <a:xfrm>
              <a:off x="2492375" y="4470401"/>
              <a:ext cx="34925" cy="34925"/>
            </a:xfrm>
            <a:prstGeom prst="ellipse">
              <a:avLst/>
            </a:prstGeom>
            <a:solidFill>
              <a:srgbClr val="FFFF00"/>
            </a:solidFill>
            <a:ln w="7">
              <a:solidFill>
                <a:srgbClr val="8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24" name="Oval 100"/>
            <p:cNvSpPr>
              <a:spLocks noChangeArrowheads="1"/>
            </p:cNvSpPr>
            <p:nvPr/>
          </p:nvSpPr>
          <p:spPr bwMode="auto">
            <a:xfrm>
              <a:off x="2792413" y="4608513"/>
              <a:ext cx="34925" cy="34925"/>
            </a:xfrm>
            <a:prstGeom prst="ellipse">
              <a:avLst/>
            </a:prstGeom>
            <a:solidFill>
              <a:srgbClr val="FFFF00"/>
            </a:solidFill>
            <a:ln w="7">
              <a:solidFill>
                <a:srgbClr val="8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25" name="Oval 101"/>
            <p:cNvSpPr>
              <a:spLocks noChangeArrowheads="1"/>
            </p:cNvSpPr>
            <p:nvPr/>
          </p:nvSpPr>
          <p:spPr bwMode="auto">
            <a:xfrm>
              <a:off x="3094038" y="4562476"/>
              <a:ext cx="34925" cy="34925"/>
            </a:xfrm>
            <a:prstGeom prst="ellipse">
              <a:avLst/>
            </a:prstGeom>
            <a:solidFill>
              <a:srgbClr val="FFFF00"/>
            </a:solidFill>
            <a:ln w="7">
              <a:solidFill>
                <a:srgbClr val="8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26" name="Oval 102"/>
            <p:cNvSpPr>
              <a:spLocks noChangeArrowheads="1"/>
            </p:cNvSpPr>
            <p:nvPr/>
          </p:nvSpPr>
          <p:spPr bwMode="auto">
            <a:xfrm>
              <a:off x="3394075" y="4551363"/>
              <a:ext cx="34925" cy="33338"/>
            </a:xfrm>
            <a:prstGeom prst="ellipse">
              <a:avLst/>
            </a:prstGeom>
            <a:solidFill>
              <a:srgbClr val="FFFF00"/>
            </a:solidFill>
            <a:ln w="7">
              <a:solidFill>
                <a:srgbClr val="8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27" name="Oval 103"/>
            <p:cNvSpPr>
              <a:spLocks noChangeArrowheads="1"/>
            </p:cNvSpPr>
            <p:nvPr/>
          </p:nvSpPr>
          <p:spPr bwMode="auto">
            <a:xfrm>
              <a:off x="3694113" y="4457701"/>
              <a:ext cx="34925" cy="34925"/>
            </a:xfrm>
            <a:prstGeom prst="ellipse">
              <a:avLst/>
            </a:prstGeom>
            <a:solidFill>
              <a:srgbClr val="FFFF00"/>
            </a:solidFill>
            <a:ln w="7">
              <a:solidFill>
                <a:srgbClr val="8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28" name="Oval 104"/>
            <p:cNvSpPr>
              <a:spLocks noChangeArrowheads="1"/>
            </p:cNvSpPr>
            <p:nvPr/>
          </p:nvSpPr>
          <p:spPr bwMode="auto">
            <a:xfrm>
              <a:off x="3995738" y="4573588"/>
              <a:ext cx="34925" cy="34925"/>
            </a:xfrm>
            <a:prstGeom prst="ellipse">
              <a:avLst/>
            </a:prstGeom>
            <a:solidFill>
              <a:srgbClr val="FFFF00"/>
            </a:solidFill>
            <a:ln w="7">
              <a:solidFill>
                <a:srgbClr val="8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29" name="Oval 105"/>
            <p:cNvSpPr>
              <a:spLocks noChangeArrowheads="1"/>
            </p:cNvSpPr>
            <p:nvPr/>
          </p:nvSpPr>
          <p:spPr bwMode="auto">
            <a:xfrm>
              <a:off x="4295775" y="4562476"/>
              <a:ext cx="34925" cy="34925"/>
            </a:xfrm>
            <a:prstGeom prst="ellipse">
              <a:avLst/>
            </a:prstGeom>
            <a:solidFill>
              <a:srgbClr val="FFFF00"/>
            </a:solidFill>
            <a:ln w="7">
              <a:solidFill>
                <a:srgbClr val="8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30" name="Oval 106"/>
            <p:cNvSpPr>
              <a:spLocks noChangeArrowheads="1"/>
            </p:cNvSpPr>
            <p:nvPr/>
          </p:nvSpPr>
          <p:spPr bwMode="auto">
            <a:xfrm>
              <a:off x="4595813" y="4551363"/>
              <a:ext cx="34925" cy="33338"/>
            </a:xfrm>
            <a:prstGeom prst="ellipse">
              <a:avLst/>
            </a:prstGeom>
            <a:solidFill>
              <a:srgbClr val="FFFF00"/>
            </a:solidFill>
            <a:ln w="7">
              <a:solidFill>
                <a:srgbClr val="8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31" name="Oval 107"/>
            <p:cNvSpPr>
              <a:spLocks noChangeArrowheads="1"/>
            </p:cNvSpPr>
            <p:nvPr/>
          </p:nvSpPr>
          <p:spPr bwMode="auto">
            <a:xfrm>
              <a:off x="4908550" y="4573588"/>
              <a:ext cx="34925" cy="34925"/>
            </a:xfrm>
            <a:prstGeom prst="ellipse">
              <a:avLst/>
            </a:prstGeom>
            <a:solidFill>
              <a:srgbClr val="FFFF00"/>
            </a:solidFill>
            <a:ln w="7">
              <a:solidFill>
                <a:srgbClr val="8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32" name="Oval 108"/>
            <p:cNvSpPr>
              <a:spLocks noChangeArrowheads="1"/>
            </p:cNvSpPr>
            <p:nvPr/>
          </p:nvSpPr>
          <p:spPr bwMode="auto">
            <a:xfrm>
              <a:off x="5208588" y="4584701"/>
              <a:ext cx="34925" cy="34925"/>
            </a:xfrm>
            <a:prstGeom prst="ellipse">
              <a:avLst/>
            </a:prstGeom>
            <a:solidFill>
              <a:srgbClr val="FFFF00"/>
            </a:solidFill>
            <a:ln w="7">
              <a:solidFill>
                <a:srgbClr val="8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33" name="Oval 109"/>
            <p:cNvSpPr>
              <a:spLocks noChangeArrowheads="1"/>
            </p:cNvSpPr>
            <p:nvPr/>
          </p:nvSpPr>
          <p:spPr bwMode="auto">
            <a:xfrm>
              <a:off x="5510213" y="4551363"/>
              <a:ext cx="34925" cy="33338"/>
            </a:xfrm>
            <a:prstGeom prst="ellipse">
              <a:avLst/>
            </a:prstGeom>
            <a:solidFill>
              <a:srgbClr val="FFFF00"/>
            </a:solidFill>
            <a:ln w="7">
              <a:solidFill>
                <a:srgbClr val="8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34" name="Oval 110"/>
            <p:cNvSpPr>
              <a:spLocks noChangeArrowheads="1"/>
            </p:cNvSpPr>
            <p:nvPr/>
          </p:nvSpPr>
          <p:spPr bwMode="auto">
            <a:xfrm>
              <a:off x="5810250" y="4562476"/>
              <a:ext cx="34925" cy="34925"/>
            </a:xfrm>
            <a:prstGeom prst="ellipse">
              <a:avLst/>
            </a:prstGeom>
            <a:solidFill>
              <a:srgbClr val="FFFF00"/>
            </a:solidFill>
            <a:ln w="7">
              <a:solidFill>
                <a:srgbClr val="8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35" name="Oval 111"/>
            <p:cNvSpPr>
              <a:spLocks noChangeArrowheads="1"/>
            </p:cNvSpPr>
            <p:nvPr/>
          </p:nvSpPr>
          <p:spPr bwMode="auto">
            <a:xfrm>
              <a:off x="6110288" y="4584701"/>
              <a:ext cx="34925" cy="34925"/>
            </a:xfrm>
            <a:prstGeom prst="ellipse">
              <a:avLst/>
            </a:prstGeom>
            <a:solidFill>
              <a:srgbClr val="FFFF00"/>
            </a:solidFill>
            <a:ln w="7">
              <a:solidFill>
                <a:srgbClr val="8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36" name="Oval 112"/>
            <p:cNvSpPr>
              <a:spLocks noChangeArrowheads="1"/>
            </p:cNvSpPr>
            <p:nvPr/>
          </p:nvSpPr>
          <p:spPr bwMode="auto">
            <a:xfrm>
              <a:off x="6411913" y="4573588"/>
              <a:ext cx="34925" cy="34925"/>
            </a:xfrm>
            <a:prstGeom prst="ellipse">
              <a:avLst/>
            </a:prstGeom>
            <a:solidFill>
              <a:srgbClr val="FFFF00"/>
            </a:solidFill>
            <a:ln w="7">
              <a:solidFill>
                <a:srgbClr val="8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37" name="Oval 113"/>
            <p:cNvSpPr>
              <a:spLocks noChangeArrowheads="1"/>
            </p:cNvSpPr>
            <p:nvPr/>
          </p:nvSpPr>
          <p:spPr bwMode="auto">
            <a:xfrm>
              <a:off x="6711950" y="4527551"/>
              <a:ext cx="34925" cy="34925"/>
            </a:xfrm>
            <a:prstGeom prst="ellipse">
              <a:avLst/>
            </a:prstGeom>
            <a:solidFill>
              <a:srgbClr val="FFFF00"/>
            </a:solidFill>
            <a:ln w="7">
              <a:solidFill>
                <a:srgbClr val="8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38" name="Oval 114"/>
            <p:cNvSpPr>
              <a:spLocks noChangeArrowheads="1"/>
            </p:cNvSpPr>
            <p:nvPr/>
          </p:nvSpPr>
          <p:spPr bwMode="auto">
            <a:xfrm>
              <a:off x="7011988" y="4584701"/>
              <a:ext cx="34925" cy="34925"/>
            </a:xfrm>
            <a:prstGeom prst="ellipse">
              <a:avLst/>
            </a:prstGeom>
            <a:solidFill>
              <a:srgbClr val="FFFF00"/>
            </a:solidFill>
            <a:ln w="7">
              <a:solidFill>
                <a:srgbClr val="8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39" name="Oval 115"/>
            <p:cNvSpPr>
              <a:spLocks noChangeArrowheads="1"/>
            </p:cNvSpPr>
            <p:nvPr/>
          </p:nvSpPr>
          <p:spPr bwMode="auto">
            <a:xfrm>
              <a:off x="7313613" y="4597401"/>
              <a:ext cx="34925" cy="34925"/>
            </a:xfrm>
            <a:prstGeom prst="ellipse">
              <a:avLst/>
            </a:prstGeom>
            <a:solidFill>
              <a:srgbClr val="FFFF00"/>
            </a:solidFill>
            <a:ln w="7">
              <a:solidFill>
                <a:srgbClr val="8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40" name="Oval 116"/>
            <p:cNvSpPr>
              <a:spLocks noChangeArrowheads="1"/>
            </p:cNvSpPr>
            <p:nvPr/>
          </p:nvSpPr>
          <p:spPr bwMode="auto">
            <a:xfrm>
              <a:off x="7613650" y="4654551"/>
              <a:ext cx="34925" cy="34925"/>
            </a:xfrm>
            <a:prstGeom prst="ellipse">
              <a:avLst/>
            </a:prstGeom>
            <a:solidFill>
              <a:srgbClr val="FFFF00"/>
            </a:solidFill>
            <a:ln w="7">
              <a:solidFill>
                <a:srgbClr val="8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41" name="Oval 117"/>
            <p:cNvSpPr>
              <a:spLocks noChangeArrowheads="1"/>
            </p:cNvSpPr>
            <p:nvPr/>
          </p:nvSpPr>
          <p:spPr bwMode="auto">
            <a:xfrm>
              <a:off x="7913688" y="4643438"/>
              <a:ext cx="34925" cy="34925"/>
            </a:xfrm>
            <a:prstGeom prst="ellipse">
              <a:avLst/>
            </a:prstGeom>
            <a:solidFill>
              <a:srgbClr val="FFFF00"/>
            </a:solidFill>
            <a:ln w="7">
              <a:solidFill>
                <a:srgbClr val="8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42" name="Freeform 118"/>
            <p:cNvSpPr>
              <a:spLocks/>
            </p:cNvSpPr>
            <p:nvPr/>
          </p:nvSpPr>
          <p:spPr bwMode="auto">
            <a:xfrm>
              <a:off x="1590675" y="2887663"/>
              <a:ext cx="46038" cy="46038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29" y="29"/>
                </a:cxn>
                <a:cxn ang="0">
                  <a:pos x="0" y="29"/>
                </a:cxn>
                <a:cxn ang="0">
                  <a:pos x="15" y="0"/>
                </a:cxn>
              </a:cxnLst>
              <a:rect l="0" t="0" r="r" b="b"/>
              <a:pathLst>
                <a:path w="29" h="29">
                  <a:moveTo>
                    <a:pt x="15" y="0"/>
                  </a:moveTo>
                  <a:lnTo>
                    <a:pt x="29" y="29"/>
                  </a:lnTo>
                  <a:lnTo>
                    <a:pt x="0" y="29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0000"/>
            </a:solidFill>
            <a:ln w="7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43" name="Freeform 119"/>
            <p:cNvSpPr>
              <a:spLocks/>
            </p:cNvSpPr>
            <p:nvPr/>
          </p:nvSpPr>
          <p:spPr bwMode="auto">
            <a:xfrm>
              <a:off x="1890713" y="4516438"/>
              <a:ext cx="47625" cy="46038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30" y="29"/>
                </a:cxn>
                <a:cxn ang="0">
                  <a:pos x="0" y="29"/>
                </a:cxn>
                <a:cxn ang="0">
                  <a:pos x="15" y="0"/>
                </a:cxn>
              </a:cxnLst>
              <a:rect l="0" t="0" r="r" b="b"/>
              <a:pathLst>
                <a:path w="30" h="29">
                  <a:moveTo>
                    <a:pt x="15" y="0"/>
                  </a:moveTo>
                  <a:lnTo>
                    <a:pt x="30" y="29"/>
                  </a:lnTo>
                  <a:lnTo>
                    <a:pt x="0" y="29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0000"/>
            </a:solidFill>
            <a:ln w="7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44" name="Freeform 120"/>
            <p:cNvSpPr>
              <a:spLocks/>
            </p:cNvSpPr>
            <p:nvPr/>
          </p:nvSpPr>
          <p:spPr bwMode="auto">
            <a:xfrm>
              <a:off x="2192338" y="4457701"/>
              <a:ext cx="46038" cy="47625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29" y="30"/>
                </a:cxn>
                <a:cxn ang="0">
                  <a:pos x="0" y="30"/>
                </a:cxn>
                <a:cxn ang="0">
                  <a:pos x="14" y="0"/>
                </a:cxn>
              </a:cxnLst>
              <a:rect l="0" t="0" r="r" b="b"/>
              <a:pathLst>
                <a:path w="29" h="30">
                  <a:moveTo>
                    <a:pt x="14" y="0"/>
                  </a:moveTo>
                  <a:lnTo>
                    <a:pt x="29" y="30"/>
                  </a:lnTo>
                  <a:lnTo>
                    <a:pt x="0" y="3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 w="7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45" name="Freeform 121"/>
            <p:cNvSpPr>
              <a:spLocks/>
            </p:cNvSpPr>
            <p:nvPr/>
          </p:nvSpPr>
          <p:spPr bwMode="auto">
            <a:xfrm>
              <a:off x="2492375" y="4470401"/>
              <a:ext cx="46038" cy="46038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29" y="29"/>
                </a:cxn>
                <a:cxn ang="0">
                  <a:pos x="0" y="29"/>
                </a:cxn>
                <a:cxn ang="0">
                  <a:pos x="15" y="0"/>
                </a:cxn>
              </a:cxnLst>
              <a:rect l="0" t="0" r="r" b="b"/>
              <a:pathLst>
                <a:path w="29" h="29">
                  <a:moveTo>
                    <a:pt x="15" y="0"/>
                  </a:moveTo>
                  <a:lnTo>
                    <a:pt x="29" y="29"/>
                  </a:lnTo>
                  <a:lnTo>
                    <a:pt x="0" y="29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0000"/>
            </a:solidFill>
            <a:ln w="7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46" name="Freeform 122"/>
            <p:cNvSpPr>
              <a:spLocks/>
            </p:cNvSpPr>
            <p:nvPr/>
          </p:nvSpPr>
          <p:spPr bwMode="auto">
            <a:xfrm>
              <a:off x="2792413" y="4435476"/>
              <a:ext cx="47625" cy="46038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30" y="29"/>
                </a:cxn>
                <a:cxn ang="0">
                  <a:pos x="0" y="29"/>
                </a:cxn>
                <a:cxn ang="0">
                  <a:pos x="15" y="0"/>
                </a:cxn>
              </a:cxnLst>
              <a:rect l="0" t="0" r="r" b="b"/>
              <a:pathLst>
                <a:path w="30" h="29">
                  <a:moveTo>
                    <a:pt x="15" y="0"/>
                  </a:moveTo>
                  <a:lnTo>
                    <a:pt x="30" y="29"/>
                  </a:lnTo>
                  <a:lnTo>
                    <a:pt x="0" y="29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0000"/>
            </a:solidFill>
            <a:ln w="7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47" name="Freeform 123"/>
            <p:cNvSpPr>
              <a:spLocks/>
            </p:cNvSpPr>
            <p:nvPr/>
          </p:nvSpPr>
          <p:spPr bwMode="auto">
            <a:xfrm>
              <a:off x="3094038" y="4492626"/>
              <a:ext cx="46038" cy="46038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29" y="29"/>
                </a:cxn>
                <a:cxn ang="0">
                  <a:pos x="0" y="29"/>
                </a:cxn>
                <a:cxn ang="0">
                  <a:pos x="14" y="0"/>
                </a:cxn>
              </a:cxnLst>
              <a:rect l="0" t="0" r="r" b="b"/>
              <a:pathLst>
                <a:path w="29" h="29">
                  <a:moveTo>
                    <a:pt x="14" y="0"/>
                  </a:moveTo>
                  <a:lnTo>
                    <a:pt x="29" y="29"/>
                  </a:lnTo>
                  <a:lnTo>
                    <a:pt x="0" y="29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 w="7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48" name="Freeform 124"/>
            <p:cNvSpPr>
              <a:spLocks/>
            </p:cNvSpPr>
            <p:nvPr/>
          </p:nvSpPr>
          <p:spPr bwMode="auto">
            <a:xfrm>
              <a:off x="3394075" y="4446588"/>
              <a:ext cx="46038" cy="46038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29" y="29"/>
                </a:cxn>
                <a:cxn ang="0">
                  <a:pos x="0" y="29"/>
                </a:cxn>
                <a:cxn ang="0">
                  <a:pos x="15" y="0"/>
                </a:cxn>
              </a:cxnLst>
              <a:rect l="0" t="0" r="r" b="b"/>
              <a:pathLst>
                <a:path w="29" h="29">
                  <a:moveTo>
                    <a:pt x="15" y="0"/>
                  </a:moveTo>
                  <a:lnTo>
                    <a:pt x="29" y="29"/>
                  </a:lnTo>
                  <a:lnTo>
                    <a:pt x="0" y="29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0000"/>
            </a:solidFill>
            <a:ln w="7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49" name="Freeform 125"/>
            <p:cNvSpPr>
              <a:spLocks/>
            </p:cNvSpPr>
            <p:nvPr/>
          </p:nvSpPr>
          <p:spPr bwMode="auto">
            <a:xfrm>
              <a:off x="3694113" y="4400551"/>
              <a:ext cx="47625" cy="46038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30" y="29"/>
                </a:cxn>
                <a:cxn ang="0">
                  <a:pos x="0" y="29"/>
                </a:cxn>
                <a:cxn ang="0">
                  <a:pos x="15" y="0"/>
                </a:cxn>
              </a:cxnLst>
              <a:rect l="0" t="0" r="r" b="b"/>
              <a:pathLst>
                <a:path w="30" h="29">
                  <a:moveTo>
                    <a:pt x="15" y="0"/>
                  </a:moveTo>
                  <a:lnTo>
                    <a:pt x="30" y="29"/>
                  </a:lnTo>
                  <a:lnTo>
                    <a:pt x="0" y="29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0000"/>
            </a:solidFill>
            <a:ln w="7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50" name="Freeform 126"/>
            <p:cNvSpPr>
              <a:spLocks/>
            </p:cNvSpPr>
            <p:nvPr/>
          </p:nvSpPr>
          <p:spPr bwMode="auto">
            <a:xfrm>
              <a:off x="3995738" y="4424363"/>
              <a:ext cx="46038" cy="46038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29" y="29"/>
                </a:cxn>
                <a:cxn ang="0">
                  <a:pos x="0" y="29"/>
                </a:cxn>
                <a:cxn ang="0">
                  <a:pos x="14" y="0"/>
                </a:cxn>
              </a:cxnLst>
              <a:rect l="0" t="0" r="r" b="b"/>
              <a:pathLst>
                <a:path w="29" h="29">
                  <a:moveTo>
                    <a:pt x="14" y="0"/>
                  </a:moveTo>
                  <a:lnTo>
                    <a:pt x="29" y="29"/>
                  </a:lnTo>
                  <a:lnTo>
                    <a:pt x="0" y="29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 w="7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51" name="Freeform 127"/>
            <p:cNvSpPr>
              <a:spLocks/>
            </p:cNvSpPr>
            <p:nvPr/>
          </p:nvSpPr>
          <p:spPr bwMode="auto">
            <a:xfrm>
              <a:off x="4295775" y="4538663"/>
              <a:ext cx="46038" cy="46038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29" y="29"/>
                </a:cxn>
                <a:cxn ang="0">
                  <a:pos x="0" y="29"/>
                </a:cxn>
                <a:cxn ang="0">
                  <a:pos x="15" y="0"/>
                </a:cxn>
              </a:cxnLst>
              <a:rect l="0" t="0" r="r" b="b"/>
              <a:pathLst>
                <a:path w="29" h="29">
                  <a:moveTo>
                    <a:pt x="15" y="0"/>
                  </a:moveTo>
                  <a:lnTo>
                    <a:pt x="29" y="29"/>
                  </a:lnTo>
                  <a:lnTo>
                    <a:pt x="0" y="29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0000"/>
            </a:solidFill>
            <a:ln w="7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52" name="Freeform 128"/>
            <p:cNvSpPr>
              <a:spLocks/>
            </p:cNvSpPr>
            <p:nvPr/>
          </p:nvSpPr>
          <p:spPr bwMode="auto">
            <a:xfrm>
              <a:off x="4595813" y="4551363"/>
              <a:ext cx="47625" cy="46038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30" y="29"/>
                </a:cxn>
                <a:cxn ang="0">
                  <a:pos x="0" y="29"/>
                </a:cxn>
                <a:cxn ang="0">
                  <a:pos x="15" y="0"/>
                </a:cxn>
              </a:cxnLst>
              <a:rect l="0" t="0" r="r" b="b"/>
              <a:pathLst>
                <a:path w="30" h="29">
                  <a:moveTo>
                    <a:pt x="15" y="0"/>
                  </a:moveTo>
                  <a:lnTo>
                    <a:pt x="30" y="29"/>
                  </a:lnTo>
                  <a:lnTo>
                    <a:pt x="0" y="29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0000"/>
            </a:solidFill>
            <a:ln w="7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53" name="Freeform 129"/>
            <p:cNvSpPr>
              <a:spLocks/>
            </p:cNvSpPr>
            <p:nvPr/>
          </p:nvSpPr>
          <p:spPr bwMode="auto">
            <a:xfrm>
              <a:off x="4908550" y="4538663"/>
              <a:ext cx="46038" cy="46038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29" y="29"/>
                </a:cxn>
                <a:cxn ang="0">
                  <a:pos x="0" y="29"/>
                </a:cxn>
                <a:cxn ang="0">
                  <a:pos x="15" y="0"/>
                </a:cxn>
              </a:cxnLst>
              <a:rect l="0" t="0" r="r" b="b"/>
              <a:pathLst>
                <a:path w="29" h="29">
                  <a:moveTo>
                    <a:pt x="15" y="0"/>
                  </a:moveTo>
                  <a:lnTo>
                    <a:pt x="29" y="29"/>
                  </a:lnTo>
                  <a:lnTo>
                    <a:pt x="0" y="29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0000"/>
            </a:solidFill>
            <a:ln w="7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54" name="Freeform 130"/>
            <p:cNvSpPr>
              <a:spLocks/>
            </p:cNvSpPr>
            <p:nvPr/>
          </p:nvSpPr>
          <p:spPr bwMode="auto">
            <a:xfrm>
              <a:off x="5208588" y="4516438"/>
              <a:ext cx="47625" cy="46038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30" y="29"/>
                </a:cxn>
                <a:cxn ang="0">
                  <a:pos x="0" y="29"/>
                </a:cxn>
                <a:cxn ang="0">
                  <a:pos x="15" y="0"/>
                </a:cxn>
              </a:cxnLst>
              <a:rect l="0" t="0" r="r" b="b"/>
              <a:pathLst>
                <a:path w="30" h="29">
                  <a:moveTo>
                    <a:pt x="15" y="0"/>
                  </a:moveTo>
                  <a:lnTo>
                    <a:pt x="30" y="29"/>
                  </a:lnTo>
                  <a:lnTo>
                    <a:pt x="0" y="29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0000"/>
            </a:solidFill>
            <a:ln w="7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55" name="Freeform 131"/>
            <p:cNvSpPr>
              <a:spLocks/>
            </p:cNvSpPr>
            <p:nvPr/>
          </p:nvSpPr>
          <p:spPr bwMode="auto">
            <a:xfrm>
              <a:off x="5510213" y="4538663"/>
              <a:ext cx="46038" cy="46038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29" y="29"/>
                </a:cxn>
                <a:cxn ang="0">
                  <a:pos x="0" y="29"/>
                </a:cxn>
                <a:cxn ang="0">
                  <a:pos x="14" y="0"/>
                </a:cxn>
              </a:cxnLst>
              <a:rect l="0" t="0" r="r" b="b"/>
              <a:pathLst>
                <a:path w="29" h="29">
                  <a:moveTo>
                    <a:pt x="14" y="0"/>
                  </a:moveTo>
                  <a:lnTo>
                    <a:pt x="29" y="29"/>
                  </a:lnTo>
                  <a:lnTo>
                    <a:pt x="0" y="29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 w="7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56" name="Freeform 132"/>
            <p:cNvSpPr>
              <a:spLocks/>
            </p:cNvSpPr>
            <p:nvPr/>
          </p:nvSpPr>
          <p:spPr bwMode="auto">
            <a:xfrm>
              <a:off x="5810250" y="4538663"/>
              <a:ext cx="46038" cy="46038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29" y="29"/>
                </a:cxn>
                <a:cxn ang="0">
                  <a:pos x="0" y="29"/>
                </a:cxn>
                <a:cxn ang="0">
                  <a:pos x="15" y="0"/>
                </a:cxn>
              </a:cxnLst>
              <a:rect l="0" t="0" r="r" b="b"/>
              <a:pathLst>
                <a:path w="29" h="29">
                  <a:moveTo>
                    <a:pt x="15" y="0"/>
                  </a:moveTo>
                  <a:lnTo>
                    <a:pt x="29" y="29"/>
                  </a:lnTo>
                  <a:lnTo>
                    <a:pt x="0" y="29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0000"/>
            </a:solidFill>
            <a:ln w="7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57" name="Freeform 133"/>
            <p:cNvSpPr>
              <a:spLocks/>
            </p:cNvSpPr>
            <p:nvPr/>
          </p:nvSpPr>
          <p:spPr bwMode="auto">
            <a:xfrm>
              <a:off x="6110288" y="4538663"/>
              <a:ext cx="47625" cy="46038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30" y="29"/>
                </a:cxn>
                <a:cxn ang="0">
                  <a:pos x="0" y="29"/>
                </a:cxn>
                <a:cxn ang="0">
                  <a:pos x="15" y="0"/>
                </a:cxn>
              </a:cxnLst>
              <a:rect l="0" t="0" r="r" b="b"/>
              <a:pathLst>
                <a:path w="30" h="29">
                  <a:moveTo>
                    <a:pt x="15" y="0"/>
                  </a:moveTo>
                  <a:lnTo>
                    <a:pt x="30" y="29"/>
                  </a:lnTo>
                  <a:lnTo>
                    <a:pt x="0" y="29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0000"/>
            </a:solidFill>
            <a:ln w="7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58" name="Freeform 134"/>
            <p:cNvSpPr>
              <a:spLocks/>
            </p:cNvSpPr>
            <p:nvPr/>
          </p:nvSpPr>
          <p:spPr bwMode="auto">
            <a:xfrm>
              <a:off x="6411913" y="4527551"/>
              <a:ext cx="46038" cy="46038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29" y="29"/>
                </a:cxn>
                <a:cxn ang="0">
                  <a:pos x="0" y="29"/>
                </a:cxn>
                <a:cxn ang="0">
                  <a:pos x="14" y="0"/>
                </a:cxn>
              </a:cxnLst>
              <a:rect l="0" t="0" r="r" b="b"/>
              <a:pathLst>
                <a:path w="29" h="29">
                  <a:moveTo>
                    <a:pt x="14" y="0"/>
                  </a:moveTo>
                  <a:lnTo>
                    <a:pt x="29" y="29"/>
                  </a:lnTo>
                  <a:lnTo>
                    <a:pt x="0" y="29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 w="7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59" name="Freeform 135"/>
            <p:cNvSpPr>
              <a:spLocks/>
            </p:cNvSpPr>
            <p:nvPr/>
          </p:nvSpPr>
          <p:spPr bwMode="auto">
            <a:xfrm>
              <a:off x="6711950" y="4446588"/>
              <a:ext cx="46038" cy="46038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29" y="29"/>
                </a:cxn>
                <a:cxn ang="0">
                  <a:pos x="0" y="29"/>
                </a:cxn>
                <a:cxn ang="0">
                  <a:pos x="15" y="0"/>
                </a:cxn>
              </a:cxnLst>
              <a:rect l="0" t="0" r="r" b="b"/>
              <a:pathLst>
                <a:path w="29" h="29">
                  <a:moveTo>
                    <a:pt x="15" y="0"/>
                  </a:moveTo>
                  <a:lnTo>
                    <a:pt x="29" y="29"/>
                  </a:lnTo>
                  <a:lnTo>
                    <a:pt x="0" y="29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0000"/>
            </a:solidFill>
            <a:ln w="7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60" name="Freeform 136"/>
            <p:cNvSpPr>
              <a:spLocks/>
            </p:cNvSpPr>
            <p:nvPr/>
          </p:nvSpPr>
          <p:spPr bwMode="auto">
            <a:xfrm>
              <a:off x="7011988" y="4551363"/>
              <a:ext cx="47625" cy="46038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30" y="29"/>
                </a:cxn>
                <a:cxn ang="0">
                  <a:pos x="0" y="29"/>
                </a:cxn>
                <a:cxn ang="0">
                  <a:pos x="15" y="0"/>
                </a:cxn>
              </a:cxnLst>
              <a:rect l="0" t="0" r="r" b="b"/>
              <a:pathLst>
                <a:path w="30" h="29">
                  <a:moveTo>
                    <a:pt x="15" y="0"/>
                  </a:moveTo>
                  <a:lnTo>
                    <a:pt x="30" y="29"/>
                  </a:lnTo>
                  <a:lnTo>
                    <a:pt x="0" y="29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0000"/>
            </a:solidFill>
            <a:ln w="7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61" name="Freeform 137"/>
            <p:cNvSpPr>
              <a:spLocks/>
            </p:cNvSpPr>
            <p:nvPr/>
          </p:nvSpPr>
          <p:spPr bwMode="auto">
            <a:xfrm>
              <a:off x="7313613" y="4516438"/>
              <a:ext cx="46038" cy="46038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29" y="29"/>
                </a:cxn>
                <a:cxn ang="0">
                  <a:pos x="0" y="29"/>
                </a:cxn>
                <a:cxn ang="0">
                  <a:pos x="14" y="0"/>
                </a:cxn>
              </a:cxnLst>
              <a:rect l="0" t="0" r="r" b="b"/>
              <a:pathLst>
                <a:path w="29" h="29">
                  <a:moveTo>
                    <a:pt x="14" y="0"/>
                  </a:moveTo>
                  <a:lnTo>
                    <a:pt x="29" y="29"/>
                  </a:lnTo>
                  <a:lnTo>
                    <a:pt x="0" y="29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 w="7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62" name="Freeform 138"/>
            <p:cNvSpPr>
              <a:spLocks/>
            </p:cNvSpPr>
            <p:nvPr/>
          </p:nvSpPr>
          <p:spPr bwMode="auto">
            <a:xfrm>
              <a:off x="7613650" y="4619626"/>
              <a:ext cx="46038" cy="46038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29" y="29"/>
                </a:cxn>
                <a:cxn ang="0">
                  <a:pos x="0" y="29"/>
                </a:cxn>
                <a:cxn ang="0">
                  <a:pos x="15" y="0"/>
                </a:cxn>
              </a:cxnLst>
              <a:rect l="0" t="0" r="r" b="b"/>
              <a:pathLst>
                <a:path w="29" h="29">
                  <a:moveTo>
                    <a:pt x="15" y="0"/>
                  </a:moveTo>
                  <a:lnTo>
                    <a:pt x="29" y="29"/>
                  </a:lnTo>
                  <a:lnTo>
                    <a:pt x="0" y="29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0000"/>
            </a:solidFill>
            <a:ln w="7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63" name="Freeform 139"/>
            <p:cNvSpPr>
              <a:spLocks/>
            </p:cNvSpPr>
            <p:nvPr/>
          </p:nvSpPr>
          <p:spPr bwMode="auto">
            <a:xfrm>
              <a:off x="7913688" y="4562476"/>
              <a:ext cx="47625" cy="46038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30" y="29"/>
                </a:cxn>
                <a:cxn ang="0">
                  <a:pos x="0" y="29"/>
                </a:cxn>
                <a:cxn ang="0">
                  <a:pos x="15" y="0"/>
                </a:cxn>
              </a:cxnLst>
              <a:rect l="0" t="0" r="r" b="b"/>
              <a:pathLst>
                <a:path w="30" h="29">
                  <a:moveTo>
                    <a:pt x="15" y="0"/>
                  </a:moveTo>
                  <a:lnTo>
                    <a:pt x="30" y="29"/>
                  </a:lnTo>
                  <a:lnTo>
                    <a:pt x="0" y="29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0000"/>
            </a:solidFill>
            <a:ln w="7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64" name="Rectangle 140"/>
            <p:cNvSpPr>
              <a:spLocks noChangeArrowheads="1"/>
            </p:cNvSpPr>
            <p:nvPr/>
          </p:nvSpPr>
          <p:spPr bwMode="auto">
            <a:xfrm>
              <a:off x="1544638" y="4724401"/>
              <a:ext cx="173124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W</a:t>
              </a:r>
              <a:endPara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65" name="Rectangle 141"/>
            <p:cNvSpPr>
              <a:spLocks noChangeArrowheads="1"/>
            </p:cNvSpPr>
            <p:nvPr/>
          </p:nvSpPr>
          <p:spPr bwMode="auto">
            <a:xfrm>
              <a:off x="1844675" y="4724401"/>
              <a:ext cx="187552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Cr</a:t>
              </a:r>
              <a:endPara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66" name="Rectangle 142"/>
            <p:cNvSpPr>
              <a:spLocks noChangeArrowheads="1"/>
            </p:cNvSpPr>
            <p:nvPr/>
          </p:nvSpPr>
          <p:spPr bwMode="auto">
            <a:xfrm>
              <a:off x="2122488" y="4724401"/>
              <a:ext cx="235642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Hg</a:t>
              </a:r>
              <a:endPara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67" name="Rectangle 143"/>
            <p:cNvSpPr>
              <a:spLocks noChangeArrowheads="1"/>
            </p:cNvSpPr>
            <p:nvPr/>
          </p:nvSpPr>
          <p:spPr bwMode="auto">
            <a:xfrm>
              <a:off x="2422525" y="4724401"/>
              <a:ext cx="227626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Ge</a:t>
              </a:r>
              <a:endPara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68" name="Rectangle 144"/>
            <p:cNvSpPr>
              <a:spLocks noChangeArrowheads="1"/>
            </p:cNvSpPr>
            <p:nvPr/>
          </p:nvSpPr>
          <p:spPr bwMode="auto">
            <a:xfrm>
              <a:off x="2711450" y="4724401"/>
              <a:ext cx="251672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Mo</a:t>
              </a:r>
              <a:endPara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69" name="Rectangle 145"/>
            <p:cNvSpPr>
              <a:spLocks noChangeArrowheads="1"/>
            </p:cNvSpPr>
            <p:nvPr/>
          </p:nvSpPr>
          <p:spPr bwMode="auto">
            <a:xfrm>
              <a:off x="3059113" y="4724401"/>
              <a:ext cx="182742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Zr</a:t>
              </a:r>
              <a:endPara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70" name="Rectangle 146"/>
            <p:cNvSpPr>
              <a:spLocks noChangeArrowheads="1"/>
            </p:cNvSpPr>
            <p:nvPr/>
          </p:nvSpPr>
          <p:spPr bwMode="auto">
            <a:xfrm>
              <a:off x="3371850" y="4724401"/>
              <a:ext cx="112210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P</a:t>
              </a:r>
              <a:endPara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71" name="Rectangle 147"/>
            <p:cNvSpPr>
              <a:spLocks noChangeArrowheads="1"/>
            </p:cNvSpPr>
            <p:nvPr/>
          </p:nvSpPr>
          <p:spPr bwMode="auto">
            <a:xfrm>
              <a:off x="3636963" y="4724401"/>
              <a:ext cx="214802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Zn</a:t>
              </a:r>
              <a:endPara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72" name="Rectangle 148"/>
            <p:cNvSpPr>
              <a:spLocks noChangeArrowheads="1"/>
            </p:cNvSpPr>
            <p:nvPr/>
          </p:nvSpPr>
          <p:spPr bwMode="auto">
            <a:xfrm>
              <a:off x="3925888" y="4724401"/>
              <a:ext cx="219612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Ba</a:t>
              </a:r>
              <a:endPara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73" name="Rectangle 149"/>
            <p:cNvSpPr>
              <a:spLocks noChangeArrowheads="1"/>
            </p:cNvSpPr>
            <p:nvPr/>
          </p:nvSpPr>
          <p:spPr bwMode="auto">
            <a:xfrm>
              <a:off x="4225925" y="4724401"/>
              <a:ext cx="227626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Ag</a:t>
              </a:r>
              <a:endPara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74" name="Rectangle 150"/>
            <p:cNvSpPr>
              <a:spLocks noChangeArrowheads="1"/>
            </p:cNvSpPr>
            <p:nvPr/>
          </p:nvSpPr>
          <p:spPr bwMode="auto">
            <a:xfrm>
              <a:off x="4573588" y="4724401"/>
              <a:ext cx="113814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Y</a:t>
              </a:r>
              <a:endPara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75" name="Rectangle 151"/>
            <p:cNvSpPr>
              <a:spLocks noChangeArrowheads="1"/>
            </p:cNvSpPr>
            <p:nvPr/>
          </p:nvSpPr>
          <p:spPr bwMode="auto">
            <a:xfrm>
              <a:off x="4827588" y="4724401"/>
              <a:ext cx="254878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Mn</a:t>
              </a:r>
              <a:endPara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76" name="Rectangle 152"/>
            <p:cNvSpPr>
              <a:spLocks noChangeArrowheads="1"/>
            </p:cNvSpPr>
            <p:nvPr/>
          </p:nvSpPr>
          <p:spPr bwMode="auto">
            <a:xfrm>
              <a:off x="5140325" y="4724401"/>
              <a:ext cx="216406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Co</a:t>
              </a:r>
              <a:endPara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77" name="Rectangle 153"/>
            <p:cNvSpPr>
              <a:spLocks noChangeArrowheads="1"/>
            </p:cNvSpPr>
            <p:nvPr/>
          </p:nvSpPr>
          <p:spPr bwMode="auto">
            <a:xfrm>
              <a:off x="5486400" y="4724401"/>
              <a:ext cx="117020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V</a:t>
              </a:r>
              <a:endPara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78" name="Rectangle 154"/>
            <p:cNvSpPr>
              <a:spLocks noChangeArrowheads="1"/>
            </p:cNvSpPr>
            <p:nvPr/>
          </p:nvSpPr>
          <p:spPr bwMode="auto">
            <a:xfrm>
              <a:off x="5740400" y="4724401"/>
              <a:ext cx="219612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Cu</a:t>
              </a:r>
              <a:endPara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79" name="Rectangle 155"/>
            <p:cNvSpPr>
              <a:spLocks noChangeArrowheads="1"/>
            </p:cNvSpPr>
            <p:nvPr/>
          </p:nvSpPr>
          <p:spPr bwMode="auto">
            <a:xfrm>
              <a:off x="6064250" y="4724401"/>
              <a:ext cx="182742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Ni</a:t>
              </a:r>
              <a:endPara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80" name="Rectangle 156"/>
            <p:cNvSpPr>
              <a:spLocks noChangeArrowheads="1"/>
            </p:cNvSpPr>
            <p:nvPr/>
          </p:nvSpPr>
          <p:spPr bwMode="auto">
            <a:xfrm>
              <a:off x="6376988" y="4724401"/>
              <a:ext cx="157094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Ti</a:t>
              </a:r>
              <a:endPara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81" name="Rectangle 157"/>
            <p:cNvSpPr>
              <a:spLocks noChangeArrowheads="1"/>
            </p:cNvSpPr>
            <p:nvPr/>
          </p:nvSpPr>
          <p:spPr bwMode="auto">
            <a:xfrm>
              <a:off x="6642100" y="4724401"/>
              <a:ext cx="219612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Pb</a:t>
              </a:r>
              <a:endPara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82" name="Rectangle 158"/>
            <p:cNvSpPr>
              <a:spLocks noChangeArrowheads="1"/>
            </p:cNvSpPr>
            <p:nvPr/>
          </p:nvSpPr>
          <p:spPr bwMode="auto">
            <a:xfrm>
              <a:off x="6989763" y="4724401"/>
              <a:ext cx="117020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B</a:t>
              </a:r>
              <a:endPara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83" name="Rectangle 159"/>
            <p:cNvSpPr>
              <a:spLocks noChangeArrowheads="1"/>
            </p:cNvSpPr>
            <p:nvPr/>
          </p:nvSpPr>
          <p:spPr bwMode="auto">
            <a:xfrm>
              <a:off x="7243763" y="4724401"/>
              <a:ext cx="218008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Sn</a:t>
              </a:r>
              <a:endPara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84" name="Rectangle 160"/>
            <p:cNvSpPr>
              <a:spLocks noChangeArrowheads="1"/>
            </p:cNvSpPr>
            <p:nvPr/>
          </p:nvSpPr>
          <p:spPr bwMode="auto">
            <a:xfrm>
              <a:off x="7578725" y="4724401"/>
              <a:ext cx="150682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Li</a:t>
              </a:r>
              <a:endPara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85" name="Rectangle 161"/>
            <p:cNvSpPr>
              <a:spLocks noChangeArrowheads="1"/>
            </p:cNvSpPr>
            <p:nvPr/>
          </p:nvSpPr>
          <p:spPr bwMode="auto">
            <a:xfrm>
              <a:off x="7845425" y="4724401"/>
              <a:ext cx="227626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Ga</a:t>
              </a:r>
              <a:endPara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00" name="Rectangle 176"/>
            <p:cNvSpPr>
              <a:spLocks noChangeArrowheads="1"/>
            </p:cNvSpPr>
            <p:nvPr/>
          </p:nvSpPr>
          <p:spPr bwMode="auto">
            <a:xfrm>
              <a:off x="1147296" y="1500174"/>
              <a:ext cx="209994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Кс</a:t>
              </a:r>
              <a:endPara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02" name="Rectangle 178"/>
            <p:cNvSpPr>
              <a:spLocks noChangeArrowheads="1"/>
            </p:cNvSpPr>
            <p:nvPr/>
          </p:nvSpPr>
          <p:spPr bwMode="auto">
            <a:xfrm>
              <a:off x="1139282" y="2000240"/>
              <a:ext cx="218008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13</a:t>
              </a:r>
              <a:endPara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05" name="Rectangle 181"/>
            <p:cNvSpPr>
              <a:spLocks noChangeArrowheads="1"/>
            </p:cNvSpPr>
            <p:nvPr/>
          </p:nvSpPr>
          <p:spPr bwMode="auto">
            <a:xfrm>
              <a:off x="1139282" y="2624127"/>
              <a:ext cx="218008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10</a:t>
              </a:r>
              <a:endPara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08" name="Rectangle 184"/>
            <p:cNvSpPr>
              <a:spLocks noChangeArrowheads="1"/>
            </p:cNvSpPr>
            <p:nvPr/>
          </p:nvSpPr>
          <p:spPr bwMode="auto">
            <a:xfrm>
              <a:off x="1176848" y="3286124"/>
              <a:ext cx="109004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7</a:t>
              </a:r>
              <a:endPara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11" name="Rectangle 187"/>
            <p:cNvSpPr>
              <a:spLocks noChangeArrowheads="1"/>
            </p:cNvSpPr>
            <p:nvPr/>
          </p:nvSpPr>
          <p:spPr bwMode="auto">
            <a:xfrm>
              <a:off x="1176848" y="3910012"/>
              <a:ext cx="109004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4</a:t>
              </a:r>
              <a:endPara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14" name="Rectangle 190"/>
            <p:cNvSpPr>
              <a:spLocks noChangeArrowheads="1"/>
            </p:cNvSpPr>
            <p:nvPr/>
          </p:nvSpPr>
          <p:spPr bwMode="auto">
            <a:xfrm>
              <a:off x="1176848" y="4533899"/>
              <a:ext cx="109004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1</a:t>
              </a:r>
              <a:endPara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217" name="Rectangle 193"/>
            <p:cNvSpPr>
              <a:spLocks noChangeArrowheads="1"/>
            </p:cNvSpPr>
            <p:nvPr/>
          </p:nvSpPr>
          <p:spPr bwMode="auto">
            <a:xfrm>
              <a:off x="1142976" y="5000636"/>
              <a:ext cx="203163" cy="165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К</a:t>
              </a: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d</a:t>
              </a:r>
              <a:endPara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  <p:sp>
        <p:nvSpPr>
          <p:cNvPr id="177" name="Прямоугольник 176"/>
          <p:cNvSpPr/>
          <p:nvPr/>
        </p:nvSpPr>
        <p:spPr>
          <a:xfrm>
            <a:off x="3714744" y="1643050"/>
            <a:ext cx="4572032" cy="121444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5" name="Объект 2"/>
          <p:cNvSpPr>
            <a:spLocks noGrp="1"/>
          </p:cNvSpPr>
          <p:nvPr>
            <p:ph idx="1"/>
          </p:nvPr>
        </p:nvSpPr>
        <p:spPr>
          <a:xfrm>
            <a:off x="3678264" y="1901403"/>
            <a:ext cx="2143140" cy="857256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n-US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Background soils geochemical specialization</a:t>
            </a:r>
          </a:p>
        </p:txBody>
      </p:sp>
      <p:sp>
        <p:nvSpPr>
          <p:cNvPr id="196" name="Прямоугольник 195"/>
          <p:cNvSpPr/>
          <p:nvPr/>
        </p:nvSpPr>
        <p:spPr>
          <a:xfrm>
            <a:off x="5716842" y="1653747"/>
            <a:ext cx="256993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400" b="1" spc="100" dirty="0" smtClean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near Clark</a:t>
            </a:r>
            <a:endParaRPr lang="en-US" sz="2400" b="1" spc="100" dirty="0">
              <a:ln w="6350">
                <a:solidFill>
                  <a:schemeClr val="tx1"/>
                </a:solidFill>
                <a:prstDash val="solid"/>
              </a:ln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  <a:p>
            <a:r>
              <a:rPr lang="en-US" sz="2400" b="1" spc="100" dirty="0" smtClean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concentrations</a:t>
            </a:r>
          </a:p>
          <a:p>
            <a:r>
              <a:rPr lang="en-US" sz="2400" b="1" spc="100" dirty="0" smtClean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or lower</a:t>
            </a:r>
            <a:endParaRPr lang="ru-RU" sz="2400" b="1" spc="100" dirty="0">
              <a:ln w="6350">
                <a:solidFill>
                  <a:schemeClr val="tx1"/>
                </a:solidFill>
                <a:prstDash val="solid"/>
              </a:ln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grpSp>
        <p:nvGrpSpPr>
          <p:cNvPr id="200" name="Группа 199"/>
          <p:cNvGrpSpPr/>
          <p:nvPr/>
        </p:nvGrpSpPr>
        <p:grpSpPr>
          <a:xfrm>
            <a:off x="1330193" y="5429264"/>
            <a:ext cx="6747079" cy="1288143"/>
            <a:chOff x="401499" y="5500702"/>
            <a:chExt cx="6747079" cy="1288143"/>
          </a:xfrm>
        </p:grpSpPr>
        <p:sp>
          <p:nvSpPr>
            <p:cNvPr id="1187" name="Line 163"/>
            <p:cNvSpPr>
              <a:spLocks noChangeShapeType="1"/>
            </p:cNvSpPr>
            <p:nvPr/>
          </p:nvSpPr>
          <p:spPr bwMode="auto">
            <a:xfrm>
              <a:off x="401499" y="6030322"/>
              <a:ext cx="496687" cy="3316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88" name="Rectangle 164"/>
            <p:cNvSpPr>
              <a:spLocks noChangeArrowheads="1"/>
            </p:cNvSpPr>
            <p:nvPr/>
          </p:nvSpPr>
          <p:spPr bwMode="auto">
            <a:xfrm>
              <a:off x="608687" y="5980603"/>
              <a:ext cx="59603" cy="72919"/>
            </a:xfrm>
            <a:prstGeom prst="rect">
              <a:avLst/>
            </a:prstGeom>
            <a:solidFill>
              <a:srgbClr val="339966"/>
            </a:solidFill>
            <a:ln w="7">
              <a:solidFill>
                <a:srgbClr val="3399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89" name="Rectangle 165"/>
            <p:cNvSpPr>
              <a:spLocks noChangeArrowheads="1"/>
            </p:cNvSpPr>
            <p:nvPr/>
          </p:nvSpPr>
          <p:spPr bwMode="auto">
            <a:xfrm>
              <a:off x="957787" y="5811565"/>
              <a:ext cx="2899833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ru-RU" sz="14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Industrial</a:t>
              </a:r>
              <a:endParaRPr lang="en-US" sz="1400" b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(</a:t>
              </a:r>
              <a:r>
                <a:rPr lang="en-US" sz="1400" b="1" dirty="0" smtClean="0">
                  <a:solidFill>
                    <a:prstClr val="black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W</a:t>
              </a:r>
              <a:r>
                <a:rPr lang="ru-RU" sz="1400" b="1" baseline="-25000" dirty="0" smtClean="0">
                  <a:solidFill>
                    <a:prstClr val="black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15</a:t>
              </a:r>
              <a:r>
                <a:rPr lang="en-US" sz="1400" b="1" dirty="0" smtClean="0">
                  <a:solidFill>
                    <a:prstClr val="black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Cr</a:t>
              </a:r>
              <a:r>
                <a:rPr lang="ru-RU" sz="1400" b="1" baseline="-25000" dirty="0" smtClean="0">
                  <a:solidFill>
                    <a:prstClr val="black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8.8</a:t>
              </a:r>
              <a:r>
                <a:rPr lang="en-US" sz="1400" b="1" dirty="0" smtClean="0">
                  <a:solidFill>
                    <a:prstClr val="black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Hg</a:t>
              </a:r>
              <a:r>
                <a:rPr lang="ru-RU" sz="1400" b="1" baseline="-25000" dirty="0" smtClean="0">
                  <a:solidFill>
                    <a:prstClr val="black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2.6</a:t>
              </a:r>
              <a:r>
                <a:rPr lang="en-US" sz="1400" b="1" dirty="0" err="1" smtClean="0">
                  <a:solidFill>
                    <a:prstClr val="black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Ge</a:t>
              </a:r>
              <a:r>
                <a:rPr lang="ru-RU" sz="1400" b="1" baseline="-25000" dirty="0" smtClean="0">
                  <a:solidFill>
                    <a:prstClr val="black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1.9</a:t>
              </a:r>
              <a:r>
                <a:rPr lang="en-US" sz="1400" b="1" dirty="0" smtClean="0">
                  <a:solidFill>
                    <a:prstClr val="black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Mo</a:t>
              </a:r>
              <a:r>
                <a:rPr lang="ru-RU" sz="1400" b="1" baseline="-25000" dirty="0" smtClean="0">
                  <a:solidFill>
                    <a:prstClr val="black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1.9</a:t>
              </a:r>
              <a:r>
                <a:rPr lang="en-US" sz="1400" b="1" dirty="0" err="1" smtClean="0">
                  <a:solidFill>
                    <a:prstClr val="black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Zr</a:t>
              </a:r>
              <a:r>
                <a:rPr lang="ru-RU" sz="1400" b="1" baseline="-25000" dirty="0" smtClean="0">
                  <a:solidFill>
                    <a:prstClr val="black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1.5</a:t>
              </a:r>
              <a:r>
                <a:rPr lang="en-US" sz="1400" b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)</a:t>
              </a:r>
              <a:endPara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90" name="Line 166"/>
            <p:cNvSpPr>
              <a:spLocks noChangeShapeType="1"/>
            </p:cNvSpPr>
            <p:nvPr/>
          </p:nvSpPr>
          <p:spPr bwMode="auto">
            <a:xfrm>
              <a:off x="401499" y="6576715"/>
              <a:ext cx="496687" cy="3316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91" name="Freeform 167"/>
            <p:cNvSpPr>
              <a:spLocks/>
            </p:cNvSpPr>
            <p:nvPr/>
          </p:nvSpPr>
          <p:spPr bwMode="auto">
            <a:xfrm>
              <a:off x="608687" y="6526996"/>
              <a:ext cx="82309" cy="96122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29" y="15"/>
                </a:cxn>
                <a:cxn ang="0">
                  <a:pos x="14" y="29"/>
                </a:cxn>
                <a:cxn ang="0">
                  <a:pos x="0" y="15"/>
                </a:cxn>
                <a:cxn ang="0">
                  <a:pos x="14" y="0"/>
                </a:cxn>
              </a:cxnLst>
              <a:rect l="0" t="0" r="r" b="b"/>
              <a:pathLst>
                <a:path w="29" h="29">
                  <a:moveTo>
                    <a:pt x="14" y="0"/>
                  </a:moveTo>
                  <a:lnTo>
                    <a:pt x="29" y="15"/>
                  </a:lnTo>
                  <a:lnTo>
                    <a:pt x="14" y="29"/>
                  </a:lnTo>
                  <a:lnTo>
                    <a:pt x="0" y="1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FF"/>
            </a:solidFill>
            <a:ln w="7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92" name="Rectangle 168"/>
            <p:cNvSpPr>
              <a:spLocks noChangeArrowheads="1"/>
            </p:cNvSpPr>
            <p:nvPr/>
          </p:nvSpPr>
          <p:spPr bwMode="auto">
            <a:xfrm>
              <a:off x="957787" y="6450612"/>
              <a:ext cx="116070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Traffic</a:t>
              </a:r>
              <a:endPara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93" name="Line 169"/>
            <p:cNvSpPr>
              <a:spLocks noChangeShapeType="1"/>
            </p:cNvSpPr>
            <p:nvPr/>
          </p:nvSpPr>
          <p:spPr bwMode="auto">
            <a:xfrm>
              <a:off x="4166946" y="6030322"/>
              <a:ext cx="493848" cy="3316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94" name="Oval 170"/>
            <p:cNvSpPr>
              <a:spLocks noChangeArrowheads="1"/>
            </p:cNvSpPr>
            <p:nvPr/>
          </p:nvSpPr>
          <p:spPr bwMode="auto">
            <a:xfrm>
              <a:off x="4374136" y="5980603"/>
              <a:ext cx="59603" cy="72919"/>
            </a:xfrm>
            <a:prstGeom prst="ellipse">
              <a:avLst/>
            </a:prstGeom>
            <a:solidFill>
              <a:srgbClr val="FFFF00"/>
            </a:solidFill>
            <a:ln w="7">
              <a:solidFill>
                <a:srgbClr val="8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95" name="Rectangle 171"/>
            <p:cNvSpPr>
              <a:spLocks noChangeArrowheads="1"/>
            </p:cNvSpPr>
            <p:nvPr/>
          </p:nvSpPr>
          <p:spPr bwMode="auto">
            <a:xfrm>
              <a:off x="4723234" y="5811565"/>
              <a:ext cx="2425344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ru-RU" sz="14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Mult</a:t>
              </a:r>
              <a:r>
                <a:rPr kumimoji="0" lang="en-US" sz="14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i</a:t>
              </a: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-storied residential</a:t>
              </a:r>
              <a:endParaRPr lang="en-US" sz="1400" b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(</a:t>
              </a:r>
              <a:r>
                <a:rPr lang="en-US" sz="1400" b="1" dirty="0" smtClean="0">
                  <a:solidFill>
                    <a:prstClr val="black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W</a:t>
              </a:r>
              <a:r>
                <a:rPr lang="ru-RU" sz="1400" b="1" baseline="-25000" dirty="0" smtClean="0">
                  <a:solidFill>
                    <a:prstClr val="black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8.6</a:t>
              </a:r>
              <a:r>
                <a:rPr lang="en-US" sz="1400" b="1" dirty="0" smtClean="0">
                  <a:solidFill>
                    <a:prstClr val="black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Hg</a:t>
              </a:r>
              <a:r>
                <a:rPr lang="ru-RU" sz="1400" b="1" baseline="-25000" dirty="0" smtClean="0">
                  <a:solidFill>
                    <a:prstClr val="black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2.7</a:t>
              </a:r>
              <a:r>
                <a:rPr lang="en-US" sz="1400" b="1" dirty="0" err="1" smtClean="0">
                  <a:solidFill>
                    <a:prstClr val="black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Ge</a:t>
              </a:r>
              <a:r>
                <a:rPr lang="ru-RU" sz="1400" b="1" baseline="-25000" dirty="0" smtClean="0">
                  <a:solidFill>
                    <a:prstClr val="black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1.5</a:t>
              </a:r>
              <a:r>
                <a:rPr lang="en-US" sz="1400" b="1" dirty="0" smtClean="0">
                  <a:solidFill>
                    <a:prstClr val="black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Zn</a:t>
              </a:r>
              <a:r>
                <a:rPr lang="ru-RU" sz="1400" b="1" baseline="-25000" dirty="0" smtClean="0">
                  <a:solidFill>
                    <a:prstClr val="black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1.5</a:t>
              </a:r>
              <a:r>
                <a:rPr lang="en-US" sz="1400" b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)</a:t>
              </a:r>
              <a:endPara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196" name="Line 172"/>
            <p:cNvSpPr>
              <a:spLocks noChangeShapeType="1"/>
            </p:cNvSpPr>
            <p:nvPr/>
          </p:nvSpPr>
          <p:spPr bwMode="auto">
            <a:xfrm>
              <a:off x="4166946" y="6576715"/>
              <a:ext cx="493848" cy="3316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97" name="Freeform 173"/>
            <p:cNvSpPr>
              <a:spLocks/>
            </p:cNvSpPr>
            <p:nvPr/>
          </p:nvSpPr>
          <p:spPr bwMode="auto">
            <a:xfrm>
              <a:off x="4371297" y="6526996"/>
              <a:ext cx="82309" cy="96122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29" y="29"/>
                </a:cxn>
                <a:cxn ang="0">
                  <a:pos x="0" y="29"/>
                </a:cxn>
                <a:cxn ang="0">
                  <a:pos x="15" y="0"/>
                </a:cxn>
              </a:cxnLst>
              <a:rect l="0" t="0" r="r" b="b"/>
              <a:pathLst>
                <a:path w="29" h="29">
                  <a:moveTo>
                    <a:pt x="15" y="0"/>
                  </a:moveTo>
                  <a:lnTo>
                    <a:pt x="29" y="29"/>
                  </a:lnTo>
                  <a:lnTo>
                    <a:pt x="0" y="29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0000"/>
            </a:solidFill>
            <a:ln w="7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98" name="Rectangle 174"/>
            <p:cNvSpPr>
              <a:spLocks noChangeArrowheads="1"/>
            </p:cNvSpPr>
            <p:nvPr/>
          </p:nvSpPr>
          <p:spPr bwMode="auto">
            <a:xfrm>
              <a:off x="4723234" y="6357958"/>
              <a:ext cx="207108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ru-RU" sz="14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Ger</a:t>
              </a: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 </a:t>
              </a: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residential</a:t>
              </a:r>
              <a:endParaRPr lang="en-US" sz="1400" b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(</a:t>
              </a:r>
              <a:r>
                <a:rPr lang="en-US" sz="1400" b="1" dirty="0" smtClean="0">
                  <a:solidFill>
                    <a:prstClr val="black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W</a:t>
              </a:r>
              <a:r>
                <a:rPr lang="ru-RU" sz="1400" b="1" baseline="-25000" dirty="0" smtClean="0">
                  <a:solidFill>
                    <a:prstClr val="black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9.1</a:t>
              </a:r>
              <a:r>
                <a:rPr lang="en-US" sz="1400" b="1" dirty="0" smtClean="0">
                  <a:solidFill>
                    <a:prstClr val="black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Zn</a:t>
              </a:r>
              <a:r>
                <a:rPr lang="ru-RU" sz="1400" b="1" baseline="-25000" dirty="0" smtClean="0">
                  <a:solidFill>
                    <a:prstClr val="black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1.8</a:t>
              </a:r>
              <a:r>
                <a:rPr lang="en-US" sz="1400" b="1" dirty="0" smtClean="0">
                  <a:solidFill>
                    <a:prstClr val="black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Mo</a:t>
              </a:r>
              <a:r>
                <a:rPr lang="ru-RU" sz="1400" b="1" baseline="-25000" dirty="0" smtClean="0">
                  <a:solidFill>
                    <a:prstClr val="black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1.7</a:t>
              </a:r>
              <a:r>
                <a:rPr lang="en-US" sz="1400" b="1" dirty="0" smtClean="0">
                  <a:solidFill>
                    <a:prstClr val="black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Hg</a:t>
              </a:r>
              <a:r>
                <a:rPr lang="ru-RU" sz="1400" b="1" baseline="-25000" dirty="0" smtClean="0">
                  <a:solidFill>
                    <a:prstClr val="black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1.5</a:t>
              </a:r>
              <a:r>
                <a:rPr lang="en-US" sz="1400" b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)</a:t>
              </a:r>
              <a:endPara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97" name="Rectangle 165"/>
            <p:cNvSpPr>
              <a:spLocks noChangeArrowheads="1"/>
            </p:cNvSpPr>
            <p:nvPr/>
          </p:nvSpPr>
          <p:spPr bwMode="auto">
            <a:xfrm>
              <a:off x="2428860" y="5500702"/>
              <a:ext cx="199385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Functional zones</a:t>
              </a:r>
              <a:endPara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  <p:sp>
        <p:nvSpPr>
          <p:cNvPr id="199" name="Заголовок 1"/>
          <p:cNvSpPr>
            <a:spLocks noGrp="1"/>
          </p:cNvSpPr>
          <p:nvPr>
            <p:ph type="title"/>
          </p:nvPr>
        </p:nvSpPr>
        <p:spPr>
          <a:xfrm>
            <a:off x="1005573" y="285728"/>
            <a:ext cx="8239048" cy="634082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err="1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Darkhan</a:t>
            </a:r>
            <a:r>
              <a:rPr lang="en-US" sz="28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800" b="1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Spatial </a:t>
            </a:r>
            <a:r>
              <a:rPr lang="en-US" sz="2800" b="1" dirty="0" smtClean="0"/>
              <a:t>Geochemical Heterogeneity</a:t>
            </a:r>
            <a:br>
              <a:rPr lang="en-US" sz="2800" b="1" dirty="0" smtClean="0"/>
            </a:br>
            <a:r>
              <a:rPr lang="en-US" sz="2800" b="1" dirty="0" smtClean="0"/>
              <a:t>of Urban Soils</a:t>
            </a:r>
          </a:p>
        </p:txBody>
      </p:sp>
    </p:spTree>
    <p:extLst>
      <p:ext uri="{BB962C8B-B14F-4D97-AF65-F5344CB8AC3E}">
        <p14:creationId xmlns:p14="http://schemas.microsoft.com/office/powerpoint/2010/main" val="101989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Business\Конференции\2012-10 Женева\support\IMG_3659 Panorama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6253"/>
            <a:ext cx="9144000" cy="17137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Содержимое 9" descr="D_1.jpg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/>
          <a:srcRect l="38956" t="27187" r="36131" b="19866"/>
          <a:stretch/>
        </p:blipFill>
        <p:spPr>
          <a:xfrm>
            <a:off x="6161262" y="2420888"/>
            <a:ext cx="2875234" cy="4320479"/>
          </a:xfrm>
          <a:noFill/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199732" y="2714754"/>
            <a:ext cx="4714908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/>
            <a:r>
              <a:rPr lang="en-US" sz="1600" b="1" i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Excess of Maximum Allowable Concentration Standards</a:t>
            </a:r>
          </a:p>
          <a:p>
            <a:pPr lvl="0"/>
            <a:r>
              <a:rPr lang="en-US" sz="1600" b="1" i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(% of city  area)</a:t>
            </a:r>
          </a:p>
          <a:p>
            <a:pPr lvl="0"/>
            <a:endParaRPr lang="en-US" sz="1600" b="1" i="1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/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Cr</a:t>
            </a: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(80%)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&gt;V</a:t>
            </a: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(60)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&gt;Mo</a:t>
            </a: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(49)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&gt;</a:t>
            </a:r>
          </a:p>
          <a:p>
            <a:pPr lvl="0"/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Cu</a:t>
            </a: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(27)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&gt;Zn</a:t>
            </a: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(24)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&gt;</a:t>
            </a:r>
            <a:r>
              <a:rPr lang="en-US" sz="2000" b="1" dirty="0" err="1" smtClean="0">
                <a:solidFill>
                  <a:schemeClr val="accent3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Pb</a:t>
            </a: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(13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) </a:t>
            </a:r>
            <a:endParaRPr lang="ru-RU" sz="2800" b="1" dirty="0">
              <a:solidFill>
                <a:schemeClr val="accent3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40" name="Группа 39"/>
          <p:cNvGrpSpPr/>
          <p:nvPr/>
        </p:nvGrpSpPr>
        <p:grpSpPr>
          <a:xfrm>
            <a:off x="1080717" y="4848754"/>
            <a:ext cx="4643411" cy="1826440"/>
            <a:chOff x="428628" y="4572008"/>
            <a:chExt cx="4643411" cy="1826440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5400000">
              <a:off x="2660634" y="5221019"/>
              <a:ext cx="833728" cy="11388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  <a:prstDash val="sysDash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grpSp>
          <p:nvGrpSpPr>
            <p:cNvPr id="3" name="Группа 20"/>
            <p:cNvGrpSpPr>
              <a:grpSpLocks/>
            </p:cNvGrpSpPr>
            <p:nvPr/>
          </p:nvGrpSpPr>
          <p:grpSpPr bwMode="auto">
            <a:xfrm>
              <a:off x="1500166" y="5719216"/>
              <a:ext cx="3571873" cy="679232"/>
              <a:chOff x="3643306" y="5500702"/>
              <a:chExt cx="3857652" cy="722008"/>
            </a:xfrm>
          </p:grpSpPr>
          <p:pic>
            <p:nvPicPr>
              <p:cNvPr id="4" name="Рисунок 3" descr="L 1.jpg"/>
              <p:cNvPicPr>
                <a:picLocks noChangeAspect="1"/>
              </p:cNvPicPr>
              <p:nvPr/>
            </p:nvPicPr>
            <p:blipFill>
              <a:blip r:embed="rId4" cstate="print"/>
              <a:srcRect l="20312" t="30111" r="37500" b="64364"/>
              <a:stretch>
                <a:fillRect/>
              </a:stretch>
            </p:blipFill>
            <p:spPr>
              <a:xfrm>
                <a:off x="3643306" y="5500702"/>
                <a:ext cx="3857652" cy="356781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5" name="Прямоугольник 4"/>
              <p:cNvSpPr/>
              <p:nvPr/>
            </p:nvSpPr>
            <p:spPr>
              <a:xfrm>
                <a:off x="4082221" y="5875921"/>
                <a:ext cx="356986" cy="34678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95000"/>
                  </a:lnSpc>
                  <a:spcBef>
                    <a:spcPct val="50000"/>
                  </a:spcBef>
                  <a:buClr>
                    <a:schemeClr val="tx2"/>
                  </a:buClr>
                  <a:defRPr/>
                </a:pPr>
                <a:r>
                  <a:rPr lang="ru-RU" sz="1600" b="1" dirty="0">
                    <a:ln w="1905">
                      <a:solidFill>
                        <a:schemeClr val="bg2">
                          <a:lumMod val="50000"/>
                        </a:schemeClr>
                      </a:solidFill>
                    </a:ln>
                    <a:solidFill>
                      <a:sysClr val="windowText" lastClr="00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4</a:t>
                </a:r>
              </a:p>
            </p:txBody>
          </p:sp>
          <p:sp>
            <p:nvSpPr>
              <p:cNvPr id="6" name="Прямоугольник 5"/>
              <p:cNvSpPr/>
              <p:nvPr/>
            </p:nvSpPr>
            <p:spPr>
              <a:xfrm>
                <a:off x="5095721" y="5857890"/>
                <a:ext cx="514530" cy="34678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95000"/>
                  </a:lnSpc>
                  <a:spcBef>
                    <a:spcPct val="50000"/>
                  </a:spcBef>
                  <a:buClr>
                    <a:schemeClr val="tx2"/>
                  </a:buClr>
                  <a:defRPr/>
                </a:pPr>
                <a:r>
                  <a:rPr lang="en-US" sz="1600" b="1" dirty="0">
                    <a:ln w="1905">
                      <a:solidFill>
                        <a:schemeClr val="bg2">
                          <a:lumMod val="50000"/>
                        </a:schemeClr>
                      </a:solidFill>
                    </a:ln>
                    <a:solidFill>
                      <a:sysClr val="windowText" lastClr="00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16</a:t>
                </a:r>
                <a:endParaRPr lang="ru-RU" sz="1600" b="1" dirty="0">
                  <a:ln w="1905">
                    <a:solidFill>
                      <a:schemeClr val="bg2">
                        <a:lumMod val="50000"/>
                      </a:schemeClr>
                    </a:solidFill>
                  </a:ln>
                  <a:solidFill>
                    <a:sysClr val="windowText" lastClr="00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  <p:sp>
            <p:nvSpPr>
              <p:cNvPr id="7" name="Прямоугольник 6"/>
              <p:cNvSpPr/>
              <p:nvPr/>
            </p:nvSpPr>
            <p:spPr>
              <a:xfrm>
                <a:off x="5667225" y="5857891"/>
                <a:ext cx="514530" cy="34678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95000"/>
                  </a:lnSpc>
                  <a:spcBef>
                    <a:spcPct val="50000"/>
                  </a:spcBef>
                  <a:buClr>
                    <a:schemeClr val="tx2"/>
                  </a:buClr>
                  <a:defRPr/>
                </a:pPr>
                <a:r>
                  <a:rPr lang="en-US" sz="1600" b="1" dirty="0">
                    <a:ln w="1905">
                      <a:solidFill>
                        <a:schemeClr val="bg2">
                          <a:lumMod val="50000"/>
                        </a:schemeClr>
                      </a:solidFill>
                    </a:ln>
                    <a:solidFill>
                      <a:sysClr val="windowText" lastClr="00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32</a:t>
                </a:r>
                <a:endParaRPr lang="ru-RU" sz="1600" b="1" dirty="0">
                  <a:ln w="1905">
                    <a:solidFill>
                      <a:schemeClr val="bg2">
                        <a:lumMod val="50000"/>
                      </a:schemeClr>
                    </a:solidFill>
                  </a:ln>
                  <a:solidFill>
                    <a:sysClr val="windowText" lastClr="00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  <p:sp>
            <p:nvSpPr>
              <p:cNvPr id="8" name="Прямоугольник 7"/>
              <p:cNvSpPr/>
              <p:nvPr/>
            </p:nvSpPr>
            <p:spPr>
              <a:xfrm>
                <a:off x="4643438" y="5857891"/>
                <a:ext cx="356986" cy="34678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95000"/>
                  </a:lnSpc>
                  <a:spcBef>
                    <a:spcPct val="50000"/>
                  </a:spcBef>
                  <a:buClr>
                    <a:schemeClr val="tx2"/>
                  </a:buClr>
                  <a:defRPr/>
                </a:pPr>
                <a:r>
                  <a:rPr lang="en-US" sz="1600" b="1" dirty="0">
                    <a:ln w="1905">
                      <a:solidFill>
                        <a:schemeClr val="bg2">
                          <a:lumMod val="50000"/>
                        </a:schemeClr>
                      </a:solidFill>
                    </a:ln>
                    <a:solidFill>
                      <a:sysClr val="windowText" lastClr="00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8</a:t>
                </a:r>
                <a:endParaRPr lang="ru-RU" sz="1600" b="1" dirty="0">
                  <a:ln w="1905">
                    <a:solidFill>
                      <a:schemeClr val="bg2">
                        <a:lumMod val="50000"/>
                      </a:schemeClr>
                    </a:solidFill>
                  </a:ln>
                  <a:solidFill>
                    <a:sysClr val="windowText" lastClr="00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  <p:sp>
            <p:nvSpPr>
              <p:cNvPr id="9" name="Прямоугольник 8"/>
              <p:cNvSpPr/>
              <p:nvPr/>
            </p:nvSpPr>
            <p:spPr>
              <a:xfrm>
                <a:off x="6664358" y="5857891"/>
                <a:ext cx="672074" cy="34678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95000"/>
                  </a:lnSpc>
                  <a:spcBef>
                    <a:spcPct val="50000"/>
                  </a:spcBef>
                  <a:buClr>
                    <a:schemeClr val="tx2"/>
                  </a:buClr>
                  <a:defRPr/>
                </a:pPr>
                <a:r>
                  <a:rPr lang="en-US" sz="1600" b="1" dirty="0">
                    <a:ln w="1905">
                      <a:solidFill>
                        <a:schemeClr val="bg2">
                          <a:lumMod val="50000"/>
                        </a:schemeClr>
                      </a:solidFill>
                    </a:ln>
                    <a:solidFill>
                      <a:sysClr val="windowText" lastClr="00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128</a:t>
                </a:r>
                <a:endParaRPr lang="ru-RU" sz="1600" b="1" dirty="0">
                  <a:ln w="1905">
                    <a:solidFill>
                      <a:schemeClr val="bg2">
                        <a:lumMod val="50000"/>
                      </a:schemeClr>
                    </a:solidFill>
                  </a:ln>
                  <a:solidFill>
                    <a:sysClr val="windowText" lastClr="00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  <p:sp>
            <p:nvSpPr>
              <p:cNvPr id="10" name="Прямоугольник 9"/>
              <p:cNvSpPr/>
              <p:nvPr/>
            </p:nvSpPr>
            <p:spPr>
              <a:xfrm>
                <a:off x="6167290" y="5857891"/>
                <a:ext cx="514530" cy="34678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95000"/>
                  </a:lnSpc>
                  <a:spcBef>
                    <a:spcPct val="50000"/>
                  </a:spcBef>
                  <a:buClr>
                    <a:schemeClr val="tx2"/>
                  </a:buClr>
                  <a:defRPr/>
                </a:pPr>
                <a:r>
                  <a:rPr lang="en-US" sz="1600" b="1" dirty="0">
                    <a:ln w="1905">
                      <a:solidFill>
                        <a:schemeClr val="bg2">
                          <a:lumMod val="50000"/>
                        </a:schemeClr>
                      </a:solidFill>
                    </a:ln>
                    <a:solidFill>
                      <a:sysClr val="windowText" lastClr="00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64</a:t>
                </a:r>
                <a:endParaRPr lang="ru-RU" sz="1600" b="1" dirty="0">
                  <a:ln w="1905">
                    <a:solidFill>
                      <a:schemeClr val="bg2">
                        <a:lumMod val="50000"/>
                      </a:schemeClr>
                    </a:solidFill>
                  </a:ln>
                  <a:solidFill>
                    <a:sysClr val="windowText" lastClr="00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</p:grpSp>
        <p:sp>
          <p:nvSpPr>
            <p:cNvPr id="12" name="Rectangle 46"/>
            <p:cNvSpPr>
              <a:spLocks noChangeArrowheads="1"/>
            </p:cNvSpPr>
            <p:nvPr/>
          </p:nvSpPr>
          <p:spPr bwMode="auto">
            <a:xfrm>
              <a:off x="428628" y="4993858"/>
              <a:ext cx="1142976" cy="129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Pollution levels</a:t>
              </a:r>
              <a:endParaRPr lang="ru-RU" sz="2000" dirty="0" smtClean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400" b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b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Integral Pollution Index </a:t>
              </a:r>
              <a:r>
                <a:rPr kumimoji="0" lang="en-US" sz="14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Zc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3" name="Rectangle 46"/>
            <p:cNvSpPr>
              <a:spLocks noChangeArrowheads="1"/>
            </p:cNvSpPr>
            <p:nvPr/>
          </p:nvSpPr>
          <p:spPr bwMode="auto">
            <a:xfrm rot="16200000">
              <a:off x="2107955" y="5250104"/>
              <a:ext cx="42862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b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low</a:t>
              </a:r>
              <a:endPara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4" name="Rectangle 46"/>
            <p:cNvSpPr>
              <a:spLocks noChangeArrowheads="1"/>
            </p:cNvSpPr>
            <p:nvPr/>
          </p:nvSpPr>
          <p:spPr bwMode="auto">
            <a:xfrm rot="16200000">
              <a:off x="2857488" y="5076271"/>
              <a:ext cx="91917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b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medium</a:t>
              </a:r>
              <a:endPara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cxnSp>
          <p:nvCxnSpPr>
            <p:cNvPr id="34" name="Прямая соединительная линия 33"/>
            <p:cNvCxnSpPr/>
            <p:nvPr/>
          </p:nvCxnSpPr>
          <p:spPr>
            <a:xfrm rot="16200000" flipH="1">
              <a:off x="3648535" y="5209722"/>
              <a:ext cx="853058" cy="6259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  <a:prstDash val="sysDash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 rot="16200000" flipH="1">
              <a:off x="3148469" y="5209721"/>
              <a:ext cx="853058" cy="6259"/>
            </a:xfrm>
            <a:prstGeom prst="line">
              <a:avLst/>
            </a:prstGeom>
            <a:ln w="28575">
              <a:solidFill>
                <a:srgbClr val="FFC000"/>
              </a:solidFill>
              <a:prstDash val="sysDash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16200000" flipH="1">
              <a:off x="4148601" y="5209722"/>
              <a:ext cx="853058" cy="6259"/>
            </a:xfrm>
            <a:prstGeom prst="line">
              <a:avLst/>
            </a:prstGeom>
            <a:ln w="28575">
              <a:solidFill>
                <a:srgbClr val="C00000"/>
              </a:solidFill>
              <a:prstDash val="sysDash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37" name="Rectangle 46"/>
            <p:cNvSpPr>
              <a:spLocks noChangeArrowheads="1"/>
            </p:cNvSpPr>
            <p:nvPr/>
          </p:nvSpPr>
          <p:spPr bwMode="auto">
            <a:xfrm rot="16200000">
              <a:off x="3465276" y="5178666"/>
              <a:ext cx="71438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b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high</a:t>
              </a:r>
              <a:endPara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38" name="Rectangle 46"/>
            <p:cNvSpPr>
              <a:spLocks noChangeArrowheads="1"/>
            </p:cNvSpPr>
            <p:nvPr/>
          </p:nvSpPr>
          <p:spPr bwMode="auto">
            <a:xfrm rot="16200000">
              <a:off x="3786760" y="5000059"/>
              <a:ext cx="107154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b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very high</a:t>
              </a:r>
              <a:endPara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39" name="Rectangle 46"/>
            <p:cNvSpPr>
              <a:spLocks noChangeArrowheads="1"/>
            </p:cNvSpPr>
            <p:nvPr/>
          </p:nvSpPr>
          <p:spPr bwMode="auto">
            <a:xfrm rot="16200000">
              <a:off x="4393971" y="5035790"/>
              <a:ext cx="100013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b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maximum</a:t>
              </a:r>
              <a:endPara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  <p:sp>
        <p:nvSpPr>
          <p:cNvPr id="41" name="Заголовок 1"/>
          <p:cNvSpPr>
            <a:spLocks noGrp="1"/>
          </p:cNvSpPr>
          <p:nvPr>
            <p:ph type="title"/>
          </p:nvPr>
        </p:nvSpPr>
        <p:spPr>
          <a:xfrm>
            <a:off x="0" y="1484784"/>
            <a:ext cx="9144000" cy="108012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err="1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Darkhan</a:t>
            </a:r>
            <a:r>
              <a:rPr lang="en-US" sz="32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: </a:t>
            </a:r>
            <a:r>
              <a:rPr lang="en-US" sz="3200" b="1" dirty="0" smtClean="0"/>
              <a:t>Pollution of Soils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4901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Группа 380"/>
          <p:cNvGrpSpPr/>
          <p:nvPr/>
        </p:nvGrpSpPr>
        <p:grpSpPr>
          <a:xfrm>
            <a:off x="611188" y="1508126"/>
            <a:ext cx="7867650" cy="3733344"/>
            <a:chOff x="611188" y="1508126"/>
            <a:chExt cx="7867650" cy="3733344"/>
          </a:xfrm>
        </p:grpSpPr>
        <p:sp>
          <p:nvSpPr>
            <p:cNvPr id="2057" name="Line 9"/>
            <p:cNvSpPr>
              <a:spLocks noChangeShapeType="1"/>
            </p:cNvSpPr>
            <p:nvPr/>
          </p:nvSpPr>
          <p:spPr bwMode="auto">
            <a:xfrm>
              <a:off x="981075" y="5197476"/>
              <a:ext cx="7496175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058" name="Line 10"/>
            <p:cNvSpPr>
              <a:spLocks noChangeShapeType="1"/>
            </p:cNvSpPr>
            <p:nvPr/>
          </p:nvSpPr>
          <p:spPr bwMode="auto">
            <a:xfrm>
              <a:off x="981075" y="4684713"/>
              <a:ext cx="7496175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059" name="Line 11"/>
            <p:cNvSpPr>
              <a:spLocks noChangeShapeType="1"/>
            </p:cNvSpPr>
            <p:nvPr/>
          </p:nvSpPr>
          <p:spPr bwMode="auto">
            <a:xfrm>
              <a:off x="981075" y="4171951"/>
              <a:ext cx="7496175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060" name="Line 12"/>
            <p:cNvSpPr>
              <a:spLocks noChangeShapeType="1"/>
            </p:cNvSpPr>
            <p:nvPr/>
          </p:nvSpPr>
          <p:spPr bwMode="auto">
            <a:xfrm>
              <a:off x="981075" y="3659188"/>
              <a:ext cx="7496175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061" name="Line 13"/>
            <p:cNvSpPr>
              <a:spLocks noChangeShapeType="1"/>
            </p:cNvSpPr>
            <p:nvPr/>
          </p:nvSpPr>
          <p:spPr bwMode="auto">
            <a:xfrm>
              <a:off x="981075" y="3159126"/>
              <a:ext cx="7496175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062" name="Line 14"/>
            <p:cNvSpPr>
              <a:spLocks noChangeShapeType="1"/>
            </p:cNvSpPr>
            <p:nvPr/>
          </p:nvSpPr>
          <p:spPr bwMode="auto">
            <a:xfrm>
              <a:off x="981075" y="2133601"/>
              <a:ext cx="7496175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063" name="Line 15"/>
            <p:cNvSpPr>
              <a:spLocks noChangeShapeType="1"/>
            </p:cNvSpPr>
            <p:nvPr/>
          </p:nvSpPr>
          <p:spPr bwMode="auto">
            <a:xfrm>
              <a:off x="981075" y="1620838"/>
              <a:ext cx="7496175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065" name="Line 17"/>
            <p:cNvSpPr>
              <a:spLocks noChangeShapeType="1"/>
            </p:cNvSpPr>
            <p:nvPr/>
          </p:nvSpPr>
          <p:spPr bwMode="auto">
            <a:xfrm>
              <a:off x="981075" y="1620838"/>
              <a:ext cx="1588" cy="35766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066" name="Line 18"/>
            <p:cNvSpPr>
              <a:spLocks noChangeShapeType="1"/>
            </p:cNvSpPr>
            <p:nvPr/>
          </p:nvSpPr>
          <p:spPr bwMode="auto">
            <a:xfrm>
              <a:off x="923925" y="5197476"/>
              <a:ext cx="57150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067" name="Line 19"/>
            <p:cNvSpPr>
              <a:spLocks noChangeShapeType="1"/>
            </p:cNvSpPr>
            <p:nvPr/>
          </p:nvSpPr>
          <p:spPr bwMode="auto">
            <a:xfrm>
              <a:off x="923925" y="4684713"/>
              <a:ext cx="57150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068" name="Line 20"/>
            <p:cNvSpPr>
              <a:spLocks noChangeShapeType="1"/>
            </p:cNvSpPr>
            <p:nvPr/>
          </p:nvSpPr>
          <p:spPr bwMode="auto">
            <a:xfrm>
              <a:off x="923925" y="4171951"/>
              <a:ext cx="57150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069" name="Line 21"/>
            <p:cNvSpPr>
              <a:spLocks noChangeShapeType="1"/>
            </p:cNvSpPr>
            <p:nvPr/>
          </p:nvSpPr>
          <p:spPr bwMode="auto">
            <a:xfrm>
              <a:off x="923925" y="3659188"/>
              <a:ext cx="57150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070" name="Line 22"/>
            <p:cNvSpPr>
              <a:spLocks noChangeShapeType="1"/>
            </p:cNvSpPr>
            <p:nvPr/>
          </p:nvSpPr>
          <p:spPr bwMode="auto">
            <a:xfrm>
              <a:off x="923925" y="3159126"/>
              <a:ext cx="57150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071" name="Line 23"/>
            <p:cNvSpPr>
              <a:spLocks noChangeShapeType="1"/>
            </p:cNvSpPr>
            <p:nvPr/>
          </p:nvSpPr>
          <p:spPr bwMode="auto">
            <a:xfrm>
              <a:off x="923925" y="2646363"/>
              <a:ext cx="57150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072" name="Line 24"/>
            <p:cNvSpPr>
              <a:spLocks noChangeShapeType="1"/>
            </p:cNvSpPr>
            <p:nvPr/>
          </p:nvSpPr>
          <p:spPr bwMode="auto">
            <a:xfrm>
              <a:off x="923925" y="2133601"/>
              <a:ext cx="57150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073" name="Line 25"/>
            <p:cNvSpPr>
              <a:spLocks noChangeShapeType="1"/>
            </p:cNvSpPr>
            <p:nvPr/>
          </p:nvSpPr>
          <p:spPr bwMode="auto">
            <a:xfrm>
              <a:off x="923925" y="1620838"/>
              <a:ext cx="57150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074" name="Line 26"/>
            <p:cNvSpPr>
              <a:spLocks noChangeShapeType="1"/>
            </p:cNvSpPr>
            <p:nvPr/>
          </p:nvSpPr>
          <p:spPr bwMode="auto">
            <a:xfrm>
              <a:off x="981075" y="2646363"/>
              <a:ext cx="7496175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075" name="Line 27"/>
            <p:cNvSpPr>
              <a:spLocks noChangeShapeType="1"/>
            </p:cNvSpPr>
            <p:nvPr/>
          </p:nvSpPr>
          <p:spPr bwMode="auto">
            <a:xfrm flipV="1">
              <a:off x="981075" y="2646363"/>
              <a:ext cx="1588" cy="571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076" name="Line 28"/>
            <p:cNvSpPr>
              <a:spLocks noChangeShapeType="1"/>
            </p:cNvSpPr>
            <p:nvPr/>
          </p:nvSpPr>
          <p:spPr bwMode="auto">
            <a:xfrm flipV="1">
              <a:off x="1322388" y="2646363"/>
              <a:ext cx="1588" cy="571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077" name="Line 29"/>
            <p:cNvSpPr>
              <a:spLocks noChangeShapeType="1"/>
            </p:cNvSpPr>
            <p:nvPr/>
          </p:nvSpPr>
          <p:spPr bwMode="auto">
            <a:xfrm flipV="1">
              <a:off x="1665288" y="2646363"/>
              <a:ext cx="1588" cy="571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078" name="Line 30"/>
            <p:cNvSpPr>
              <a:spLocks noChangeShapeType="1"/>
            </p:cNvSpPr>
            <p:nvPr/>
          </p:nvSpPr>
          <p:spPr bwMode="auto">
            <a:xfrm flipV="1">
              <a:off x="2006600" y="2646363"/>
              <a:ext cx="1588" cy="571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079" name="Line 31"/>
            <p:cNvSpPr>
              <a:spLocks noChangeShapeType="1"/>
            </p:cNvSpPr>
            <p:nvPr/>
          </p:nvSpPr>
          <p:spPr bwMode="auto">
            <a:xfrm flipV="1">
              <a:off x="2349500" y="2646363"/>
              <a:ext cx="1588" cy="571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080" name="Line 32"/>
            <p:cNvSpPr>
              <a:spLocks noChangeShapeType="1"/>
            </p:cNvSpPr>
            <p:nvPr/>
          </p:nvSpPr>
          <p:spPr bwMode="auto">
            <a:xfrm flipV="1">
              <a:off x="2690813" y="2646363"/>
              <a:ext cx="1588" cy="571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081" name="Line 33"/>
            <p:cNvSpPr>
              <a:spLocks noChangeShapeType="1"/>
            </p:cNvSpPr>
            <p:nvPr/>
          </p:nvSpPr>
          <p:spPr bwMode="auto">
            <a:xfrm flipV="1">
              <a:off x="3019425" y="2646363"/>
              <a:ext cx="1588" cy="571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082" name="Line 34"/>
            <p:cNvSpPr>
              <a:spLocks noChangeShapeType="1"/>
            </p:cNvSpPr>
            <p:nvPr/>
          </p:nvSpPr>
          <p:spPr bwMode="auto">
            <a:xfrm flipV="1">
              <a:off x="3360738" y="2646363"/>
              <a:ext cx="1588" cy="571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083" name="Line 35"/>
            <p:cNvSpPr>
              <a:spLocks noChangeShapeType="1"/>
            </p:cNvSpPr>
            <p:nvPr/>
          </p:nvSpPr>
          <p:spPr bwMode="auto">
            <a:xfrm flipV="1">
              <a:off x="3702050" y="2646363"/>
              <a:ext cx="1588" cy="571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084" name="Line 36"/>
            <p:cNvSpPr>
              <a:spLocks noChangeShapeType="1"/>
            </p:cNvSpPr>
            <p:nvPr/>
          </p:nvSpPr>
          <p:spPr bwMode="auto">
            <a:xfrm flipV="1">
              <a:off x="4044950" y="2646363"/>
              <a:ext cx="1588" cy="571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085" name="Line 37"/>
            <p:cNvSpPr>
              <a:spLocks noChangeShapeType="1"/>
            </p:cNvSpPr>
            <p:nvPr/>
          </p:nvSpPr>
          <p:spPr bwMode="auto">
            <a:xfrm flipV="1">
              <a:off x="4386263" y="2646363"/>
              <a:ext cx="1588" cy="571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086" name="Line 38"/>
            <p:cNvSpPr>
              <a:spLocks noChangeShapeType="1"/>
            </p:cNvSpPr>
            <p:nvPr/>
          </p:nvSpPr>
          <p:spPr bwMode="auto">
            <a:xfrm flipV="1">
              <a:off x="4729163" y="2646363"/>
              <a:ext cx="1588" cy="571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087" name="Line 39"/>
            <p:cNvSpPr>
              <a:spLocks noChangeShapeType="1"/>
            </p:cNvSpPr>
            <p:nvPr/>
          </p:nvSpPr>
          <p:spPr bwMode="auto">
            <a:xfrm flipV="1">
              <a:off x="5070475" y="2646363"/>
              <a:ext cx="1588" cy="571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088" name="Line 40"/>
            <p:cNvSpPr>
              <a:spLocks noChangeShapeType="1"/>
            </p:cNvSpPr>
            <p:nvPr/>
          </p:nvSpPr>
          <p:spPr bwMode="auto">
            <a:xfrm flipV="1">
              <a:off x="5413375" y="2646363"/>
              <a:ext cx="1588" cy="571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089" name="Line 41"/>
            <p:cNvSpPr>
              <a:spLocks noChangeShapeType="1"/>
            </p:cNvSpPr>
            <p:nvPr/>
          </p:nvSpPr>
          <p:spPr bwMode="auto">
            <a:xfrm flipV="1">
              <a:off x="5754688" y="2646363"/>
              <a:ext cx="1588" cy="571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090" name="Line 42"/>
            <p:cNvSpPr>
              <a:spLocks noChangeShapeType="1"/>
            </p:cNvSpPr>
            <p:nvPr/>
          </p:nvSpPr>
          <p:spPr bwMode="auto">
            <a:xfrm flipV="1">
              <a:off x="6096000" y="2646363"/>
              <a:ext cx="1588" cy="571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091" name="Line 43"/>
            <p:cNvSpPr>
              <a:spLocks noChangeShapeType="1"/>
            </p:cNvSpPr>
            <p:nvPr/>
          </p:nvSpPr>
          <p:spPr bwMode="auto">
            <a:xfrm flipV="1">
              <a:off x="6438900" y="2646363"/>
              <a:ext cx="1588" cy="571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092" name="Line 44"/>
            <p:cNvSpPr>
              <a:spLocks noChangeShapeType="1"/>
            </p:cNvSpPr>
            <p:nvPr/>
          </p:nvSpPr>
          <p:spPr bwMode="auto">
            <a:xfrm flipV="1">
              <a:off x="6765925" y="2646363"/>
              <a:ext cx="1588" cy="571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093" name="Line 45"/>
            <p:cNvSpPr>
              <a:spLocks noChangeShapeType="1"/>
            </p:cNvSpPr>
            <p:nvPr/>
          </p:nvSpPr>
          <p:spPr bwMode="auto">
            <a:xfrm flipV="1">
              <a:off x="7108825" y="2646363"/>
              <a:ext cx="1588" cy="571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094" name="Line 46"/>
            <p:cNvSpPr>
              <a:spLocks noChangeShapeType="1"/>
            </p:cNvSpPr>
            <p:nvPr/>
          </p:nvSpPr>
          <p:spPr bwMode="auto">
            <a:xfrm flipV="1">
              <a:off x="7450138" y="2646363"/>
              <a:ext cx="1588" cy="571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095" name="Line 47"/>
            <p:cNvSpPr>
              <a:spLocks noChangeShapeType="1"/>
            </p:cNvSpPr>
            <p:nvPr/>
          </p:nvSpPr>
          <p:spPr bwMode="auto">
            <a:xfrm flipV="1">
              <a:off x="7793038" y="2646363"/>
              <a:ext cx="1588" cy="571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096" name="Line 48"/>
            <p:cNvSpPr>
              <a:spLocks noChangeShapeType="1"/>
            </p:cNvSpPr>
            <p:nvPr/>
          </p:nvSpPr>
          <p:spPr bwMode="auto">
            <a:xfrm flipV="1">
              <a:off x="8134350" y="2646363"/>
              <a:ext cx="1588" cy="571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097" name="Line 49"/>
            <p:cNvSpPr>
              <a:spLocks noChangeShapeType="1"/>
            </p:cNvSpPr>
            <p:nvPr/>
          </p:nvSpPr>
          <p:spPr bwMode="auto">
            <a:xfrm flipV="1">
              <a:off x="8477250" y="2646363"/>
              <a:ext cx="1588" cy="571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098" name="Freeform 50"/>
            <p:cNvSpPr>
              <a:spLocks/>
            </p:cNvSpPr>
            <p:nvPr/>
          </p:nvSpPr>
          <p:spPr bwMode="auto">
            <a:xfrm>
              <a:off x="1152525" y="1835151"/>
              <a:ext cx="7153275" cy="11112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7"/>
                </a:cxn>
                <a:cxn ang="0">
                  <a:pos x="48" y="27"/>
                </a:cxn>
                <a:cxn ang="0">
                  <a:pos x="72" y="32"/>
                </a:cxn>
                <a:cxn ang="0">
                  <a:pos x="96" y="36"/>
                </a:cxn>
                <a:cxn ang="0">
                  <a:pos x="120" y="40"/>
                </a:cxn>
                <a:cxn ang="0">
                  <a:pos x="143" y="44"/>
                </a:cxn>
                <a:cxn ang="0">
                  <a:pos x="167" y="46"/>
                </a:cxn>
                <a:cxn ang="0">
                  <a:pos x="191" y="50"/>
                </a:cxn>
                <a:cxn ang="0">
                  <a:pos x="215" y="52"/>
                </a:cxn>
                <a:cxn ang="0">
                  <a:pos x="239" y="54"/>
                </a:cxn>
                <a:cxn ang="0">
                  <a:pos x="263" y="54"/>
                </a:cxn>
                <a:cxn ang="0">
                  <a:pos x="287" y="55"/>
                </a:cxn>
                <a:cxn ang="0">
                  <a:pos x="311" y="55"/>
                </a:cxn>
                <a:cxn ang="0">
                  <a:pos x="335" y="55"/>
                </a:cxn>
                <a:cxn ang="0">
                  <a:pos x="359" y="57"/>
                </a:cxn>
                <a:cxn ang="0">
                  <a:pos x="383" y="60"/>
                </a:cxn>
                <a:cxn ang="0">
                  <a:pos x="406" y="60"/>
                </a:cxn>
                <a:cxn ang="0">
                  <a:pos x="430" y="61"/>
                </a:cxn>
                <a:cxn ang="0">
                  <a:pos x="454" y="61"/>
                </a:cxn>
                <a:cxn ang="0">
                  <a:pos x="478" y="64"/>
                </a:cxn>
                <a:cxn ang="0">
                  <a:pos x="502" y="78"/>
                </a:cxn>
              </a:cxnLst>
              <a:rect l="0" t="0" r="r" b="b"/>
              <a:pathLst>
                <a:path w="502" h="78">
                  <a:moveTo>
                    <a:pt x="0" y="0"/>
                  </a:moveTo>
                  <a:lnTo>
                    <a:pt x="24" y="7"/>
                  </a:lnTo>
                  <a:lnTo>
                    <a:pt x="48" y="27"/>
                  </a:lnTo>
                  <a:lnTo>
                    <a:pt x="72" y="32"/>
                  </a:lnTo>
                  <a:lnTo>
                    <a:pt x="96" y="36"/>
                  </a:lnTo>
                  <a:lnTo>
                    <a:pt x="120" y="40"/>
                  </a:lnTo>
                  <a:lnTo>
                    <a:pt x="143" y="44"/>
                  </a:lnTo>
                  <a:lnTo>
                    <a:pt x="167" y="46"/>
                  </a:lnTo>
                  <a:lnTo>
                    <a:pt x="191" y="50"/>
                  </a:lnTo>
                  <a:lnTo>
                    <a:pt x="215" y="52"/>
                  </a:lnTo>
                  <a:lnTo>
                    <a:pt x="239" y="54"/>
                  </a:lnTo>
                  <a:lnTo>
                    <a:pt x="263" y="54"/>
                  </a:lnTo>
                  <a:lnTo>
                    <a:pt x="287" y="55"/>
                  </a:lnTo>
                  <a:lnTo>
                    <a:pt x="311" y="55"/>
                  </a:lnTo>
                  <a:lnTo>
                    <a:pt x="335" y="55"/>
                  </a:lnTo>
                  <a:lnTo>
                    <a:pt x="359" y="57"/>
                  </a:lnTo>
                  <a:lnTo>
                    <a:pt x="383" y="60"/>
                  </a:lnTo>
                  <a:lnTo>
                    <a:pt x="406" y="60"/>
                  </a:lnTo>
                  <a:lnTo>
                    <a:pt x="430" y="61"/>
                  </a:lnTo>
                  <a:lnTo>
                    <a:pt x="454" y="61"/>
                  </a:lnTo>
                  <a:lnTo>
                    <a:pt x="478" y="64"/>
                  </a:lnTo>
                  <a:lnTo>
                    <a:pt x="502" y="78"/>
                  </a:lnTo>
                </a:path>
              </a:pathLst>
            </a:custGeom>
            <a:ln>
              <a:headEnd/>
              <a:tailEnd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099" name="Freeform 51"/>
            <p:cNvSpPr>
              <a:spLocks/>
            </p:cNvSpPr>
            <p:nvPr/>
          </p:nvSpPr>
          <p:spPr bwMode="auto">
            <a:xfrm>
              <a:off x="1152525" y="2547938"/>
              <a:ext cx="7153275" cy="2663825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24" y="90"/>
                </a:cxn>
                <a:cxn ang="0">
                  <a:pos x="48" y="15"/>
                </a:cxn>
                <a:cxn ang="0">
                  <a:pos x="72" y="0"/>
                </a:cxn>
                <a:cxn ang="0">
                  <a:pos x="96" y="61"/>
                </a:cxn>
                <a:cxn ang="0">
                  <a:pos x="120" y="187"/>
                </a:cxn>
                <a:cxn ang="0">
                  <a:pos x="143" y="8"/>
                </a:cxn>
                <a:cxn ang="0">
                  <a:pos x="167" y="7"/>
                </a:cxn>
                <a:cxn ang="0">
                  <a:pos x="191" y="13"/>
                </a:cxn>
                <a:cxn ang="0">
                  <a:pos x="215" y="12"/>
                </a:cxn>
                <a:cxn ang="0">
                  <a:pos x="239" y="13"/>
                </a:cxn>
                <a:cxn ang="0">
                  <a:pos x="263" y="20"/>
                </a:cxn>
                <a:cxn ang="0">
                  <a:pos x="287" y="22"/>
                </a:cxn>
                <a:cxn ang="0">
                  <a:pos x="311" y="25"/>
                </a:cxn>
                <a:cxn ang="0">
                  <a:pos x="335" y="8"/>
                </a:cxn>
                <a:cxn ang="0">
                  <a:pos x="359" y="31"/>
                </a:cxn>
                <a:cxn ang="0">
                  <a:pos x="383" y="41"/>
                </a:cxn>
                <a:cxn ang="0">
                  <a:pos x="406" y="19"/>
                </a:cxn>
                <a:cxn ang="0">
                  <a:pos x="430" y="28"/>
                </a:cxn>
                <a:cxn ang="0">
                  <a:pos x="454" y="48"/>
                </a:cxn>
                <a:cxn ang="0">
                  <a:pos x="478" y="18"/>
                </a:cxn>
                <a:cxn ang="0">
                  <a:pos x="502" y="7"/>
                </a:cxn>
              </a:cxnLst>
              <a:rect l="0" t="0" r="r" b="b"/>
              <a:pathLst>
                <a:path w="502" h="187">
                  <a:moveTo>
                    <a:pt x="0" y="4"/>
                  </a:moveTo>
                  <a:lnTo>
                    <a:pt x="24" y="90"/>
                  </a:lnTo>
                  <a:lnTo>
                    <a:pt x="48" y="15"/>
                  </a:lnTo>
                  <a:lnTo>
                    <a:pt x="72" y="0"/>
                  </a:lnTo>
                  <a:lnTo>
                    <a:pt x="96" y="61"/>
                  </a:lnTo>
                  <a:lnTo>
                    <a:pt x="120" y="187"/>
                  </a:lnTo>
                  <a:lnTo>
                    <a:pt x="143" y="8"/>
                  </a:lnTo>
                  <a:lnTo>
                    <a:pt x="167" y="7"/>
                  </a:lnTo>
                  <a:lnTo>
                    <a:pt x="191" y="13"/>
                  </a:lnTo>
                  <a:lnTo>
                    <a:pt x="215" y="12"/>
                  </a:lnTo>
                  <a:lnTo>
                    <a:pt x="239" y="13"/>
                  </a:lnTo>
                  <a:lnTo>
                    <a:pt x="263" y="20"/>
                  </a:lnTo>
                  <a:lnTo>
                    <a:pt x="287" y="22"/>
                  </a:lnTo>
                  <a:lnTo>
                    <a:pt x="311" y="25"/>
                  </a:lnTo>
                  <a:lnTo>
                    <a:pt x="335" y="8"/>
                  </a:lnTo>
                  <a:lnTo>
                    <a:pt x="359" y="31"/>
                  </a:lnTo>
                  <a:lnTo>
                    <a:pt x="383" y="41"/>
                  </a:lnTo>
                  <a:lnTo>
                    <a:pt x="406" y="19"/>
                  </a:lnTo>
                  <a:lnTo>
                    <a:pt x="430" y="28"/>
                  </a:lnTo>
                  <a:lnTo>
                    <a:pt x="454" y="48"/>
                  </a:lnTo>
                  <a:lnTo>
                    <a:pt x="478" y="18"/>
                  </a:lnTo>
                  <a:lnTo>
                    <a:pt x="502" y="7"/>
                  </a:lnTo>
                </a:path>
              </a:pathLst>
            </a:custGeom>
            <a:ln>
              <a:headEnd/>
              <a:tailEnd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00" name="Freeform 52"/>
            <p:cNvSpPr>
              <a:spLocks/>
            </p:cNvSpPr>
            <p:nvPr/>
          </p:nvSpPr>
          <p:spPr bwMode="auto">
            <a:xfrm>
              <a:off x="1152525" y="2006601"/>
              <a:ext cx="7153275" cy="143827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4" y="0"/>
                </a:cxn>
                <a:cxn ang="0">
                  <a:pos x="48" y="43"/>
                </a:cxn>
                <a:cxn ang="0">
                  <a:pos x="72" y="10"/>
                </a:cxn>
                <a:cxn ang="0">
                  <a:pos x="96" y="101"/>
                </a:cxn>
                <a:cxn ang="0">
                  <a:pos x="120" y="84"/>
                </a:cxn>
                <a:cxn ang="0">
                  <a:pos x="143" y="29"/>
                </a:cxn>
                <a:cxn ang="0">
                  <a:pos x="167" y="39"/>
                </a:cxn>
                <a:cxn ang="0">
                  <a:pos x="191" y="46"/>
                </a:cxn>
                <a:cxn ang="0">
                  <a:pos x="215" y="41"/>
                </a:cxn>
                <a:cxn ang="0">
                  <a:pos x="239" y="44"/>
                </a:cxn>
                <a:cxn ang="0">
                  <a:pos x="263" y="37"/>
                </a:cxn>
                <a:cxn ang="0">
                  <a:pos x="287" y="47"/>
                </a:cxn>
                <a:cxn ang="0">
                  <a:pos x="311" y="62"/>
                </a:cxn>
                <a:cxn ang="0">
                  <a:pos x="335" y="42"/>
                </a:cxn>
                <a:cxn ang="0">
                  <a:pos x="359" y="48"/>
                </a:cxn>
                <a:cxn ang="0">
                  <a:pos x="383" y="80"/>
                </a:cxn>
                <a:cxn ang="0">
                  <a:pos x="406" y="53"/>
                </a:cxn>
                <a:cxn ang="0">
                  <a:pos x="430" y="58"/>
                </a:cxn>
                <a:cxn ang="0">
                  <a:pos x="454" y="55"/>
                </a:cxn>
                <a:cxn ang="0">
                  <a:pos x="478" y="54"/>
                </a:cxn>
                <a:cxn ang="0">
                  <a:pos x="502" y="57"/>
                </a:cxn>
              </a:cxnLst>
              <a:rect l="0" t="0" r="r" b="b"/>
              <a:pathLst>
                <a:path w="502" h="101">
                  <a:moveTo>
                    <a:pt x="0" y="35"/>
                  </a:moveTo>
                  <a:lnTo>
                    <a:pt x="24" y="0"/>
                  </a:lnTo>
                  <a:lnTo>
                    <a:pt x="48" y="43"/>
                  </a:lnTo>
                  <a:lnTo>
                    <a:pt x="72" y="10"/>
                  </a:lnTo>
                  <a:lnTo>
                    <a:pt x="96" y="101"/>
                  </a:lnTo>
                  <a:lnTo>
                    <a:pt x="120" y="84"/>
                  </a:lnTo>
                  <a:lnTo>
                    <a:pt x="143" y="29"/>
                  </a:lnTo>
                  <a:lnTo>
                    <a:pt x="167" y="39"/>
                  </a:lnTo>
                  <a:lnTo>
                    <a:pt x="191" y="46"/>
                  </a:lnTo>
                  <a:lnTo>
                    <a:pt x="215" y="41"/>
                  </a:lnTo>
                  <a:lnTo>
                    <a:pt x="239" y="44"/>
                  </a:lnTo>
                  <a:lnTo>
                    <a:pt x="263" y="37"/>
                  </a:lnTo>
                  <a:lnTo>
                    <a:pt x="287" y="47"/>
                  </a:lnTo>
                  <a:lnTo>
                    <a:pt x="311" y="62"/>
                  </a:lnTo>
                  <a:lnTo>
                    <a:pt x="335" y="42"/>
                  </a:lnTo>
                  <a:lnTo>
                    <a:pt x="359" y="48"/>
                  </a:lnTo>
                  <a:lnTo>
                    <a:pt x="383" y="80"/>
                  </a:lnTo>
                  <a:lnTo>
                    <a:pt x="406" y="53"/>
                  </a:lnTo>
                  <a:lnTo>
                    <a:pt x="430" y="58"/>
                  </a:lnTo>
                  <a:lnTo>
                    <a:pt x="454" y="55"/>
                  </a:lnTo>
                  <a:lnTo>
                    <a:pt x="478" y="54"/>
                  </a:lnTo>
                  <a:lnTo>
                    <a:pt x="502" y="57"/>
                  </a:lnTo>
                </a:path>
              </a:pathLst>
            </a:custGeom>
            <a:ln>
              <a:headEnd/>
              <a:tailEnd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01" name="Freeform 53"/>
            <p:cNvSpPr>
              <a:spLocks/>
            </p:cNvSpPr>
            <p:nvPr/>
          </p:nvSpPr>
          <p:spPr bwMode="auto">
            <a:xfrm>
              <a:off x="1152525" y="2205038"/>
              <a:ext cx="7153275" cy="884238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24" y="49"/>
                </a:cxn>
                <a:cxn ang="0">
                  <a:pos x="48" y="31"/>
                </a:cxn>
                <a:cxn ang="0">
                  <a:pos x="72" y="32"/>
                </a:cxn>
                <a:cxn ang="0">
                  <a:pos x="96" y="0"/>
                </a:cxn>
                <a:cxn ang="0">
                  <a:pos x="120" y="13"/>
                </a:cxn>
                <a:cxn ang="0">
                  <a:pos x="143" y="27"/>
                </a:cxn>
                <a:cxn ang="0">
                  <a:pos x="167" y="30"/>
                </a:cxn>
                <a:cxn ang="0">
                  <a:pos x="191" y="28"/>
                </a:cxn>
                <a:cxn ang="0">
                  <a:pos x="215" y="30"/>
                </a:cxn>
                <a:cxn ang="0">
                  <a:pos x="239" y="28"/>
                </a:cxn>
                <a:cxn ang="0">
                  <a:pos x="263" y="17"/>
                </a:cxn>
                <a:cxn ang="0">
                  <a:pos x="287" y="35"/>
                </a:cxn>
                <a:cxn ang="0">
                  <a:pos x="311" y="39"/>
                </a:cxn>
                <a:cxn ang="0">
                  <a:pos x="335" y="34"/>
                </a:cxn>
                <a:cxn ang="0">
                  <a:pos x="359" y="28"/>
                </a:cxn>
                <a:cxn ang="0">
                  <a:pos x="383" y="40"/>
                </a:cxn>
                <a:cxn ang="0">
                  <a:pos x="406" y="38"/>
                </a:cxn>
                <a:cxn ang="0">
                  <a:pos x="430" y="32"/>
                </a:cxn>
                <a:cxn ang="0">
                  <a:pos x="454" y="22"/>
                </a:cxn>
                <a:cxn ang="0">
                  <a:pos x="478" y="36"/>
                </a:cxn>
                <a:cxn ang="0">
                  <a:pos x="502" y="62"/>
                </a:cxn>
              </a:cxnLst>
              <a:rect l="0" t="0" r="r" b="b"/>
              <a:pathLst>
                <a:path w="502" h="62">
                  <a:moveTo>
                    <a:pt x="0" y="28"/>
                  </a:moveTo>
                  <a:lnTo>
                    <a:pt x="24" y="49"/>
                  </a:lnTo>
                  <a:lnTo>
                    <a:pt x="48" y="31"/>
                  </a:lnTo>
                  <a:lnTo>
                    <a:pt x="72" y="32"/>
                  </a:lnTo>
                  <a:lnTo>
                    <a:pt x="96" y="0"/>
                  </a:lnTo>
                  <a:lnTo>
                    <a:pt x="120" y="13"/>
                  </a:lnTo>
                  <a:lnTo>
                    <a:pt x="143" y="27"/>
                  </a:lnTo>
                  <a:lnTo>
                    <a:pt x="167" y="30"/>
                  </a:lnTo>
                  <a:lnTo>
                    <a:pt x="191" y="28"/>
                  </a:lnTo>
                  <a:lnTo>
                    <a:pt x="215" y="30"/>
                  </a:lnTo>
                  <a:lnTo>
                    <a:pt x="239" y="28"/>
                  </a:lnTo>
                  <a:lnTo>
                    <a:pt x="263" y="17"/>
                  </a:lnTo>
                  <a:lnTo>
                    <a:pt x="287" y="35"/>
                  </a:lnTo>
                  <a:lnTo>
                    <a:pt x="311" y="39"/>
                  </a:lnTo>
                  <a:lnTo>
                    <a:pt x="335" y="34"/>
                  </a:lnTo>
                  <a:lnTo>
                    <a:pt x="359" y="28"/>
                  </a:lnTo>
                  <a:lnTo>
                    <a:pt x="383" y="40"/>
                  </a:lnTo>
                  <a:lnTo>
                    <a:pt x="406" y="38"/>
                  </a:lnTo>
                  <a:lnTo>
                    <a:pt x="430" y="32"/>
                  </a:lnTo>
                  <a:lnTo>
                    <a:pt x="454" y="22"/>
                  </a:lnTo>
                  <a:lnTo>
                    <a:pt x="478" y="36"/>
                  </a:lnTo>
                  <a:lnTo>
                    <a:pt x="502" y="62"/>
                  </a:lnTo>
                </a:path>
              </a:pathLst>
            </a:custGeom>
            <a:ln>
              <a:headEnd/>
              <a:tailEnd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02" name="Freeform 54"/>
            <p:cNvSpPr>
              <a:spLocks/>
            </p:cNvSpPr>
            <p:nvPr/>
          </p:nvSpPr>
          <p:spPr bwMode="auto">
            <a:xfrm>
              <a:off x="1123950" y="1806576"/>
              <a:ext cx="57150" cy="57150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36" y="36"/>
                </a:cxn>
                <a:cxn ang="0">
                  <a:pos x="0" y="36"/>
                </a:cxn>
                <a:cxn ang="0">
                  <a:pos x="18" y="0"/>
                </a:cxn>
              </a:cxnLst>
              <a:rect l="0" t="0" r="r" b="b"/>
              <a:pathLst>
                <a:path w="36" h="36">
                  <a:moveTo>
                    <a:pt x="18" y="0"/>
                  </a:moveTo>
                  <a:lnTo>
                    <a:pt x="36" y="36"/>
                  </a:lnTo>
                  <a:lnTo>
                    <a:pt x="0" y="3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0000"/>
            </a:solidFill>
            <a:ln w="9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03" name="Freeform 55"/>
            <p:cNvSpPr>
              <a:spLocks/>
            </p:cNvSpPr>
            <p:nvPr/>
          </p:nvSpPr>
          <p:spPr bwMode="auto">
            <a:xfrm>
              <a:off x="1465263" y="1906588"/>
              <a:ext cx="57150" cy="57150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36" y="36"/>
                </a:cxn>
                <a:cxn ang="0">
                  <a:pos x="0" y="36"/>
                </a:cxn>
                <a:cxn ang="0">
                  <a:pos x="18" y="0"/>
                </a:cxn>
              </a:cxnLst>
              <a:rect l="0" t="0" r="r" b="b"/>
              <a:pathLst>
                <a:path w="36" h="36">
                  <a:moveTo>
                    <a:pt x="18" y="0"/>
                  </a:moveTo>
                  <a:lnTo>
                    <a:pt x="36" y="36"/>
                  </a:lnTo>
                  <a:lnTo>
                    <a:pt x="0" y="3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0000"/>
            </a:solidFill>
            <a:ln w="9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04" name="Freeform 56"/>
            <p:cNvSpPr>
              <a:spLocks/>
            </p:cNvSpPr>
            <p:nvPr/>
          </p:nvSpPr>
          <p:spPr bwMode="auto">
            <a:xfrm>
              <a:off x="1808163" y="2190751"/>
              <a:ext cx="57150" cy="57150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36" y="36"/>
                </a:cxn>
                <a:cxn ang="0">
                  <a:pos x="0" y="36"/>
                </a:cxn>
                <a:cxn ang="0">
                  <a:pos x="18" y="0"/>
                </a:cxn>
              </a:cxnLst>
              <a:rect l="0" t="0" r="r" b="b"/>
              <a:pathLst>
                <a:path w="36" h="36">
                  <a:moveTo>
                    <a:pt x="18" y="0"/>
                  </a:moveTo>
                  <a:lnTo>
                    <a:pt x="36" y="36"/>
                  </a:lnTo>
                  <a:lnTo>
                    <a:pt x="0" y="3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0000"/>
            </a:solidFill>
            <a:ln w="9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05" name="Freeform 57"/>
            <p:cNvSpPr>
              <a:spLocks/>
            </p:cNvSpPr>
            <p:nvPr/>
          </p:nvSpPr>
          <p:spPr bwMode="auto">
            <a:xfrm>
              <a:off x="2149475" y="2262188"/>
              <a:ext cx="57150" cy="57150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36" y="36"/>
                </a:cxn>
                <a:cxn ang="0">
                  <a:pos x="0" y="36"/>
                </a:cxn>
                <a:cxn ang="0">
                  <a:pos x="18" y="0"/>
                </a:cxn>
              </a:cxnLst>
              <a:rect l="0" t="0" r="r" b="b"/>
              <a:pathLst>
                <a:path w="36" h="36">
                  <a:moveTo>
                    <a:pt x="18" y="0"/>
                  </a:moveTo>
                  <a:lnTo>
                    <a:pt x="36" y="36"/>
                  </a:lnTo>
                  <a:lnTo>
                    <a:pt x="0" y="3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0000"/>
            </a:solidFill>
            <a:ln w="9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06" name="Freeform 58"/>
            <p:cNvSpPr>
              <a:spLocks/>
            </p:cNvSpPr>
            <p:nvPr/>
          </p:nvSpPr>
          <p:spPr bwMode="auto">
            <a:xfrm>
              <a:off x="2490788" y="2319338"/>
              <a:ext cx="57150" cy="57150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36" y="36"/>
                </a:cxn>
                <a:cxn ang="0">
                  <a:pos x="0" y="36"/>
                </a:cxn>
                <a:cxn ang="0">
                  <a:pos x="18" y="0"/>
                </a:cxn>
              </a:cxnLst>
              <a:rect l="0" t="0" r="r" b="b"/>
              <a:pathLst>
                <a:path w="36" h="36">
                  <a:moveTo>
                    <a:pt x="18" y="0"/>
                  </a:moveTo>
                  <a:lnTo>
                    <a:pt x="36" y="36"/>
                  </a:lnTo>
                  <a:lnTo>
                    <a:pt x="0" y="3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0000"/>
            </a:solidFill>
            <a:ln w="9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07" name="Freeform 59"/>
            <p:cNvSpPr>
              <a:spLocks/>
            </p:cNvSpPr>
            <p:nvPr/>
          </p:nvSpPr>
          <p:spPr bwMode="auto">
            <a:xfrm>
              <a:off x="2833688" y="2376488"/>
              <a:ext cx="57150" cy="57150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36" y="36"/>
                </a:cxn>
                <a:cxn ang="0">
                  <a:pos x="0" y="36"/>
                </a:cxn>
                <a:cxn ang="0">
                  <a:pos x="18" y="0"/>
                </a:cxn>
              </a:cxnLst>
              <a:rect l="0" t="0" r="r" b="b"/>
              <a:pathLst>
                <a:path w="36" h="36">
                  <a:moveTo>
                    <a:pt x="18" y="0"/>
                  </a:moveTo>
                  <a:lnTo>
                    <a:pt x="36" y="36"/>
                  </a:lnTo>
                  <a:lnTo>
                    <a:pt x="0" y="3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0000"/>
            </a:solidFill>
            <a:ln w="9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08" name="Freeform 60"/>
            <p:cNvSpPr>
              <a:spLocks/>
            </p:cNvSpPr>
            <p:nvPr/>
          </p:nvSpPr>
          <p:spPr bwMode="auto">
            <a:xfrm>
              <a:off x="3160713" y="2433638"/>
              <a:ext cx="57150" cy="57150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36" y="36"/>
                </a:cxn>
                <a:cxn ang="0">
                  <a:pos x="0" y="36"/>
                </a:cxn>
                <a:cxn ang="0">
                  <a:pos x="18" y="0"/>
                </a:cxn>
              </a:cxnLst>
              <a:rect l="0" t="0" r="r" b="b"/>
              <a:pathLst>
                <a:path w="36" h="36">
                  <a:moveTo>
                    <a:pt x="18" y="0"/>
                  </a:moveTo>
                  <a:lnTo>
                    <a:pt x="36" y="36"/>
                  </a:lnTo>
                  <a:lnTo>
                    <a:pt x="0" y="3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0000"/>
            </a:solidFill>
            <a:ln w="9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09" name="Freeform 61"/>
            <p:cNvSpPr>
              <a:spLocks/>
            </p:cNvSpPr>
            <p:nvPr/>
          </p:nvSpPr>
          <p:spPr bwMode="auto">
            <a:xfrm>
              <a:off x="3503613" y="2462213"/>
              <a:ext cx="57150" cy="57150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36" y="36"/>
                </a:cxn>
                <a:cxn ang="0">
                  <a:pos x="0" y="36"/>
                </a:cxn>
                <a:cxn ang="0">
                  <a:pos x="18" y="0"/>
                </a:cxn>
              </a:cxnLst>
              <a:rect l="0" t="0" r="r" b="b"/>
              <a:pathLst>
                <a:path w="36" h="36">
                  <a:moveTo>
                    <a:pt x="18" y="0"/>
                  </a:moveTo>
                  <a:lnTo>
                    <a:pt x="36" y="36"/>
                  </a:lnTo>
                  <a:lnTo>
                    <a:pt x="0" y="3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0000"/>
            </a:solidFill>
            <a:ln w="9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10" name="Freeform 62"/>
            <p:cNvSpPr>
              <a:spLocks/>
            </p:cNvSpPr>
            <p:nvPr/>
          </p:nvSpPr>
          <p:spPr bwMode="auto">
            <a:xfrm>
              <a:off x="3844925" y="2519363"/>
              <a:ext cx="57150" cy="57150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36" y="36"/>
                </a:cxn>
                <a:cxn ang="0">
                  <a:pos x="0" y="36"/>
                </a:cxn>
                <a:cxn ang="0">
                  <a:pos x="18" y="0"/>
                </a:cxn>
              </a:cxnLst>
              <a:rect l="0" t="0" r="r" b="b"/>
              <a:pathLst>
                <a:path w="36" h="36">
                  <a:moveTo>
                    <a:pt x="18" y="0"/>
                  </a:moveTo>
                  <a:lnTo>
                    <a:pt x="36" y="36"/>
                  </a:lnTo>
                  <a:lnTo>
                    <a:pt x="0" y="3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0000"/>
            </a:solidFill>
            <a:ln w="9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11" name="Freeform 63"/>
            <p:cNvSpPr>
              <a:spLocks/>
            </p:cNvSpPr>
            <p:nvPr/>
          </p:nvSpPr>
          <p:spPr bwMode="auto">
            <a:xfrm>
              <a:off x="4187825" y="2547938"/>
              <a:ext cx="57150" cy="57150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36" y="36"/>
                </a:cxn>
                <a:cxn ang="0">
                  <a:pos x="0" y="36"/>
                </a:cxn>
                <a:cxn ang="0">
                  <a:pos x="18" y="0"/>
                </a:cxn>
              </a:cxnLst>
              <a:rect l="0" t="0" r="r" b="b"/>
              <a:pathLst>
                <a:path w="36" h="36">
                  <a:moveTo>
                    <a:pt x="18" y="0"/>
                  </a:moveTo>
                  <a:lnTo>
                    <a:pt x="36" y="36"/>
                  </a:lnTo>
                  <a:lnTo>
                    <a:pt x="0" y="3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0000"/>
            </a:solidFill>
            <a:ln w="9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12" name="Freeform 64"/>
            <p:cNvSpPr>
              <a:spLocks/>
            </p:cNvSpPr>
            <p:nvPr/>
          </p:nvSpPr>
          <p:spPr bwMode="auto">
            <a:xfrm>
              <a:off x="4529138" y="2576513"/>
              <a:ext cx="57150" cy="57150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36" y="36"/>
                </a:cxn>
                <a:cxn ang="0">
                  <a:pos x="0" y="36"/>
                </a:cxn>
                <a:cxn ang="0">
                  <a:pos x="18" y="0"/>
                </a:cxn>
              </a:cxnLst>
              <a:rect l="0" t="0" r="r" b="b"/>
              <a:pathLst>
                <a:path w="36" h="36">
                  <a:moveTo>
                    <a:pt x="18" y="0"/>
                  </a:moveTo>
                  <a:lnTo>
                    <a:pt x="36" y="36"/>
                  </a:lnTo>
                  <a:lnTo>
                    <a:pt x="0" y="3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0000"/>
            </a:solidFill>
            <a:ln w="9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13" name="Freeform 65"/>
            <p:cNvSpPr>
              <a:spLocks/>
            </p:cNvSpPr>
            <p:nvPr/>
          </p:nvSpPr>
          <p:spPr bwMode="auto">
            <a:xfrm>
              <a:off x="4872038" y="2576513"/>
              <a:ext cx="55563" cy="57150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35" y="36"/>
                </a:cxn>
                <a:cxn ang="0">
                  <a:pos x="0" y="36"/>
                </a:cxn>
                <a:cxn ang="0">
                  <a:pos x="17" y="0"/>
                </a:cxn>
              </a:cxnLst>
              <a:rect l="0" t="0" r="r" b="b"/>
              <a:pathLst>
                <a:path w="35" h="36">
                  <a:moveTo>
                    <a:pt x="17" y="0"/>
                  </a:moveTo>
                  <a:lnTo>
                    <a:pt x="35" y="36"/>
                  </a:lnTo>
                  <a:lnTo>
                    <a:pt x="0" y="36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0000"/>
            </a:solidFill>
            <a:ln w="9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14" name="Freeform 66"/>
            <p:cNvSpPr>
              <a:spLocks/>
            </p:cNvSpPr>
            <p:nvPr/>
          </p:nvSpPr>
          <p:spPr bwMode="auto">
            <a:xfrm>
              <a:off x="5213350" y="2590801"/>
              <a:ext cx="57150" cy="55563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36" y="35"/>
                </a:cxn>
                <a:cxn ang="0">
                  <a:pos x="0" y="35"/>
                </a:cxn>
                <a:cxn ang="0">
                  <a:pos x="18" y="0"/>
                </a:cxn>
              </a:cxnLst>
              <a:rect l="0" t="0" r="r" b="b"/>
              <a:pathLst>
                <a:path w="36" h="35">
                  <a:moveTo>
                    <a:pt x="18" y="0"/>
                  </a:moveTo>
                  <a:lnTo>
                    <a:pt x="36" y="35"/>
                  </a:lnTo>
                  <a:lnTo>
                    <a:pt x="0" y="35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0000"/>
            </a:solidFill>
            <a:ln w="9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15" name="Freeform 67"/>
            <p:cNvSpPr>
              <a:spLocks/>
            </p:cNvSpPr>
            <p:nvPr/>
          </p:nvSpPr>
          <p:spPr bwMode="auto">
            <a:xfrm>
              <a:off x="5554663" y="2590801"/>
              <a:ext cx="57150" cy="55563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36" y="35"/>
                </a:cxn>
                <a:cxn ang="0">
                  <a:pos x="0" y="35"/>
                </a:cxn>
                <a:cxn ang="0">
                  <a:pos x="18" y="0"/>
                </a:cxn>
              </a:cxnLst>
              <a:rect l="0" t="0" r="r" b="b"/>
              <a:pathLst>
                <a:path w="36" h="35">
                  <a:moveTo>
                    <a:pt x="18" y="0"/>
                  </a:moveTo>
                  <a:lnTo>
                    <a:pt x="36" y="35"/>
                  </a:lnTo>
                  <a:lnTo>
                    <a:pt x="0" y="35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0000"/>
            </a:solidFill>
            <a:ln w="9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16" name="Freeform 68"/>
            <p:cNvSpPr>
              <a:spLocks/>
            </p:cNvSpPr>
            <p:nvPr/>
          </p:nvSpPr>
          <p:spPr bwMode="auto">
            <a:xfrm>
              <a:off x="5897563" y="2590801"/>
              <a:ext cx="57150" cy="55563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36" y="35"/>
                </a:cxn>
                <a:cxn ang="0">
                  <a:pos x="0" y="35"/>
                </a:cxn>
                <a:cxn ang="0">
                  <a:pos x="18" y="0"/>
                </a:cxn>
              </a:cxnLst>
              <a:rect l="0" t="0" r="r" b="b"/>
              <a:pathLst>
                <a:path w="36" h="35">
                  <a:moveTo>
                    <a:pt x="18" y="0"/>
                  </a:moveTo>
                  <a:lnTo>
                    <a:pt x="36" y="35"/>
                  </a:lnTo>
                  <a:lnTo>
                    <a:pt x="0" y="35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0000"/>
            </a:solidFill>
            <a:ln w="9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17" name="Freeform 69"/>
            <p:cNvSpPr>
              <a:spLocks/>
            </p:cNvSpPr>
            <p:nvPr/>
          </p:nvSpPr>
          <p:spPr bwMode="auto">
            <a:xfrm>
              <a:off x="6238875" y="2619376"/>
              <a:ext cx="57150" cy="55563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36" y="35"/>
                </a:cxn>
                <a:cxn ang="0">
                  <a:pos x="0" y="35"/>
                </a:cxn>
                <a:cxn ang="0">
                  <a:pos x="18" y="0"/>
                </a:cxn>
              </a:cxnLst>
              <a:rect l="0" t="0" r="r" b="b"/>
              <a:pathLst>
                <a:path w="36" h="35">
                  <a:moveTo>
                    <a:pt x="18" y="0"/>
                  </a:moveTo>
                  <a:lnTo>
                    <a:pt x="36" y="35"/>
                  </a:lnTo>
                  <a:lnTo>
                    <a:pt x="0" y="35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0000"/>
            </a:solidFill>
            <a:ln w="9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18" name="Freeform 70"/>
            <p:cNvSpPr>
              <a:spLocks/>
            </p:cNvSpPr>
            <p:nvPr/>
          </p:nvSpPr>
          <p:spPr bwMode="auto">
            <a:xfrm>
              <a:off x="6581775" y="2660651"/>
              <a:ext cx="57150" cy="57150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36" y="36"/>
                </a:cxn>
                <a:cxn ang="0">
                  <a:pos x="0" y="36"/>
                </a:cxn>
                <a:cxn ang="0">
                  <a:pos x="18" y="0"/>
                </a:cxn>
              </a:cxnLst>
              <a:rect l="0" t="0" r="r" b="b"/>
              <a:pathLst>
                <a:path w="36" h="36">
                  <a:moveTo>
                    <a:pt x="18" y="0"/>
                  </a:moveTo>
                  <a:lnTo>
                    <a:pt x="36" y="36"/>
                  </a:lnTo>
                  <a:lnTo>
                    <a:pt x="0" y="3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0000"/>
            </a:solidFill>
            <a:ln w="9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19" name="Freeform 71"/>
            <p:cNvSpPr>
              <a:spLocks/>
            </p:cNvSpPr>
            <p:nvPr/>
          </p:nvSpPr>
          <p:spPr bwMode="auto">
            <a:xfrm>
              <a:off x="6908800" y="2660651"/>
              <a:ext cx="57150" cy="57150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36" y="36"/>
                </a:cxn>
                <a:cxn ang="0">
                  <a:pos x="0" y="36"/>
                </a:cxn>
                <a:cxn ang="0">
                  <a:pos x="18" y="0"/>
                </a:cxn>
              </a:cxnLst>
              <a:rect l="0" t="0" r="r" b="b"/>
              <a:pathLst>
                <a:path w="36" h="36">
                  <a:moveTo>
                    <a:pt x="18" y="0"/>
                  </a:moveTo>
                  <a:lnTo>
                    <a:pt x="36" y="36"/>
                  </a:lnTo>
                  <a:lnTo>
                    <a:pt x="0" y="3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0000"/>
            </a:solidFill>
            <a:ln w="9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20" name="Freeform 72"/>
            <p:cNvSpPr>
              <a:spLocks/>
            </p:cNvSpPr>
            <p:nvPr/>
          </p:nvSpPr>
          <p:spPr bwMode="auto">
            <a:xfrm>
              <a:off x="7251700" y="2674938"/>
              <a:ext cx="55563" cy="57150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35" y="36"/>
                </a:cxn>
                <a:cxn ang="0">
                  <a:pos x="0" y="36"/>
                </a:cxn>
                <a:cxn ang="0">
                  <a:pos x="18" y="0"/>
                </a:cxn>
              </a:cxnLst>
              <a:rect l="0" t="0" r="r" b="b"/>
              <a:pathLst>
                <a:path w="35" h="36">
                  <a:moveTo>
                    <a:pt x="18" y="0"/>
                  </a:moveTo>
                  <a:lnTo>
                    <a:pt x="35" y="36"/>
                  </a:lnTo>
                  <a:lnTo>
                    <a:pt x="0" y="3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0000"/>
            </a:solidFill>
            <a:ln w="9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21" name="Freeform 73"/>
            <p:cNvSpPr>
              <a:spLocks/>
            </p:cNvSpPr>
            <p:nvPr/>
          </p:nvSpPr>
          <p:spPr bwMode="auto">
            <a:xfrm>
              <a:off x="7593013" y="2674938"/>
              <a:ext cx="57150" cy="57150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36" y="36"/>
                </a:cxn>
                <a:cxn ang="0">
                  <a:pos x="0" y="36"/>
                </a:cxn>
                <a:cxn ang="0">
                  <a:pos x="18" y="0"/>
                </a:cxn>
              </a:cxnLst>
              <a:rect l="0" t="0" r="r" b="b"/>
              <a:pathLst>
                <a:path w="36" h="36">
                  <a:moveTo>
                    <a:pt x="18" y="0"/>
                  </a:moveTo>
                  <a:lnTo>
                    <a:pt x="36" y="36"/>
                  </a:lnTo>
                  <a:lnTo>
                    <a:pt x="0" y="3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0000"/>
            </a:solidFill>
            <a:ln w="9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22" name="Freeform 74"/>
            <p:cNvSpPr>
              <a:spLocks/>
            </p:cNvSpPr>
            <p:nvPr/>
          </p:nvSpPr>
          <p:spPr bwMode="auto">
            <a:xfrm>
              <a:off x="7934325" y="2717801"/>
              <a:ext cx="57150" cy="57150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36" y="36"/>
                </a:cxn>
                <a:cxn ang="0">
                  <a:pos x="0" y="36"/>
                </a:cxn>
                <a:cxn ang="0">
                  <a:pos x="18" y="0"/>
                </a:cxn>
              </a:cxnLst>
              <a:rect l="0" t="0" r="r" b="b"/>
              <a:pathLst>
                <a:path w="36" h="36">
                  <a:moveTo>
                    <a:pt x="18" y="0"/>
                  </a:moveTo>
                  <a:lnTo>
                    <a:pt x="36" y="36"/>
                  </a:lnTo>
                  <a:lnTo>
                    <a:pt x="0" y="3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0000"/>
            </a:solidFill>
            <a:ln w="9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23" name="Freeform 75"/>
            <p:cNvSpPr>
              <a:spLocks/>
            </p:cNvSpPr>
            <p:nvPr/>
          </p:nvSpPr>
          <p:spPr bwMode="auto">
            <a:xfrm>
              <a:off x="8277225" y="2917826"/>
              <a:ext cx="57150" cy="57150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36" y="36"/>
                </a:cxn>
                <a:cxn ang="0">
                  <a:pos x="0" y="36"/>
                </a:cxn>
                <a:cxn ang="0">
                  <a:pos x="18" y="0"/>
                </a:cxn>
              </a:cxnLst>
              <a:rect l="0" t="0" r="r" b="b"/>
              <a:pathLst>
                <a:path w="36" h="36">
                  <a:moveTo>
                    <a:pt x="18" y="0"/>
                  </a:moveTo>
                  <a:lnTo>
                    <a:pt x="36" y="36"/>
                  </a:lnTo>
                  <a:lnTo>
                    <a:pt x="0" y="3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0000"/>
            </a:solidFill>
            <a:ln w="9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24" name="Freeform 76"/>
            <p:cNvSpPr>
              <a:spLocks/>
            </p:cNvSpPr>
            <p:nvPr/>
          </p:nvSpPr>
          <p:spPr bwMode="auto">
            <a:xfrm>
              <a:off x="1123950" y="2576513"/>
              <a:ext cx="57150" cy="57150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36" y="18"/>
                </a:cxn>
                <a:cxn ang="0">
                  <a:pos x="18" y="36"/>
                </a:cxn>
                <a:cxn ang="0">
                  <a:pos x="0" y="18"/>
                </a:cxn>
                <a:cxn ang="0">
                  <a:pos x="18" y="0"/>
                </a:cxn>
              </a:cxnLst>
              <a:rect l="0" t="0" r="r" b="b"/>
              <a:pathLst>
                <a:path w="36" h="36">
                  <a:moveTo>
                    <a:pt x="18" y="0"/>
                  </a:moveTo>
                  <a:lnTo>
                    <a:pt x="36" y="18"/>
                  </a:lnTo>
                  <a:lnTo>
                    <a:pt x="18" y="36"/>
                  </a:lnTo>
                  <a:lnTo>
                    <a:pt x="0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80"/>
            </a:solidFill>
            <a:ln w="9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25" name="Freeform 77"/>
            <p:cNvSpPr>
              <a:spLocks/>
            </p:cNvSpPr>
            <p:nvPr/>
          </p:nvSpPr>
          <p:spPr bwMode="auto">
            <a:xfrm>
              <a:off x="1465263" y="3800476"/>
              <a:ext cx="57150" cy="57150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36" y="18"/>
                </a:cxn>
                <a:cxn ang="0">
                  <a:pos x="18" y="36"/>
                </a:cxn>
                <a:cxn ang="0">
                  <a:pos x="0" y="18"/>
                </a:cxn>
                <a:cxn ang="0">
                  <a:pos x="18" y="0"/>
                </a:cxn>
              </a:cxnLst>
              <a:rect l="0" t="0" r="r" b="b"/>
              <a:pathLst>
                <a:path w="36" h="36">
                  <a:moveTo>
                    <a:pt x="18" y="0"/>
                  </a:moveTo>
                  <a:lnTo>
                    <a:pt x="36" y="18"/>
                  </a:lnTo>
                  <a:lnTo>
                    <a:pt x="18" y="36"/>
                  </a:lnTo>
                  <a:lnTo>
                    <a:pt x="0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80"/>
            </a:solidFill>
            <a:ln w="9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26" name="Freeform 78"/>
            <p:cNvSpPr>
              <a:spLocks/>
            </p:cNvSpPr>
            <p:nvPr/>
          </p:nvSpPr>
          <p:spPr bwMode="auto">
            <a:xfrm>
              <a:off x="1808163" y="2732088"/>
              <a:ext cx="57150" cy="57150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36" y="18"/>
                </a:cxn>
                <a:cxn ang="0">
                  <a:pos x="18" y="36"/>
                </a:cxn>
                <a:cxn ang="0">
                  <a:pos x="0" y="18"/>
                </a:cxn>
                <a:cxn ang="0">
                  <a:pos x="18" y="0"/>
                </a:cxn>
              </a:cxnLst>
              <a:rect l="0" t="0" r="r" b="b"/>
              <a:pathLst>
                <a:path w="36" h="36">
                  <a:moveTo>
                    <a:pt x="18" y="0"/>
                  </a:moveTo>
                  <a:lnTo>
                    <a:pt x="36" y="18"/>
                  </a:lnTo>
                  <a:lnTo>
                    <a:pt x="18" y="36"/>
                  </a:lnTo>
                  <a:lnTo>
                    <a:pt x="0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80"/>
            </a:solidFill>
            <a:ln w="9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27" name="Freeform 79"/>
            <p:cNvSpPr>
              <a:spLocks/>
            </p:cNvSpPr>
            <p:nvPr/>
          </p:nvSpPr>
          <p:spPr bwMode="auto">
            <a:xfrm>
              <a:off x="2149475" y="2519363"/>
              <a:ext cx="57150" cy="57150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36" y="18"/>
                </a:cxn>
                <a:cxn ang="0">
                  <a:pos x="18" y="36"/>
                </a:cxn>
                <a:cxn ang="0">
                  <a:pos x="0" y="18"/>
                </a:cxn>
                <a:cxn ang="0">
                  <a:pos x="18" y="0"/>
                </a:cxn>
              </a:cxnLst>
              <a:rect l="0" t="0" r="r" b="b"/>
              <a:pathLst>
                <a:path w="36" h="36">
                  <a:moveTo>
                    <a:pt x="18" y="0"/>
                  </a:moveTo>
                  <a:lnTo>
                    <a:pt x="36" y="18"/>
                  </a:lnTo>
                  <a:lnTo>
                    <a:pt x="18" y="36"/>
                  </a:lnTo>
                  <a:lnTo>
                    <a:pt x="0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80"/>
            </a:solidFill>
            <a:ln w="9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28" name="Freeform 80"/>
            <p:cNvSpPr>
              <a:spLocks/>
            </p:cNvSpPr>
            <p:nvPr/>
          </p:nvSpPr>
          <p:spPr bwMode="auto">
            <a:xfrm>
              <a:off x="2490788" y="3387726"/>
              <a:ext cx="57150" cy="57150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36" y="18"/>
                </a:cxn>
                <a:cxn ang="0">
                  <a:pos x="18" y="36"/>
                </a:cxn>
                <a:cxn ang="0">
                  <a:pos x="0" y="18"/>
                </a:cxn>
                <a:cxn ang="0">
                  <a:pos x="18" y="0"/>
                </a:cxn>
              </a:cxnLst>
              <a:rect l="0" t="0" r="r" b="b"/>
              <a:pathLst>
                <a:path w="36" h="36">
                  <a:moveTo>
                    <a:pt x="18" y="0"/>
                  </a:moveTo>
                  <a:lnTo>
                    <a:pt x="36" y="18"/>
                  </a:lnTo>
                  <a:lnTo>
                    <a:pt x="18" y="36"/>
                  </a:lnTo>
                  <a:lnTo>
                    <a:pt x="0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80"/>
            </a:solidFill>
            <a:ln w="9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29" name="Freeform 81"/>
            <p:cNvSpPr>
              <a:spLocks/>
            </p:cNvSpPr>
            <p:nvPr/>
          </p:nvSpPr>
          <p:spPr bwMode="auto">
            <a:xfrm>
              <a:off x="3160713" y="2633663"/>
              <a:ext cx="57150" cy="55563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36" y="17"/>
                </a:cxn>
                <a:cxn ang="0">
                  <a:pos x="18" y="35"/>
                </a:cxn>
                <a:cxn ang="0">
                  <a:pos x="0" y="17"/>
                </a:cxn>
                <a:cxn ang="0">
                  <a:pos x="18" y="0"/>
                </a:cxn>
              </a:cxnLst>
              <a:rect l="0" t="0" r="r" b="b"/>
              <a:pathLst>
                <a:path w="36" h="35">
                  <a:moveTo>
                    <a:pt x="18" y="0"/>
                  </a:moveTo>
                  <a:lnTo>
                    <a:pt x="36" y="17"/>
                  </a:lnTo>
                  <a:lnTo>
                    <a:pt x="18" y="35"/>
                  </a:lnTo>
                  <a:lnTo>
                    <a:pt x="0" y="17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80"/>
            </a:solidFill>
            <a:ln w="9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30" name="Freeform 82"/>
            <p:cNvSpPr>
              <a:spLocks/>
            </p:cNvSpPr>
            <p:nvPr/>
          </p:nvSpPr>
          <p:spPr bwMode="auto">
            <a:xfrm>
              <a:off x="3503613" y="2619376"/>
              <a:ext cx="57150" cy="55563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36" y="17"/>
                </a:cxn>
                <a:cxn ang="0">
                  <a:pos x="18" y="35"/>
                </a:cxn>
                <a:cxn ang="0">
                  <a:pos x="0" y="17"/>
                </a:cxn>
                <a:cxn ang="0">
                  <a:pos x="18" y="0"/>
                </a:cxn>
              </a:cxnLst>
              <a:rect l="0" t="0" r="r" b="b"/>
              <a:pathLst>
                <a:path w="36" h="35">
                  <a:moveTo>
                    <a:pt x="18" y="0"/>
                  </a:moveTo>
                  <a:lnTo>
                    <a:pt x="36" y="17"/>
                  </a:lnTo>
                  <a:lnTo>
                    <a:pt x="18" y="35"/>
                  </a:lnTo>
                  <a:lnTo>
                    <a:pt x="0" y="17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80"/>
            </a:solidFill>
            <a:ln w="9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31" name="Freeform 83"/>
            <p:cNvSpPr>
              <a:spLocks/>
            </p:cNvSpPr>
            <p:nvPr/>
          </p:nvSpPr>
          <p:spPr bwMode="auto">
            <a:xfrm>
              <a:off x="3844925" y="2703513"/>
              <a:ext cx="57150" cy="57150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36" y="18"/>
                </a:cxn>
                <a:cxn ang="0">
                  <a:pos x="18" y="36"/>
                </a:cxn>
                <a:cxn ang="0">
                  <a:pos x="0" y="18"/>
                </a:cxn>
                <a:cxn ang="0">
                  <a:pos x="18" y="0"/>
                </a:cxn>
              </a:cxnLst>
              <a:rect l="0" t="0" r="r" b="b"/>
              <a:pathLst>
                <a:path w="36" h="36">
                  <a:moveTo>
                    <a:pt x="18" y="0"/>
                  </a:moveTo>
                  <a:lnTo>
                    <a:pt x="36" y="18"/>
                  </a:lnTo>
                  <a:lnTo>
                    <a:pt x="18" y="36"/>
                  </a:lnTo>
                  <a:lnTo>
                    <a:pt x="0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80"/>
            </a:solidFill>
            <a:ln w="9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32" name="Freeform 84"/>
            <p:cNvSpPr>
              <a:spLocks/>
            </p:cNvSpPr>
            <p:nvPr/>
          </p:nvSpPr>
          <p:spPr bwMode="auto">
            <a:xfrm>
              <a:off x="4187825" y="2689226"/>
              <a:ext cx="57150" cy="57150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36" y="18"/>
                </a:cxn>
                <a:cxn ang="0">
                  <a:pos x="18" y="36"/>
                </a:cxn>
                <a:cxn ang="0">
                  <a:pos x="0" y="18"/>
                </a:cxn>
                <a:cxn ang="0">
                  <a:pos x="18" y="0"/>
                </a:cxn>
              </a:cxnLst>
              <a:rect l="0" t="0" r="r" b="b"/>
              <a:pathLst>
                <a:path w="36" h="36">
                  <a:moveTo>
                    <a:pt x="18" y="0"/>
                  </a:moveTo>
                  <a:lnTo>
                    <a:pt x="36" y="18"/>
                  </a:lnTo>
                  <a:lnTo>
                    <a:pt x="18" y="36"/>
                  </a:lnTo>
                  <a:lnTo>
                    <a:pt x="0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80"/>
            </a:solidFill>
            <a:ln w="9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33" name="Freeform 85"/>
            <p:cNvSpPr>
              <a:spLocks/>
            </p:cNvSpPr>
            <p:nvPr/>
          </p:nvSpPr>
          <p:spPr bwMode="auto">
            <a:xfrm>
              <a:off x="4529138" y="2703513"/>
              <a:ext cx="57150" cy="57150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36" y="18"/>
                </a:cxn>
                <a:cxn ang="0">
                  <a:pos x="18" y="36"/>
                </a:cxn>
                <a:cxn ang="0">
                  <a:pos x="0" y="18"/>
                </a:cxn>
                <a:cxn ang="0">
                  <a:pos x="18" y="0"/>
                </a:cxn>
              </a:cxnLst>
              <a:rect l="0" t="0" r="r" b="b"/>
              <a:pathLst>
                <a:path w="36" h="36">
                  <a:moveTo>
                    <a:pt x="18" y="0"/>
                  </a:moveTo>
                  <a:lnTo>
                    <a:pt x="36" y="18"/>
                  </a:lnTo>
                  <a:lnTo>
                    <a:pt x="18" y="36"/>
                  </a:lnTo>
                  <a:lnTo>
                    <a:pt x="0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80"/>
            </a:solidFill>
            <a:ln w="9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34" name="Freeform 86"/>
            <p:cNvSpPr>
              <a:spLocks/>
            </p:cNvSpPr>
            <p:nvPr/>
          </p:nvSpPr>
          <p:spPr bwMode="auto">
            <a:xfrm>
              <a:off x="4872038" y="2803526"/>
              <a:ext cx="55563" cy="57150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35" y="18"/>
                </a:cxn>
                <a:cxn ang="0">
                  <a:pos x="17" y="36"/>
                </a:cxn>
                <a:cxn ang="0">
                  <a:pos x="0" y="18"/>
                </a:cxn>
                <a:cxn ang="0">
                  <a:pos x="17" y="0"/>
                </a:cxn>
              </a:cxnLst>
              <a:rect l="0" t="0" r="r" b="b"/>
              <a:pathLst>
                <a:path w="35" h="36">
                  <a:moveTo>
                    <a:pt x="17" y="0"/>
                  </a:moveTo>
                  <a:lnTo>
                    <a:pt x="35" y="18"/>
                  </a:lnTo>
                  <a:lnTo>
                    <a:pt x="17" y="36"/>
                  </a:lnTo>
                  <a:lnTo>
                    <a:pt x="0" y="18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80"/>
            </a:solidFill>
            <a:ln w="9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35" name="Freeform 87"/>
            <p:cNvSpPr>
              <a:spLocks/>
            </p:cNvSpPr>
            <p:nvPr/>
          </p:nvSpPr>
          <p:spPr bwMode="auto">
            <a:xfrm>
              <a:off x="5213350" y="2832101"/>
              <a:ext cx="57150" cy="57150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36" y="18"/>
                </a:cxn>
                <a:cxn ang="0">
                  <a:pos x="18" y="36"/>
                </a:cxn>
                <a:cxn ang="0">
                  <a:pos x="0" y="18"/>
                </a:cxn>
                <a:cxn ang="0">
                  <a:pos x="18" y="0"/>
                </a:cxn>
              </a:cxnLst>
              <a:rect l="0" t="0" r="r" b="b"/>
              <a:pathLst>
                <a:path w="36" h="36">
                  <a:moveTo>
                    <a:pt x="18" y="0"/>
                  </a:moveTo>
                  <a:lnTo>
                    <a:pt x="36" y="18"/>
                  </a:lnTo>
                  <a:lnTo>
                    <a:pt x="18" y="36"/>
                  </a:lnTo>
                  <a:lnTo>
                    <a:pt x="0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80"/>
            </a:solidFill>
            <a:ln w="9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36" name="Freeform 88"/>
            <p:cNvSpPr>
              <a:spLocks/>
            </p:cNvSpPr>
            <p:nvPr/>
          </p:nvSpPr>
          <p:spPr bwMode="auto">
            <a:xfrm>
              <a:off x="5554663" y="2874963"/>
              <a:ext cx="57150" cy="57150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36" y="18"/>
                </a:cxn>
                <a:cxn ang="0">
                  <a:pos x="18" y="36"/>
                </a:cxn>
                <a:cxn ang="0">
                  <a:pos x="0" y="18"/>
                </a:cxn>
                <a:cxn ang="0">
                  <a:pos x="18" y="0"/>
                </a:cxn>
              </a:cxnLst>
              <a:rect l="0" t="0" r="r" b="b"/>
              <a:pathLst>
                <a:path w="36" h="36">
                  <a:moveTo>
                    <a:pt x="18" y="0"/>
                  </a:moveTo>
                  <a:lnTo>
                    <a:pt x="36" y="18"/>
                  </a:lnTo>
                  <a:lnTo>
                    <a:pt x="18" y="36"/>
                  </a:lnTo>
                  <a:lnTo>
                    <a:pt x="0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80"/>
            </a:solidFill>
            <a:ln w="9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37" name="Freeform 89"/>
            <p:cNvSpPr>
              <a:spLocks/>
            </p:cNvSpPr>
            <p:nvPr/>
          </p:nvSpPr>
          <p:spPr bwMode="auto">
            <a:xfrm>
              <a:off x="5897563" y="2633663"/>
              <a:ext cx="57150" cy="55563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36" y="17"/>
                </a:cxn>
                <a:cxn ang="0">
                  <a:pos x="18" y="35"/>
                </a:cxn>
                <a:cxn ang="0">
                  <a:pos x="0" y="17"/>
                </a:cxn>
                <a:cxn ang="0">
                  <a:pos x="18" y="0"/>
                </a:cxn>
              </a:cxnLst>
              <a:rect l="0" t="0" r="r" b="b"/>
              <a:pathLst>
                <a:path w="36" h="35">
                  <a:moveTo>
                    <a:pt x="18" y="0"/>
                  </a:moveTo>
                  <a:lnTo>
                    <a:pt x="36" y="17"/>
                  </a:lnTo>
                  <a:lnTo>
                    <a:pt x="18" y="35"/>
                  </a:lnTo>
                  <a:lnTo>
                    <a:pt x="0" y="17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80"/>
            </a:solidFill>
            <a:ln w="9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38" name="Freeform 90"/>
            <p:cNvSpPr>
              <a:spLocks/>
            </p:cNvSpPr>
            <p:nvPr/>
          </p:nvSpPr>
          <p:spPr bwMode="auto">
            <a:xfrm>
              <a:off x="6238875" y="2960688"/>
              <a:ext cx="57150" cy="57150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36" y="18"/>
                </a:cxn>
                <a:cxn ang="0">
                  <a:pos x="18" y="36"/>
                </a:cxn>
                <a:cxn ang="0">
                  <a:pos x="0" y="18"/>
                </a:cxn>
                <a:cxn ang="0">
                  <a:pos x="18" y="0"/>
                </a:cxn>
              </a:cxnLst>
              <a:rect l="0" t="0" r="r" b="b"/>
              <a:pathLst>
                <a:path w="36" h="36">
                  <a:moveTo>
                    <a:pt x="18" y="0"/>
                  </a:moveTo>
                  <a:lnTo>
                    <a:pt x="36" y="18"/>
                  </a:lnTo>
                  <a:lnTo>
                    <a:pt x="18" y="36"/>
                  </a:lnTo>
                  <a:lnTo>
                    <a:pt x="0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80"/>
            </a:solidFill>
            <a:ln w="9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39" name="Freeform 91"/>
            <p:cNvSpPr>
              <a:spLocks/>
            </p:cNvSpPr>
            <p:nvPr/>
          </p:nvSpPr>
          <p:spPr bwMode="auto">
            <a:xfrm>
              <a:off x="6581775" y="3103563"/>
              <a:ext cx="57150" cy="55563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36" y="18"/>
                </a:cxn>
                <a:cxn ang="0">
                  <a:pos x="18" y="35"/>
                </a:cxn>
                <a:cxn ang="0">
                  <a:pos x="0" y="18"/>
                </a:cxn>
                <a:cxn ang="0">
                  <a:pos x="18" y="0"/>
                </a:cxn>
              </a:cxnLst>
              <a:rect l="0" t="0" r="r" b="b"/>
              <a:pathLst>
                <a:path w="36" h="35">
                  <a:moveTo>
                    <a:pt x="18" y="0"/>
                  </a:moveTo>
                  <a:lnTo>
                    <a:pt x="36" y="18"/>
                  </a:lnTo>
                  <a:lnTo>
                    <a:pt x="18" y="35"/>
                  </a:lnTo>
                  <a:lnTo>
                    <a:pt x="0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80"/>
            </a:solidFill>
            <a:ln w="9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40" name="Freeform 92"/>
            <p:cNvSpPr>
              <a:spLocks/>
            </p:cNvSpPr>
            <p:nvPr/>
          </p:nvSpPr>
          <p:spPr bwMode="auto">
            <a:xfrm>
              <a:off x="6908800" y="2789238"/>
              <a:ext cx="57150" cy="57150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36" y="18"/>
                </a:cxn>
                <a:cxn ang="0">
                  <a:pos x="18" y="36"/>
                </a:cxn>
                <a:cxn ang="0">
                  <a:pos x="0" y="18"/>
                </a:cxn>
                <a:cxn ang="0">
                  <a:pos x="18" y="0"/>
                </a:cxn>
              </a:cxnLst>
              <a:rect l="0" t="0" r="r" b="b"/>
              <a:pathLst>
                <a:path w="36" h="36">
                  <a:moveTo>
                    <a:pt x="18" y="0"/>
                  </a:moveTo>
                  <a:lnTo>
                    <a:pt x="36" y="18"/>
                  </a:lnTo>
                  <a:lnTo>
                    <a:pt x="18" y="36"/>
                  </a:lnTo>
                  <a:lnTo>
                    <a:pt x="0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80"/>
            </a:solidFill>
            <a:ln w="9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41" name="Freeform 93"/>
            <p:cNvSpPr>
              <a:spLocks/>
            </p:cNvSpPr>
            <p:nvPr/>
          </p:nvSpPr>
          <p:spPr bwMode="auto">
            <a:xfrm>
              <a:off x="7251700" y="2917826"/>
              <a:ext cx="55563" cy="57150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35" y="18"/>
                </a:cxn>
                <a:cxn ang="0">
                  <a:pos x="18" y="36"/>
                </a:cxn>
                <a:cxn ang="0">
                  <a:pos x="0" y="18"/>
                </a:cxn>
                <a:cxn ang="0">
                  <a:pos x="18" y="0"/>
                </a:cxn>
              </a:cxnLst>
              <a:rect l="0" t="0" r="r" b="b"/>
              <a:pathLst>
                <a:path w="35" h="36">
                  <a:moveTo>
                    <a:pt x="18" y="0"/>
                  </a:moveTo>
                  <a:lnTo>
                    <a:pt x="35" y="18"/>
                  </a:lnTo>
                  <a:lnTo>
                    <a:pt x="18" y="36"/>
                  </a:lnTo>
                  <a:lnTo>
                    <a:pt x="0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80"/>
            </a:solidFill>
            <a:ln w="9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42" name="Freeform 94"/>
            <p:cNvSpPr>
              <a:spLocks/>
            </p:cNvSpPr>
            <p:nvPr/>
          </p:nvSpPr>
          <p:spPr bwMode="auto">
            <a:xfrm>
              <a:off x="7593013" y="3201988"/>
              <a:ext cx="57150" cy="57150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36" y="18"/>
                </a:cxn>
                <a:cxn ang="0">
                  <a:pos x="18" y="36"/>
                </a:cxn>
                <a:cxn ang="0">
                  <a:pos x="0" y="18"/>
                </a:cxn>
                <a:cxn ang="0">
                  <a:pos x="18" y="0"/>
                </a:cxn>
              </a:cxnLst>
              <a:rect l="0" t="0" r="r" b="b"/>
              <a:pathLst>
                <a:path w="36" h="36">
                  <a:moveTo>
                    <a:pt x="18" y="0"/>
                  </a:moveTo>
                  <a:lnTo>
                    <a:pt x="36" y="18"/>
                  </a:lnTo>
                  <a:lnTo>
                    <a:pt x="18" y="36"/>
                  </a:lnTo>
                  <a:lnTo>
                    <a:pt x="0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80"/>
            </a:solidFill>
            <a:ln w="9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43" name="Freeform 95"/>
            <p:cNvSpPr>
              <a:spLocks/>
            </p:cNvSpPr>
            <p:nvPr/>
          </p:nvSpPr>
          <p:spPr bwMode="auto">
            <a:xfrm>
              <a:off x="7934325" y="2774951"/>
              <a:ext cx="57150" cy="57150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36" y="18"/>
                </a:cxn>
                <a:cxn ang="0">
                  <a:pos x="18" y="36"/>
                </a:cxn>
                <a:cxn ang="0">
                  <a:pos x="0" y="18"/>
                </a:cxn>
                <a:cxn ang="0">
                  <a:pos x="18" y="0"/>
                </a:cxn>
              </a:cxnLst>
              <a:rect l="0" t="0" r="r" b="b"/>
              <a:pathLst>
                <a:path w="36" h="36">
                  <a:moveTo>
                    <a:pt x="18" y="0"/>
                  </a:moveTo>
                  <a:lnTo>
                    <a:pt x="36" y="18"/>
                  </a:lnTo>
                  <a:lnTo>
                    <a:pt x="18" y="36"/>
                  </a:lnTo>
                  <a:lnTo>
                    <a:pt x="0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80"/>
            </a:solidFill>
            <a:ln w="9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44" name="Freeform 96"/>
            <p:cNvSpPr>
              <a:spLocks/>
            </p:cNvSpPr>
            <p:nvPr/>
          </p:nvSpPr>
          <p:spPr bwMode="auto">
            <a:xfrm>
              <a:off x="8277225" y="2619376"/>
              <a:ext cx="57150" cy="55563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36" y="17"/>
                </a:cxn>
                <a:cxn ang="0">
                  <a:pos x="18" y="35"/>
                </a:cxn>
                <a:cxn ang="0">
                  <a:pos x="0" y="17"/>
                </a:cxn>
                <a:cxn ang="0">
                  <a:pos x="18" y="0"/>
                </a:cxn>
              </a:cxnLst>
              <a:rect l="0" t="0" r="r" b="b"/>
              <a:pathLst>
                <a:path w="36" h="35">
                  <a:moveTo>
                    <a:pt x="18" y="0"/>
                  </a:moveTo>
                  <a:lnTo>
                    <a:pt x="36" y="17"/>
                  </a:lnTo>
                  <a:lnTo>
                    <a:pt x="18" y="35"/>
                  </a:lnTo>
                  <a:lnTo>
                    <a:pt x="0" y="17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80"/>
            </a:solidFill>
            <a:ln w="9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45" name="Oval 97"/>
            <p:cNvSpPr>
              <a:spLocks noChangeArrowheads="1"/>
            </p:cNvSpPr>
            <p:nvPr/>
          </p:nvSpPr>
          <p:spPr bwMode="auto">
            <a:xfrm>
              <a:off x="1123950" y="2476501"/>
              <a:ext cx="42863" cy="42863"/>
            </a:xfrm>
            <a:prstGeom prst="ellipse">
              <a:avLst/>
            </a:prstGeom>
            <a:solidFill>
              <a:srgbClr val="FFFF00"/>
            </a:solidFill>
            <a:ln w="9">
              <a:solidFill>
                <a:srgbClr val="8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46" name="Oval 98"/>
            <p:cNvSpPr>
              <a:spLocks noChangeArrowheads="1"/>
            </p:cNvSpPr>
            <p:nvPr/>
          </p:nvSpPr>
          <p:spPr bwMode="auto">
            <a:xfrm>
              <a:off x="1465263" y="1978026"/>
              <a:ext cx="42863" cy="42863"/>
            </a:xfrm>
            <a:prstGeom prst="ellipse">
              <a:avLst/>
            </a:prstGeom>
            <a:solidFill>
              <a:srgbClr val="FFFF00"/>
            </a:solidFill>
            <a:ln w="9">
              <a:solidFill>
                <a:srgbClr val="8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47" name="Oval 99"/>
            <p:cNvSpPr>
              <a:spLocks noChangeArrowheads="1"/>
            </p:cNvSpPr>
            <p:nvPr/>
          </p:nvSpPr>
          <p:spPr bwMode="auto">
            <a:xfrm>
              <a:off x="1808163" y="2590801"/>
              <a:ext cx="42863" cy="42863"/>
            </a:xfrm>
            <a:prstGeom prst="ellipse">
              <a:avLst/>
            </a:prstGeom>
            <a:solidFill>
              <a:srgbClr val="FFFF00"/>
            </a:solidFill>
            <a:ln w="9">
              <a:solidFill>
                <a:srgbClr val="8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48" name="Oval 100"/>
            <p:cNvSpPr>
              <a:spLocks noChangeArrowheads="1"/>
            </p:cNvSpPr>
            <p:nvPr/>
          </p:nvSpPr>
          <p:spPr bwMode="auto">
            <a:xfrm>
              <a:off x="2149475" y="2119313"/>
              <a:ext cx="42863" cy="42863"/>
            </a:xfrm>
            <a:prstGeom prst="ellipse">
              <a:avLst/>
            </a:prstGeom>
            <a:solidFill>
              <a:srgbClr val="FFFF00"/>
            </a:solidFill>
            <a:ln w="9">
              <a:solidFill>
                <a:srgbClr val="8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49" name="Oval 101"/>
            <p:cNvSpPr>
              <a:spLocks noChangeArrowheads="1"/>
            </p:cNvSpPr>
            <p:nvPr/>
          </p:nvSpPr>
          <p:spPr bwMode="auto">
            <a:xfrm>
              <a:off x="2490788" y="3416301"/>
              <a:ext cx="42863" cy="42863"/>
            </a:xfrm>
            <a:prstGeom prst="ellipse">
              <a:avLst/>
            </a:prstGeom>
            <a:solidFill>
              <a:srgbClr val="FFFF00"/>
            </a:solidFill>
            <a:ln w="9">
              <a:solidFill>
                <a:srgbClr val="8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50" name="Oval 102"/>
            <p:cNvSpPr>
              <a:spLocks noChangeArrowheads="1"/>
            </p:cNvSpPr>
            <p:nvPr/>
          </p:nvSpPr>
          <p:spPr bwMode="auto">
            <a:xfrm>
              <a:off x="2833688" y="3173413"/>
              <a:ext cx="42863" cy="42863"/>
            </a:xfrm>
            <a:prstGeom prst="ellipse">
              <a:avLst/>
            </a:prstGeom>
            <a:solidFill>
              <a:srgbClr val="FFFF00"/>
            </a:solidFill>
            <a:ln w="9">
              <a:solidFill>
                <a:srgbClr val="8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51" name="Oval 103"/>
            <p:cNvSpPr>
              <a:spLocks noChangeArrowheads="1"/>
            </p:cNvSpPr>
            <p:nvPr/>
          </p:nvSpPr>
          <p:spPr bwMode="auto">
            <a:xfrm>
              <a:off x="3160713" y="2390776"/>
              <a:ext cx="42863" cy="42863"/>
            </a:xfrm>
            <a:prstGeom prst="ellipse">
              <a:avLst/>
            </a:prstGeom>
            <a:solidFill>
              <a:srgbClr val="FFFF00"/>
            </a:solidFill>
            <a:ln w="9">
              <a:solidFill>
                <a:srgbClr val="8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52" name="Oval 104"/>
            <p:cNvSpPr>
              <a:spLocks noChangeArrowheads="1"/>
            </p:cNvSpPr>
            <p:nvPr/>
          </p:nvSpPr>
          <p:spPr bwMode="auto">
            <a:xfrm>
              <a:off x="3503613" y="2533651"/>
              <a:ext cx="42863" cy="42863"/>
            </a:xfrm>
            <a:prstGeom prst="ellipse">
              <a:avLst/>
            </a:prstGeom>
            <a:solidFill>
              <a:srgbClr val="FFFF00"/>
            </a:solidFill>
            <a:ln w="9">
              <a:solidFill>
                <a:srgbClr val="8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53" name="Oval 105"/>
            <p:cNvSpPr>
              <a:spLocks noChangeArrowheads="1"/>
            </p:cNvSpPr>
            <p:nvPr/>
          </p:nvSpPr>
          <p:spPr bwMode="auto">
            <a:xfrm>
              <a:off x="3844925" y="2633663"/>
              <a:ext cx="42863" cy="41275"/>
            </a:xfrm>
            <a:prstGeom prst="ellipse">
              <a:avLst/>
            </a:prstGeom>
            <a:solidFill>
              <a:srgbClr val="FFFF00"/>
            </a:solidFill>
            <a:ln w="9">
              <a:solidFill>
                <a:srgbClr val="8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54" name="Oval 106"/>
            <p:cNvSpPr>
              <a:spLocks noChangeArrowheads="1"/>
            </p:cNvSpPr>
            <p:nvPr/>
          </p:nvSpPr>
          <p:spPr bwMode="auto">
            <a:xfrm>
              <a:off x="4187825" y="2562226"/>
              <a:ext cx="42863" cy="42863"/>
            </a:xfrm>
            <a:prstGeom prst="ellipse">
              <a:avLst/>
            </a:prstGeom>
            <a:solidFill>
              <a:srgbClr val="FFFF00"/>
            </a:solidFill>
            <a:ln w="9">
              <a:solidFill>
                <a:srgbClr val="8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55" name="Oval 107"/>
            <p:cNvSpPr>
              <a:spLocks noChangeArrowheads="1"/>
            </p:cNvSpPr>
            <p:nvPr/>
          </p:nvSpPr>
          <p:spPr bwMode="auto">
            <a:xfrm>
              <a:off x="4529138" y="2605088"/>
              <a:ext cx="42863" cy="41275"/>
            </a:xfrm>
            <a:prstGeom prst="ellipse">
              <a:avLst/>
            </a:prstGeom>
            <a:solidFill>
              <a:srgbClr val="FFFF00"/>
            </a:solidFill>
            <a:ln w="9">
              <a:solidFill>
                <a:srgbClr val="8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56" name="Oval 108"/>
            <p:cNvSpPr>
              <a:spLocks noChangeArrowheads="1"/>
            </p:cNvSpPr>
            <p:nvPr/>
          </p:nvSpPr>
          <p:spPr bwMode="auto">
            <a:xfrm>
              <a:off x="4872038" y="2505076"/>
              <a:ext cx="41275" cy="42863"/>
            </a:xfrm>
            <a:prstGeom prst="ellipse">
              <a:avLst/>
            </a:prstGeom>
            <a:solidFill>
              <a:srgbClr val="FFFF00"/>
            </a:solidFill>
            <a:ln w="9">
              <a:solidFill>
                <a:srgbClr val="8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57" name="Oval 109"/>
            <p:cNvSpPr>
              <a:spLocks noChangeArrowheads="1"/>
            </p:cNvSpPr>
            <p:nvPr/>
          </p:nvSpPr>
          <p:spPr bwMode="auto">
            <a:xfrm>
              <a:off x="5213350" y="2646363"/>
              <a:ext cx="42863" cy="42863"/>
            </a:xfrm>
            <a:prstGeom prst="ellipse">
              <a:avLst/>
            </a:prstGeom>
            <a:solidFill>
              <a:srgbClr val="FFFF00"/>
            </a:solidFill>
            <a:ln w="9">
              <a:solidFill>
                <a:srgbClr val="8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58" name="Oval 110"/>
            <p:cNvSpPr>
              <a:spLocks noChangeArrowheads="1"/>
            </p:cNvSpPr>
            <p:nvPr/>
          </p:nvSpPr>
          <p:spPr bwMode="auto">
            <a:xfrm>
              <a:off x="5554663" y="2860676"/>
              <a:ext cx="42863" cy="42863"/>
            </a:xfrm>
            <a:prstGeom prst="ellipse">
              <a:avLst/>
            </a:prstGeom>
            <a:solidFill>
              <a:srgbClr val="FFFF00"/>
            </a:solidFill>
            <a:ln w="9">
              <a:solidFill>
                <a:srgbClr val="8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59" name="Oval 111"/>
            <p:cNvSpPr>
              <a:spLocks noChangeArrowheads="1"/>
            </p:cNvSpPr>
            <p:nvPr/>
          </p:nvSpPr>
          <p:spPr bwMode="auto">
            <a:xfrm>
              <a:off x="5897563" y="2576513"/>
              <a:ext cx="42863" cy="42863"/>
            </a:xfrm>
            <a:prstGeom prst="ellipse">
              <a:avLst/>
            </a:prstGeom>
            <a:solidFill>
              <a:srgbClr val="FFFF00"/>
            </a:solidFill>
            <a:ln w="9">
              <a:solidFill>
                <a:srgbClr val="8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60" name="Oval 112"/>
            <p:cNvSpPr>
              <a:spLocks noChangeArrowheads="1"/>
            </p:cNvSpPr>
            <p:nvPr/>
          </p:nvSpPr>
          <p:spPr bwMode="auto">
            <a:xfrm>
              <a:off x="6238875" y="2660651"/>
              <a:ext cx="42863" cy="42863"/>
            </a:xfrm>
            <a:prstGeom prst="ellipse">
              <a:avLst/>
            </a:prstGeom>
            <a:solidFill>
              <a:srgbClr val="FFFF00"/>
            </a:solidFill>
            <a:ln w="9">
              <a:solidFill>
                <a:srgbClr val="8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61" name="Oval 113"/>
            <p:cNvSpPr>
              <a:spLocks noChangeArrowheads="1"/>
            </p:cNvSpPr>
            <p:nvPr/>
          </p:nvSpPr>
          <p:spPr bwMode="auto">
            <a:xfrm>
              <a:off x="6581775" y="3117851"/>
              <a:ext cx="42863" cy="41275"/>
            </a:xfrm>
            <a:prstGeom prst="ellipse">
              <a:avLst/>
            </a:prstGeom>
            <a:solidFill>
              <a:srgbClr val="FFFF00"/>
            </a:solidFill>
            <a:ln w="9">
              <a:solidFill>
                <a:srgbClr val="8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62" name="Oval 114"/>
            <p:cNvSpPr>
              <a:spLocks noChangeArrowheads="1"/>
            </p:cNvSpPr>
            <p:nvPr/>
          </p:nvSpPr>
          <p:spPr bwMode="auto">
            <a:xfrm>
              <a:off x="6908800" y="2732088"/>
              <a:ext cx="42863" cy="42863"/>
            </a:xfrm>
            <a:prstGeom prst="ellipse">
              <a:avLst/>
            </a:prstGeom>
            <a:solidFill>
              <a:srgbClr val="FFFF00"/>
            </a:solidFill>
            <a:ln w="9">
              <a:solidFill>
                <a:srgbClr val="8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63" name="Oval 115"/>
            <p:cNvSpPr>
              <a:spLocks noChangeArrowheads="1"/>
            </p:cNvSpPr>
            <p:nvPr/>
          </p:nvSpPr>
          <p:spPr bwMode="auto">
            <a:xfrm>
              <a:off x="7251700" y="2803526"/>
              <a:ext cx="42863" cy="42863"/>
            </a:xfrm>
            <a:prstGeom prst="ellipse">
              <a:avLst/>
            </a:prstGeom>
            <a:solidFill>
              <a:srgbClr val="FFFF00"/>
            </a:solidFill>
            <a:ln w="9">
              <a:solidFill>
                <a:srgbClr val="8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64" name="Oval 116"/>
            <p:cNvSpPr>
              <a:spLocks noChangeArrowheads="1"/>
            </p:cNvSpPr>
            <p:nvPr/>
          </p:nvSpPr>
          <p:spPr bwMode="auto">
            <a:xfrm>
              <a:off x="7593013" y="2760663"/>
              <a:ext cx="42863" cy="42863"/>
            </a:xfrm>
            <a:prstGeom prst="ellipse">
              <a:avLst/>
            </a:prstGeom>
            <a:solidFill>
              <a:srgbClr val="FFFF00"/>
            </a:solidFill>
            <a:ln w="9">
              <a:solidFill>
                <a:srgbClr val="8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65" name="Oval 117"/>
            <p:cNvSpPr>
              <a:spLocks noChangeArrowheads="1"/>
            </p:cNvSpPr>
            <p:nvPr/>
          </p:nvSpPr>
          <p:spPr bwMode="auto">
            <a:xfrm>
              <a:off x="7934325" y="2746376"/>
              <a:ext cx="42863" cy="42863"/>
            </a:xfrm>
            <a:prstGeom prst="ellipse">
              <a:avLst/>
            </a:prstGeom>
            <a:solidFill>
              <a:srgbClr val="FFFF00"/>
            </a:solidFill>
            <a:ln w="9">
              <a:solidFill>
                <a:srgbClr val="8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66" name="Oval 118"/>
            <p:cNvSpPr>
              <a:spLocks noChangeArrowheads="1"/>
            </p:cNvSpPr>
            <p:nvPr/>
          </p:nvSpPr>
          <p:spPr bwMode="auto">
            <a:xfrm>
              <a:off x="8277225" y="2789238"/>
              <a:ext cx="42863" cy="42863"/>
            </a:xfrm>
            <a:prstGeom prst="ellipse">
              <a:avLst/>
            </a:prstGeom>
            <a:solidFill>
              <a:srgbClr val="FFFF00"/>
            </a:solidFill>
            <a:ln w="9">
              <a:solidFill>
                <a:srgbClr val="8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67" name="Rectangle 119"/>
            <p:cNvSpPr>
              <a:spLocks noChangeArrowheads="1"/>
            </p:cNvSpPr>
            <p:nvPr/>
          </p:nvSpPr>
          <p:spPr bwMode="auto">
            <a:xfrm>
              <a:off x="1123950" y="2576513"/>
              <a:ext cx="42863" cy="42863"/>
            </a:xfrm>
            <a:prstGeom prst="rect">
              <a:avLst/>
            </a:prstGeom>
            <a:solidFill>
              <a:srgbClr val="339966"/>
            </a:solidFill>
            <a:ln w="9">
              <a:solidFill>
                <a:srgbClr val="3399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68" name="Rectangle 120"/>
            <p:cNvSpPr>
              <a:spLocks noChangeArrowheads="1"/>
            </p:cNvSpPr>
            <p:nvPr/>
          </p:nvSpPr>
          <p:spPr bwMode="auto">
            <a:xfrm>
              <a:off x="1465263" y="2874963"/>
              <a:ext cx="42863" cy="42863"/>
            </a:xfrm>
            <a:prstGeom prst="rect">
              <a:avLst/>
            </a:prstGeom>
            <a:solidFill>
              <a:srgbClr val="339966"/>
            </a:solidFill>
            <a:ln w="9">
              <a:solidFill>
                <a:srgbClr val="3399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69" name="Rectangle 121"/>
            <p:cNvSpPr>
              <a:spLocks noChangeArrowheads="1"/>
            </p:cNvSpPr>
            <p:nvPr/>
          </p:nvSpPr>
          <p:spPr bwMode="auto">
            <a:xfrm>
              <a:off x="1808163" y="2619376"/>
              <a:ext cx="42863" cy="41275"/>
            </a:xfrm>
            <a:prstGeom prst="rect">
              <a:avLst/>
            </a:prstGeom>
            <a:solidFill>
              <a:srgbClr val="339966"/>
            </a:solidFill>
            <a:ln w="9">
              <a:solidFill>
                <a:srgbClr val="3399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70" name="Rectangle 122"/>
            <p:cNvSpPr>
              <a:spLocks noChangeArrowheads="1"/>
            </p:cNvSpPr>
            <p:nvPr/>
          </p:nvSpPr>
          <p:spPr bwMode="auto">
            <a:xfrm>
              <a:off x="2149475" y="2633663"/>
              <a:ext cx="42863" cy="41275"/>
            </a:xfrm>
            <a:prstGeom prst="rect">
              <a:avLst/>
            </a:prstGeom>
            <a:solidFill>
              <a:srgbClr val="339966"/>
            </a:solidFill>
            <a:ln w="9">
              <a:solidFill>
                <a:srgbClr val="3399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71" name="Rectangle 123"/>
            <p:cNvSpPr>
              <a:spLocks noChangeArrowheads="1"/>
            </p:cNvSpPr>
            <p:nvPr/>
          </p:nvSpPr>
          <p:spPr bwMode="auto">
            <a:xfrm>
              <a:off x="2490788" y="2176463"/>
              <a:ext cx="42863" cy="42863"/>
            </a:xfrm>
            <a:prstGeom prst="rect">
              <a:avLst/>
            </a:prstGeom>
            <a:solidFill>
              <a:srgbClr val="339966"/>
            </a:solidFill>
            <a:ln w="9">
              <a:solidFill>
                <a:srgbClr val="3399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72" name="Rectangle 124"/>
            <p:cNvSpPr>
              <a:spLocks noChangeArrowheads="1"/>
            </p:cNvSpPr>
            <p:nvPr/>
          </p:nvSpPr>
          <p:spPr bwMode="auto">
            <a:xfrm>
              <a:off x="2833688" y="2362201"/>
              <a:ext cx="42863" cy="42863"/>
            </a:xfrm>
            <a:prstGeom prst="rect">
              <a:avLst/>
            </a:prstGeom>
            <a:solidFill>
              <a:srgbClr val="339966"/>
            </a:solidFill>
            <a:ln w="9">
              <a:solidFill>
                <a:srgbClr val="3399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73" name="Rectangle 125"/>
            <p:cNvSpPr>
              <a:spLocks noChangeArrowheads="1"/>
            </p:cNvSpPr>
            <p:nvPr/>
          </p:nvSpPr>
          <p:spPr bwMode="auto">
            <a:xfrm>
              <a:off x="3160713" y="2562226"/>
              <a:ext cx="42863" cy="42863"/>
            </a:xfrm>
            <a:prstGeom prst="rect">
              <a:avLst/>
            </a:prstGeom>
            <a:solidFill>
              <a:srgbClr val="339966"/>
            </a:solidFill>
            <a:ln w="9">
              <a:solidFill>
                <a:srgbClr val="3399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74" name="Rectangle 126"/>
            <p:cNvSpPr>
              <a:spLocks noChangeArrowheads="1"/>
            </p:cNvSpPr>
            <p:nvPr/>
          </p:nvSpPr>
          <p:spPr bwMode="auto">
            <a:xfrm>
              <a:off x="3503613" y="2605088"/>
              <a:ext cx="42863" cy="41275"/>
            </a:xfrm>
            <a:prstGeom prst="rect">
              <a:avLst/>
            </a:prstGeom>
            <a:solidFill>
              <a:srgbClr val="339966"/>
            </a:solidFill>
            <a:ln w="9">
              <a:solidFill>
                <a:srgbClr val="3399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75" name="Rectangle 127"/>
            <p:cNvSpPr>
              <a:spLocks noChangeArrowheads="1"/>
            </p:cNvSpPr>
            <p:nvPr/>
          </p:nvSpPr>
          <p:spPr bwMode="auto">
            <a:xfrm>
              <a:off x="3844925" y="2576513"/>
              <a:ext cx="42863" cy="42863"/>
            </a:xfrm>
            <a:prstGeom prst="rect">
              <a:avLst/>
            </a:prstGeom>
            <a:solidFill>
              <a:srgbClr val="339966"/>
            </a:solidFill>
            <a:ln w="9">
              <a:solidFill>
                <a:srgbClr val="3399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76" name="Rectangle 128"/>
            <p:cNvSpPr>
              <a:spLocks noChangeArrowheads="1"/>
            </p:cNvSpPr>
            <p:nvPr/>
          </p:nvSpPr>
          <p:spPr bwMode="auto">
            <a:xfrm>
              <a:off x="4187825" y="2605088"/>
              <a:ext cx="42863" cy="41275"/>
            </a:xfrm>
            <a:prstGeom prst="rect">
              <a:avLst/>
            </a:prstGeom>
            <a:solidFill>
              <a:srgbClr val="339966"/>
            </a:solidFill>
            <a:ln w="9">
              <a:solidFill>
                <a:srgbClr val="3399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77" name="Rectangle 129"/>
            <p:cNvSpPr>
              <a:spLocks noChangeArrowheads="1"/>
            </p:cNvSpPr>
            <p:nvPr/>
          </p:nvSpPr>
          <p:spPr bwMode="auto">
            <a:xfrm>
              <a:off x="4529138" y="2576513"/>
              <a:ext cx="42863" cy="42863"/>
            </a:xfrm>
            <a:prstGeom prst="rect">
              <a:avLst/>
            </a:prstGeom>
            <a:solidFill>
              <a:srgbClr val="339966"/>
            </a:solidFill>
            <a:ln w="9">
              <a:solidFill>
                <a:srgbClr val="3399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78" name="Rectangle 130"/>
            <p:cNvSpPr>
              <a:spLocks noChangeArrowheads="1"/>
            </p:cNvSpPr>
            <p:nvPr/>
          </p:nvSpPr>
          <p:spPr bwMode="auto">
            <a:xfrm>
              <a:off x="4872038" y="2419351"/>
              <a:ext cx="41275" cy="42863"/>
            </a:xfrm>
            <a:prstGeom prst="rect">
              <a:avLst/>
            </a:prstGeom>
            <a:solidFill>
              <a:srgbClr val="339966"/>
            </a:solidFill>
            <a:ln w="9">
              <a:solidFill>
                <a:srgbClr val="3399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79" name="Rectangle 131"/>
            <p:cNvSpPr>
              <a:spLocks noChangeArrowheads="1"/>
            </p:cNvSpPr>
            <p:nvPr/>
          </p:nvSpPr>
          <p:spPr bwMode="auto">
            <a:xfrm>
              <a:off x="5213350" y="2674938"/>
              <a:ext cx="42863" cy="42863"/>
            </a:xfrm>
            <a:prstGeom prst="rect">
              <a:avLst/>
            </a:prstGeom>
            <a:solidFill>
              <a:srgbClr val="339966"/>
            </a:solidFill>
            <a:ln w="9">
              <a:solidFill>
                <a:srgbClr val="3399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80" name="Rectangle 132"/>
            <p:cNvSpPr>
              <a:spLocks noChangeArrowheads="1"/>
            </p:cNvSpPr>
            <p:nvPr/>
          </p:nvSpPr>
          <p:spPr bwMode="auto">
            <a:xfrm>
              <a:off x="5554663" y="2732088"/>
              <a:ext cx="42863" cy="42863"/>
            </a:xfrm>
            <a:prstGeom prst="rect">
              <a:avLst/>
            </a:prstGeom>
            <a:solidFill>
              <a:srgbClr val="339966"/>
            </a:solidFill>
            <a:ln w="9">
              <a:solidFill>
                <a:srgbClr val="3399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81" name="Rectangle 133"/>
            <p:cNvSpPr>
              <a:spLocks noChangeArrowheads="1"/>
            </p:cNvSpPr>
            <p:nvPr/>
          </p:nvSpPr>
          <p:spPr bwMode="auto">
            <a:xfrm>
              <a:off x="5897563" y="2660651"/>
              <a:ext cx="42863" cy="42863"/>
            </a:xfrm>
            <a:prstGeom prst="rect">
              <a:avLst/>
            </a:prstGeom>
            <a:solidFill>
              <a:srgbClr val="339966"/>
            </a:solidFill>
            <a:ln w="9">
              <a:solidFill>
                <a:srgbClr val="3399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82" name="Rectangle 134"/>
            <p:cNvSpPr>
              <a:spLocks noChangeArrowheads="1"/>
            </p:cNvSpPr>
            <p:nvPr/>
          </p:nvSpPr>
          <p:spPr bwMode="auto">
            <a:xfrm>
              <a:off x="6238875" y="2576513"/>
              <a:ext cx="42863" cy="42863"/>
            </a:xfrm>
            <a:prstGeom prst="rect">
              <a:avLst/>
            </a:prstGeom>
            <a:solidFill>
              <a:srgbClr val="339966"/>
            </a:solidFill>
            <a:ln w="9">
              <a:solidFill>
                <a:srgbClr val="3399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83" name="Rectangle 135"/>
            <p:cNvSpPr>
              <a:spLocks noChangeArrowheads="1"/>
            </p:cNvSpPr>
            <p:nvPr/>
          </p:nvSpPr>
          <p:spPr bwMode="auto">
            <a:xfrm>
              <a:off x="6581775" y="2746376"/>
              <a:ext cx="42863" cy="42863"/>
            </a:xfrm>
            <a:prstGeom prst="rect">
              <a:avLst/>
            </a:prstGeom>
            <a:solidFill>
              <a:srgbClr val="339966"/>
            </a:solidFill>
            <a:ln w="9">
              <a:solidFill>
                <a:srgbClr val="3399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84" name="Rectangle 136"/>
            <p:cNvSpPr>
              <a:spLocks noChangeArrowheads="1"/>
            </p:cNvSpPr>
            <p:nvPr/>
          </p:nvSpPr>
          <p:spPr bwMode="auto">
            <a:xfrm>
              <a:off x="6908800" y="2717801"/>
              <a:ext cx="42863" cy="42863"/>
            </a:xfrm>
            <a:prstGeom prst="rect">
              <a:avLst/>
            </a:prstGeom>
            <a:solidFill>
              <a:srgbClr val="339966"/>
            </a:solidFill>
            <a:ln w="9">
              <a:solidFill>
                <a:srgbClr val="3399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85" name="Rectangle 137"/>
            <p:cNvSpPr>
              <a:spLocks noChangeArrowheads="1"/>
            </p:cNvSpPr>
            <p:nvPr/>
          </p:nvSpPr>
          <p:spPr bwMode="auto">
            <a:xfrm>
              <a:off x="7251700" y="2633663"/>
              <a:ext cx="42863" cy="41275"/>
            </a:xfrm>
            <a:prstGeom prst="rect">
              <a:avLst/>
            </a:prstGeom>
            <a:solidFill>
              <a:srgbClr val="339966"/>
            </a:solidFill>
            <a:ln w="9">
              <a:solidFill>
                <a:srgbClr val="3399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86" name="Rectangle 138"/>
            <p:cNvSpPr>
              <a:spLocks noChangeArrowheads="1"/>
            </p:cNvSpPr>
            <p:nvPr/>
          </p:nvSpPr>
          <p:spPr bwMode="auto">
            <a:xfrm>
              <a:off x="7593013" y="2490788"/>
              <a:ext cx="42863" cy="42863"/>
            </a:xfrm>
            <a:prstGeom prst="rect">
              <a:avLst/>
            </a:prstGeom>
            <a:solidFill>
              <a:srgbClr val="339966"/>
            </a:solidFill>
            <a:ln w="9">
              <a:solidFill>
                <a:srgbClr val="3399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87" name="Rectangle 139"/>
            <p:cNvSpPr>
              <a:spLocks noChangeArrowheads="1"/>
            </p:cNvSpPr>
            <p:nvPr/>
          </p:nvSpPr>
          <p:spPr bwMode="auto">
            <a:xfrm>
              <a:off x="7934325" y="2689226"/>
              <a:ext cx="42863" cy="42863"/>
            </a:xfrm>
            <a:prstGeom prst="rect">
              <a:avLst/>
            </a:prstGeom>
            <a:solidFill>
              <a:srgbClr val="339966"/>
            </a:solidFill>
            <a:ln w="9">
              <a:solidFill>
                <a:srgbClr val="3399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88" name="Rectangle 140"/>
            <p:cNvSpPr>
              <a:spLocks noChangeArrowheads="1"/>
            </p:cNvSpPr>
            <p:nvPr/>
          </p:nvSpPr>
          <p:spPr bwMode="auto">
            <a:xfrm>
              <a:off x="8277225" y="3060701"/>
              <a:ext cx="42863" cy="42863"/>
            </a:xfrm>
            <a:prstGeom prst="rect">
              <a:avLst/>
            </a:prstGeom>
            <a:solidFill>
              <a:srgbClr val="339966"/>
            </a:solidFill>
            <a:ln w="9">
              <a:solidFill>
                <a:srgbClr val="3399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400" b="1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89" name="Rectangle 141"/>
            <p:cNvSpPr>
              <a:spLocks noChangeArrowheads="1"/>
            </p:cNvSpPr>
            <p:nvPr/>
          </p:nvSpPr>
          <p:spPr bwMode="auto">
            <a:xfrm>
              <a:off x="1052513" y="2803526"/>
              <a:ext cx="25648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Sn</a:t>
              </a:r>
              <a:endPara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90" name="Rectangle 142"/>
            <p:cNvSpPr>
              <a:spLocks noChangeArrowheads="1"/>
            </p:cNvSpPr>
            <p:nvPr/>
          </p:nvSpPr>
          <p:spPr bwMode="auto">
            <a:xfrm>
              <a:off x="1379538" y="2803526"/>
              <a:ext cx="264496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Ge</a:t>
              </a:r>
              <a:endPara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91" name="Rectangle 143"/>
            <p:cNvSpPr>
              <a:spLocks noChangeArrowheads="1"/>
            </p:cNvSpPr>
            <p:nvPr/>
          </p:nvSpPr>
          <p:spPr bwMode="auto">
            <a:xfrm>
              <a:off x="1779588" y="2803526"/>
              <a:ext cx="131446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P</a:t>
              </a:r>
              <a:endPara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92" name="Rectangle 144"/>
            <p:cNvSpPr>
              <a:spLocks noChangeArrowheads="1"/>
            </p:cNvSpPr>
            <p:nvPr/>
          </p:nvSpPr>
          <p:spPr bwMode="auto">
            <a:xfrm>
              <a:off x="2078038" y="2803526"/>
              <a:ext cx="25167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Zn</a:t>
              </a:r>
              <a:endPara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93" name="Rectangle 145"/>
            <p:cNvSpPr>
              <a:spLocks noChangeArrowheads="1"/>
            </p:cNvSpPr>
            <p:nvPr/>
          </p:nvSpPr>
          <p:spPr bwMode="auto">
            <a:xfrm>
              <a:off x="2406650" y="2803526"/>
              <a:ext cx="258084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Cu</a:t>
              </a:r>
              <a:endPara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94" name="Rectangle 146"/>
            <p:cNvSpPr>
              <a:spLocks noChangeArrowheads="1"/>
            </p:cNvSpPr>
            <p:nvPr/>
          </p:nvSpPr>
          <p:spPr bwMode="auto">
            <a:xfrm>
              <a:off x="2747963" y="2803526"/>
              <a:ext cx="29335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Mo</a:t>
              </a:r>
              <a:endPara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95" name="Rectangle 147"/>
            <p:cNvSpPr>
              <a:spLocks noChangeArrowheads="1"/>
            </p:cNvSpPr>
            <p:nvPr/>
          </p:nvSpPr>
          <p:spPr bwMode="auto">
            <a:xfrm>
              <a:off x="3089275" y="2803526"/>
              <a:ext cx="25648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Pb</a:t>
              </a:r>
              <a:endPara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96" name="Rectangle 148"/>
            <p:cNvSpPr>
              <a:spLocks noChangeArrowheads="1"/>
            </p:cNvSpPr>
            <p:nvPr/>
          </p:nvSpPr>
          <p:spPr bwMode="auto">
            <a:xfrm>
              <a:off x="3417888" y="2803526"/>
              <a:ext cx="266098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Ga</a:t>
              </a:r>
              <a:endPara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97" name="Rectangle 149"/>
            <p:cNvSpPr>
              <a:spLocks noChangeArrowheads="1"/>
            </p:cNvSpPr>
            <p:nvPr/>
          </p:nvSpPr>
          <p:spPr bwMode="auto">
            <a:xfrm>
              <a:off x="3759200" y="2803526"/>
              <a:ext cx="253274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Co</a:t>
              </a:r>
              <a:endPara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98" name="Rectangle 150"/>
            <p:cNvSpPr>
              <a:spLocks noChangeArrowheads="1"/>
            </p:cNvSpPr>
            <p:nvPr/>
          </p:nvSpPr>
          <p:spPr bwMode="auto">
            <a:xfrm>
              <a:off x="4130675" y="2803526"/>
              <a:ext cx="21320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Ni</a:t>
              </a:r>
              <a:endPara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199" name="Rectangle 151"/>
            <p:cNvSpPr>
              <a:spLocks noChangeArrowheads="1"/>
            </p:cNvSpPr>
            <p:nvPr/>
          </p:nvSpPr>
          <p:spPr bwMode="auto">
            <a:xfrm>
              <a:off x="4486275" y="2803526"/>
              <a:ext cx="174728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Li</a:t>
              </a:r>
              <a:endPara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200" name="Rectangle 152"/>
            <p:cNvSpPr>
              <a:spLocks noChangeArrowheads="1"/>
            </p:cNvSpPr>
            <p:nvPr/>
          </p:nvSpPr>
          <p:spPr bwMode="auto">
            <a:xfrm>
              <a:off x="4814888" y="2803526"/>
              <a:ext cx="21961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Cr</a:t>
              </a:r>
              <a:endPara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201" name="Rectangle 153"/>
            <p:cNvSpPr>
              <a:spLocks noChangeArrowheads="1"/>
            </p:cNvSpPr>
            <p:nvPr/>
          </p:nvSpPr>
          <p:spPr bwMode="auto">
            <a:xfrm>
              <a:off x="5184775" y="2803526"/>
              <a:ext cx="136256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B</a:t>
              </a:r>
              <a:endPara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202" name="Rectangle 154"/>
            <p:cNvSpPr>
              <a:spLocks noChangeArrowheads="1"/>
            </p:cNvSpPr>
            <p:nvPr/>
          </p:nvSpPr>
          <p:spPr bwMode="auto">
            <a:xfrm>
              <a:off x="5511800" y="2808283"/>
              <a:ext cx="21320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Zr</a:t>
              </a:r>
              <a:endPara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203" name="Rectangle 155"/>
            <p:cNvSpPr>
              <a:spLocks noChangeArrowheads="1"/>
            </p:cNvSpPr>
            <p:nvPr/>
          </p:nvSpPr>
          <p:spPr bwMode="auto">
            <a:xfrm>
              <a:off x="5883275" y="2803526"/>
              <a:ext cx="137858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V</a:t>
              </a:r>
              <a:endPara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204" name="Rectangle 156"/>
            <p:cNvSpPr>
              <a:spLocks noChangeArrowheads="1"/>
            </p:cNvSpPr>
            <p:nvPr/>
          </p:nvSpPr>
          <p:spPr bwMode="auto">
            <a:xfrm>
              <a:off x="6167438" y="2803526"/>
              <a:ext cx="264496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Ag</a:t>
              </a:r>
              <a:endPara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205" name="Rectangle 157"/>
            <p:cNvSpPr>
              <a:spLocks noChangeArrowheads="1"/>
            </p:cNvSpPr>
            <p:nvPr/>
          </p:nvSpPr>
          <p:spPr bwMode="auto">
            <a:xfrm>
              <a:off x="6510338" y="2803526"/>
              <a:ext cx="25648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Ba</a:t>
              </a:r>
              <a:endPara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206" name="Rectangle 158"/>
            <p:cNvSpPr>
              <a:spLocks noChangeArrowheads="1"/>
            </p:cNvSpPr>
            <p:nvPr/>
          </p:nvSpPr>
          <p:spPr bwMode="auto">
            <a:xfrm>
              <a:off x="6865938" y="2803526"/>
              <a:ext cx="18274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Ti</a:t>
              </a:r>
              <a:endPara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208" name="Rectangle 160"/>
            <p:cNvSpPr>
              <a:spLocks noChangeArrowheads="1"/>
            </p:cNvSpPr>
            <p:nvPr/>
          </p:nvSpPr>
          <p:spPr bwMode="auto">
            <a:xfrm>
              <a:off x="7507288" y="2803526"/>
              <a:ext cx="275717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Hg</a:t>
              </a:r>
              <a:endPara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209" name="Rectangle 161"/>
            <p:cNvSpPr>
              <a:spLocks noChangeArrowheads="1"/>
            </p:cNvSpPr>
            <p:nvPr/>
          </p:nvSpPr>
          <p:spPr bwMode="auto">
            <a:xfrm>
              <a:off x="7920038" y="2803526"/>
              <a:ext cx="13305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Y</a:t>
              </a:r>
              <a:endPara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225" name="Rectangle 177"/>
            <p:cNvSpPr>
              <a:spLocks noChangeArrowheads="1"/>
            </p:cNvSpPr>
            <p:nvPr/>
          </p:nvSpPr>
          <p:spPr bwMode="auto">
            <a:xfrm>
              <a:off x="611188" y="1508126"/>
              <a:ext cx="24526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Кс</a:t>
              </a:r>
              <a:endPara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227" name="Rectangle 179"/>
            <p:cNvSpPr>
              <a:spLocks noChangeArrowheads="1"/>
            </p:cNvSpPr>
            <p:nvPr/>
          </p:nvSpPr>
          <p:spPr bwMode="auto">
            <a:xfrm>
              <a:off x="611188" y="2049463"/>
              <a:ext cx="12824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2</a:t>
              </a:r>
              <a:endPara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229" name="Rectangle 181"/>
            <p:cNvSpPr>
              <a:spLocks noChangeArrowheads="1"/>
            </p:cNvSpPr>
            <p:nvPr/>
          </p:nvSpPr>
          <p:spPr bwMode="auto">
            <a:xfrm>
              <a:off x="611188" y="2590801"/>
              <a:ext cx="12824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1</a:t>
              </a:r>
              <a:endPara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231" name="Rectangle 183"/>
            <p:cNvSpPr>
              <a:spLocks noChangeArrowheads="1"/>
            </p:cNvSpPr>
            <p:nvPr/>
          </p:nvSpPr>
          <p:spPr bwMode="auto">
            <a:xfrm>
              <a:off x="611188" y="3132138"/>
              <a:ext cx="12824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2</a:t>
              </a:r>
              <a:endPara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233" name="Rectangle 185"/>
            <p:cNvSpPr>
              <a:spLocks noChangeArrowheads="1"/>
            </p:cNvSpPr>
            <p:nvPr/>
          </p:nvSpPr>
          <p:spPr bwMode="auto">
            <a:xfrm>
              <a:off x="611188" y="3671888"/>
              <a:ext cx="12824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3</a:t>
              </a:r>
              <a:endPara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235" name="Rectangle 187"/>
            <p:cNvSpPr>
              <a:spLocks noChangeArrowheads="1"/>
            </p:cNvSpPr>
            <p:nvPr/>
          </p:nvSpPr>
          <p:spPr bwMode="auto">
            <a:xfrm>
              <a:off x="611188" y="4213226"/>
              <a:ext cx="12824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4</a:t>
              </a:r>
              <a:endPara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237" name="Rectangle 189"/>
            <p:cNvSpPr>
              <a:spLocks noChangeArrowheads="1"/>
            </p:cNvSpPr>
            <p:nvPr/>
          </p:nvSpPr>
          <p:spPr bwMode="auto">
            <a:xfrm>
              <a:off x="611188" y="4754563"/>
              <a:ext cx="12824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5</a:t>
              </a:r>
              <a:endPara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238" name="Rectangle 190"/>
            <p:cNvSpPr>
              <a:spLocks noChangeArrowheads="1"/>
            </p:cNvSpPr>
            <p:nvPr/>
          </p:nvSpPr>
          <p:spPr bwMode="auto">
            <a:xfrm>
              <a:off x="611188" y="5026026"/>
              <a:ext cx="26289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Kd</a:t>
              </a:r>
              <a:endPara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210" name="Rectangle 162"/>
            <p:cNvSpPr>
              <a:spLocks noChangeArrowheads="1"/>
            </p:cNvSpPr>
            <p:nvPr/>
          </p:nvSpPr>
          <p:spPr bwMode="auto">
            <a:xfrm>
              <a:off x="8234363" y="2803526"/>
              <a:ext cx="201978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W</a:t>
              </a:r>
              <a:endPara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2207" name="Rectangle 159"/>
            <p:cNvSpPr>
              <a:spLocks noChangeArrowheads="1"/>
            </p:cNvSpPr>
            <p:nvPr/>
          </p:nvSpPr>
          <p:spPr bwMode="auto">
            <a:xfrm>
              <a:off x="7165975" y="2803526"/>
              <a:ext cx="298159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Mn</a:t>
              </a:r>
              <a:endPara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  <p:sp>
        <p:nvSpPr>
          <p:cNvPr id="191" name="Прямоугольник 190"/>
          <p:cNvSpPr/>
          <p:nvPr/>
        </p:nvSpPr>
        <p:spPr>
          <a:xfrm>
            <a:off x="4430264" y="3857628"/>
            <a:ext cx="4000528" cy="114300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6" name="Заголовок 1"/>
          <p:cNvSpPr>
            <a:spLocks noGrp="1"/>
          </p:cNvSpPr>
          <p:nvPr>
            <p:ph type="title"/>
          </p:nvPr>
        </p:nvSpPr>
        <p:spPr>
          <a:xfrm>
            <a:off x="982663" y="346646"/>
            <a:ext cx="8161337" cy="634082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err="1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Erdenet</a:t>
            </a:r>
            <a:r>
              <a:rPr lang="en-US" sz="28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: </a:t>
            </a:r>
            <a:r>
              <a:rPr lang="en-US" sz="2800" b="1" dirty="0" smtClean="0"/>
              <a:t>Spatial Geochemical Heterogeneity</a:t>
            </a:r>
            <a:br>
              <a:rPr lang="en-US" sz="2800" b="1" dirty="0" smtClean="0"/>
            </a:br>
            <a:r>
              <a:rPr lang="en-US" sz="2800" b="1" dirty="0" smtClean="0"/>
              <a:t>of Urban Soils</a:t>
            </a:r>
          </a:p>
        </p:txBody>
      </p:sp>
      <p:grpSp>
        <p:nvGrpSpPr>
          <p:cNvPr id="177" name="Группа 176"/>
          <p:cNvGrpSpPr/>
          <p:nvPr/>
        </p:nvGrpSpPr>
        <p:grpSpPr>
          <a:xfrm>
            <a:off x="1330193" y="5429264"/>
            <a:ext cx="6907379" cy="1288143"/>
            <a:chOff x="401499" y="5500702"/>
            <a:chExt cx="6907379" cy="1288143"/>
          </a:xfrm>
        </p:grpSpPr>
        <p:sp>
          <p:nvSpPr>
            <p:cNvPr id="178" name="Line 163"/>
            <p:cNvSpPr>
              <a:spLocks noChangeShapeType="1"/>
            </p:cNvSpPr>
            <p:nvPr/>
          </p:nvSpPr>
          <p:spPr bwMode="auto">
            <a:xfrm>
              <a:off x="401499" y="6030322"/>
              <a:ext cx="496687" cy="3316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9" name="Rectangle 164"/>
            <p:cNvSpPr>
              <a:spLocks noChangeArrowheads="1"/>
            </p:cNvSpPr>
            <p:nvPr/>
          </p:nvSpPr>
          <p:spPr bwMode="auto">
            <a:xfrm>
              <a:off x="608687" y="5980603"/>
              <a:ext cx="59603" cy="72919"/>
            </a:xfrm>
            <a:prstGeom prst="rect">
              <a:avLst/>
            </a:prstGeom>
            <a:solidFill>
              <a:srgbClr val="339966"/>
            </a:solidFill>
            <a:ln w="7">
              <a:solidFill>
                <a:srgbClr val="33996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0" name="Rectangle 165"/>
            <p:cNvSpPr>
              <a:spLocks noChangeArrowheads="1"/>
            </p:cNvSpPr>
            <p:nvPr/>
          </p:nvSpPr>
          <p:spPr bwMode="auto">
            <a:xfrm>
              <a:off x="957787" y="5811565"/>
              <a:ext cx="1173398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ru-RU" sz="14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Industrial</a:t>
              </a:r>
              <a:endParaRPr lang="en-US" sz="1400" b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(</a:t>
              </a:r>
              <a:r>
                <a:rPr lang="en-US" sz="1400" b="1" dirty="0" smtClean="0">
                  <a:solidFill>
                    <a:prstClr val="black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Cu</a:t>
              </a:r>
              <a:r>
                <a:rPr lang="ru-RU" sz="1400" b="1" baseline="-25000" dirty="0" smtClean="0">
                  <a:solidFill>
                    <a:prstClr val="black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1.8</a:t>
              </a:r>
              <a:r>
                <a:rPr lang="en-US" sz="1400" b="1" dirty="0" smtClean="0">
                  <a:solidFill>
                    <a:prstClr val="black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Mo</a:t>
              </a:r>
              <a:r>
                <a:rPr lang="ru-RU" sz="1400" b="1" baseline="-25000" dirty="0" smtClean="0">
                  <a:solidFill>
                    <a:prstClr val="black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1.5</a:t>
              </a:r>
              <a:r>
                <a:rPr lang="en-US" sz="1400" b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)</a:t>
              </a:r>
              <a:endPara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81" name="Line 166"/>
            <p:cNvSpPr>
              <a:spLocks noChangeShapeType="1"/>
            </p:cNvSpPr>
            <p:nvPr/>
          </p:nvSpPr>
          <p:spPr bwMode="auto">
            <a:xfrm>
              <a:off x="401499" y="6576715"/>
              <a:ext cx="496687" cy="3316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2" name="Freeform 167"/>
            <p:cNvSpPr>
              <a:spLocks/>
            </p:cNvSpPr>
            <p:nvPr/>
          </p:nvSpPr>
          <p:spPr bwMode="auto">
            <a:xfrm>
              <a:off x="608687" y="6526996"/>
              <a:ext cx="82309" cy="96122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29" y="15"/>
                </a:cxn>
                <a:cxn ang="0">
                  <a:pos x="14" y="29"/>
                </a:cxn>
                <a:cxn ang="0">
                  <a:pos x="0" y="15"/>
                </a:cxn>
                <a:cxn ang="0">
                  <a:pos x="14" y="0"/>
                </a:cxn>
              </a:cxnLst>
              <a:rect l="0" t="0" r="r" b="b"/>
              <a:pathLst>
                <a:path w="29" h="29">
                  <a:moveTo>
                    <a:pt x="14" y="0"/>
                  </a:moveTo>
                  <a:lnTo>
                    <a:pt x="29" y="15"/>
                  </a:lnTo>
                  <a:lnTo>
                    <a:pt x="14" y="29"/>
                  </a:lnTo>
                  <a:lnTo>
                    <a:pt x="0" y="1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FF"/>
            </a:solidFill>
            <a:ln w="7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3" name="Rectangle 168"/>
            <p:cNvSpPr>
              <a:spLocks noChangeArrowheads="1"/>
            </p:cNvSpPr>
            <p:nvPr/>
          </p:nvSpPr>
          <p:spPr bwMode="auto">
            <a:xfrm>
              <a:off x="957787" y="6450612"/>
              <a:ext cx="116070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Traffic</a:t>
              </a:r>
              <a:endPara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84" name="Line 169"/>
            <p:cNvSpPr>
              <a:spLocks noChangeShapeType="1"/>
            </p:cNvSpPr>
            <p:nvPr/>
          </p:nvSpPr>
          <p:spPr bwMode="auto">
            <a:xfrm>
              <a:off x="4166946" y="6030322"/>
              <a:ext cx="493848" cy="3316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5" name="Oval 170"/>
            <p:cNvSpPr>
              <a:spLocks noChangeArrowheads="1"/>
            </p:cNvSpPr>
            <p:nvPr/>
          </p:nvSpPr>
          <p:spPr bwMode="auto">
            <a:xfrm>
              <a:off x="4374136" y="5980603"/>
              <a:ext cx="59603" cy="72919"/>
            </a:xfrm>
            <a:prstGeom prst="ellipse">
              <a:avLst/>
            </a:prstGeom>
            <a:solidFill>
              <a:srgbClr val="FFFF00"/>
            </a:solidFill>
            <a:ln w="7">
              <a:solidFill>
                <a:srgbClr val="80008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6" name="Rectangle 171"/>
            <p:cNvSpPr>
              <a:spLocks noChangeArrowheads="1"/>
            </p:cNvSpPr>
            <p:nvPr/>
          </p:nvSpPr>
          <p:spPr bwMode="auto">
            <a:xfrm>
              <a:off x="4723234" y="5811565"/>
              <a:ext cx="2425344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ru-RU" sz="14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Mult</a:t>
              </a:r>
              <a:r>
                <a:rPr kumimoji="0" lang="en-US" sz="14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i</a:t>
              </a: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-storied residential</a:t>
              </a:r>
              <a:endParaRPr lang="en-US" sz="1400" b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(</a:t>
              </a:r>
              <a:r>
                <a:rPr lang="en-US" sz="1400" b="1" dirty="0" err="1" smtClean="0">
                  <a:solidFill>
                    <a:prstClr val="black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Ge</a:t>
              </a:r>
              <a:r>
                <a:rPr lang="ru-RU" sz="1400" b="1" baseline="-25000" dirty="0" smtClean="0">
                  <a:solidFill>
                    <a:prstClr val="black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2.2</a:t>
              </a:r>
              <a:r>
                <a:rPr lang="en-US" sz="1400" b="1" dirty="0" smtClean="0">
                  <a:solidFill>
                    <a:prstClr val="black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Zn</a:t>
              </a:r>
              <a:r>
                <a:rPr lang="ru-RU" sz="1400" b="1" baseline="-25000" dirty="0" smtClean="0">
                  <a:solidFill>
                    <a:prstClr val="black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2.0</a:t>
              </a:r>
              <a:r>
                <a:rPr lang="en-US" sz="1400" b="1" baseline="-25000" dirty="0" smtClean="0">
                  <a:solidFill>
                    <a:prstClr val="black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 </a:t>
              </a:r>
              <a:r>
                <a:rPr lang="en-US" sz="1400" b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)</a:t>
              </a:r>
              <a:endPara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87" name="Line 172"/>
            <p:cNvSpPr>
              <a:spLocks noChangeShapeType="1"/>
            </p:cNvSpPr>
            <p:nvPr/>
          </p:nvSpPr>
          <p:spPr bwMode="auto">
            <a:xfrm>
              <a:off x="4166946" y="6576715"/>
              <a:ext cx="493848" cy="3316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8" name="Freeform 173"/>
            <p:cNvSpPr>
              <a:spLocks/>
            </p:cNvSpPr>
            <p:nvPr/>
          </p:nvSpPr>
          <p:spPr bwMode="auto">
            <a:xfrm>
              <a:off x="4371297" y="6526996"/>
              <a:ext cx="82309" cy="96122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29" y="29"/>
                </a:cxn>
                <a:cxn ang="0">
                  <a:pos x="0" y="29"/>
                </a:cxn>
                <a:cxn ang="0">
                  <a:pos x="15" y="0"/>
                </a:cxn>
              </a:cxnLst>
              <a:rect l="0" t="0" r="r" b="b"/>
              <a:pathLst>
                <a:path w="29" h="29">
                  <a:moveTo>
                    <a:pt x="15" y="0"/>
                  </a:moveTo>
                  <a:lnTo>
                    <a:pt x="29" y="29"/>
                  </a:lnTo>
                  <a:lnTo>
                    <a:pt x="0" y="29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0000"/>
            </a:solidFill>
            <a:ln w="7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9" name="Rectangle 174"/>
            <p:cNvSpPr>
              <a:spLocks noChangeArrowheads="1"/>
            </p:cNvSpPr>
            <p:nvPr/>
          </p:nvSpPr>
          <p:spPr bwMode="auto">
            <a:xfrm>
              <a:off x="4723234" y="6357958"/>
              <a:ext cx="2585644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ru-RU" sz="14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Ger</a:t>
              </a: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 </a:t>
              </a: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residential</a:t>
              </a:r>
              <a:endParaRPr lang="en-US" sz="1400" b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(</a:t>
              </a:r>
              <a:r>
                <a:rPr lang="en-US" sz="1400" b="1" dirty="0" err="1" smtClean="0">
                  <a:solidFill>
                    <a:prstClr val="black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Sn</a:t>
              </a:r>
              <a:r>
                <a:rPr lang="ru-RU" sz="1400" b="1" baseline="-25000" dirty="0" smtClean="0">
                  <a:solidFill>
                    <a:prstClr val="black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2.6</a:t>
              </a:r>
              <a:r>
                <a:rPr lang="en-US" sz="1400" b="1" dirty="0" err="1" smtClean="0">
                  <a:solidFill>
                    <a:prstClr val="black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Ge</a:t>
              </a:r>
              <a:r>
                <a:rPr lang="ru-RU" sz="1400" b="1" baseline="-25000" dirty="0" smtClean="0">
                  <a:solidFill>
                    <a:prstClr val="black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2.4</a:t>
              </a:r>
              <a:r>
                <a:rPr lang="en-US" sz="1400" b="1" dirty="0" smtClean="0">
                  <a:solidFill>
                    <a:prstClr val="black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Zn</a:t>
              </a:r>
              <a:r>
                <a:rPr lang="ru-RU" sz="1400" b="1" baseline="-25000" dirty="0" smtClean="0">
                  <a:solidFill>
                    <a:prstClr val="black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1.7</a:t>
              </a:r>
              <a:r>
                <a:rPr lang="en-US" sz="1400" b="1" dirty="0" smtClean="0">
                  <a:solidFill>
                    <a:prstClr val="black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Cu</a:t>
              </a:r>
              <a:r>
                <a:rPr lang="ru-RU" sz="1400" b="1" baseline="-25000" dirty="0" smtClean="0">
                  <a:solidFill>
                    <a:prstClr val="black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1.6</a:t>
              </a:r>
              <a:r>
                <a:rPr lang="en-US" sz="1400" b="1" dirty="0" smtClean="0">
                  <a:solidFill>
                    <a:prstClr val="black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Mo</a:t>
              </a:r>
              <a:r>
                <a:rPr lang="ru-RU" sz="1400" b="1" baseline="-25000" dirty="0" smtClean="0">
                  <a:solidFill>
                    <a:prstClr val="black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1.5</a:t>
              </a:r>
              <a:r>
                <a:rPr lang="en-US" sz="1400" b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)</a:t>
              </a:r>
              <a:endPara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90" name="Rectangle 165"/>
            <p:cNvSpPr>
              <a:spLocks noChangeArrowheads="1"/>
            </p:cNvSpPr>
            <p:nvPr/>
          </p:nvSpPr>
          <p:spPr bwMode="auto">
            <a:xfrm>
              <a:off x="2428860" y="5500702"/>
              <a:ext cx="199385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Functional zones</a:t>
              </a:r>
              <a:endPara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  <p:sp>
        <p:nvSpPr>
          <p:cNvPr id="161" name="Прямоугольник 160"/>
          <p:cNvSpPr/>
          <p:nvPr/>
        </p:nvSpPr>
        <p:spPr>
          <a:xfrm>
            <a:off x="6216214" y="3866230"/>
            <a:ext cx="216431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spc="100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Cu</a:t>
            </a:r>
            <a:r>
              <a:rPr lang="en-US" sz="3200" b="1" spc="100" baseline="-25000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8</a:t>
            </a:r>
            <a:r>
              <a:rPr lang="en-US" sz="3200" b="1" spc="100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 Mo</a:t>
            </a:r>
            <a:r>
              <a:rPr lang="en-US" sz="3200" b="1" spc="100" baseline="-25000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7.5</a:t>
            </a:r>
          </a:p>
          <a:p>
            <a:pPr algn="ctr"/>
            <a:r>
              <a:rPr lang="en-US" sz="3200" b="1" spc="100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Ag</a:t>
            </a:r>
            <a:r>
              <a:rPr lang="en-US" sz="3200" b="1" spc="100" baseline="-25000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4</a:t>
            </a:r>
            <a:r>
              <a:rPr lang="en-US" sz="3200" b="1" spc="100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 Hg</a:t>
            </a:r>
            <a:r>
              <a:rPr lang="en-US" sz="3200" b="1" spc="100" baseline="-25000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3</a:t>
            </a:r>
            <a:endParaRPr lang="ru-RU" sz="3200" b="1" spc="100" dirty="0">
              <a:ln w="9525">
                <a:solidFill>
                  <a:schemeClr val="tx1"/>
                </a:solidFill>
                <a:prstDash val="solid"/>
              </a:ln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60" name="Объект 2"/>
          <p:cNvSpPr>
            <a:spLocks noGrp="1"/>
          </p:cNvSpPr>
          <p:nvPr>
            <p:ph idx="1"/>
          </p:nvPr>
        </p:nvSpPr>
        <p:spPr>
          <a:xfrm>
            <a:off x="4357686" y="4071942"/>
            <a:ext cx="2143140" cy="857256"/>
          </a:xfrm>
          <a:noFill/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n-US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Background soils geochemical specialization</a:t>
            </a:r>
          </a:p>
        </p:txBody>
      </p:sp>
    </p:spTree>
    <p:extLst>
      <p:ext uri="{BB962C8B-B14F-4D97-AF65-F5344CB8AC3E}">
        <p14:creationId xmlns:p14="http://schemas.microsoft.com/office/powerpoint/2010/main" val="101989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10" descr="E_1.jp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22761" t="26769" r="33242" b="23449"/>
          <a:stretch>
            <a:fillRect/>
          </a:stretch>
        </p:blipFill>
        <p:spPr>
          <a:xfrm>
            <a:off x="142845" y="500042"/>
            <a:ext cx="4500561" cy="3601515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" name="Группа 2"/>
          <p:cNvGrpSpPr/>
          <p:nvPr/>
        </p:nvGrpSpPr>
        <p:grpSpPr>
          <a:xfrm>
            <a:off x="72605" y="4444606"/>
            <a:ext cx="4643411" cy="1826440"/>
            <a:chOff x="428628" y="4572008"/>
            <a:chExt cx="4643411" cy="1826440"/>
          </a:xfrm>
        </p:grpSpPr>
        <p:cxnSp>
          <p:nvCxnSpPr>
            <p:cNvPr id="4" name="Прямая соединительная линия 3"/>
            <p:cNvCxnSpPr/>
            <p:nvPr/>
          </p:nvCxnSpPr>
          <p:spPr>
            <a:xfrm rot="5400000">
              <a:off x="2660634" y="5221019"/>
              <a:ext cx="833728" cy="11388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  <a:prstDash val="sysDash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grpSp>
          <p:nvGrpSpPr>
            <p:cNvPr id="5" name="Группа 20"/>
            <p:cNvGrpSpPr>
              <a:grpSpLocks/>
            </p:cNvGrpSpPr>
            <p:nvPr/>
          </p:nvGrpSpPr>
          <p:grpSpPr bwMode="auto">
            <a:xfrm>
              <a:off x="1500166" y="5719216"/>
              <a:ext cx="3571873" cy="679232"/>
              <a:chOff x="3643306" y="5500702"/>
              <a:chExt cx="3857652" cy="722008"/>
            </a:xfrm>
          </p:grpSpPr>
          <p:pic>
            <p:nvPicPr>
              <p:cNvPr id="15" name="Рисунок 3" descr="L 1.jpg"/>
              <p:cNvPicPr>
                <a:picLocks noChangeAspect="1"/>
              </p:cNvPicPr>
              <p:nvPr/>
            </p:nvPicPr>
            <p:blipFill>
              <a:blip r:embed="rId3" cstate="print"/>
              <a:srcRect l="20312" t="30111" r="37500" b="64364"/>
              <a:stretch>
                <a:fillRect/>
              </a:stretch>
            </p:blipFill>
            <p:spPr>
              <a:xfrm>
                <a:off x="3643306" y="5500702"/>
                <a:ext cx="3857652" cy="356781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16" name="Прямоугольник 15"/>
              <p:cNvSpPr/>
              <p:nvPr/>
            </p:nvSpPr>
            <p:spPr>
              <a:xfrm>
                <a:off x="4082221" y="5875921"/>
                <a:ext cx="356986" cy="34678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95000"/>
                  </a:lnSpc>
                  <a:spcBef>
                    <a:spcPct val="50000"/>
                  </a:spcBef>
                  <a:buClr>
                    <a:schemeClr val="tx2"/>
                  </a:buClr>
                  <a:defRPr/>
                </a:pPr>
                <a:r>
                  <a:rPr lang="ru-RU" sz="1600" b="1" dirty="0">
                    <a:ln w="1905">
                      <a:solidFill>
                        <a:schemeClr val="bg2">
                          <a:lumMod val="50000"/>
                        </a:schemeClr>
                      </a:solidFill>
                    </a:ln>
                    <a:solidFill>
                      <a:sysClr val="windowText" lastClr="00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4</a:t>
                </a:r>
              </a:p>
            </p:txBody>
          </p:sp>
          <p:sp>
            <p:nvSpPr>
              <p:cNvPr id="17" name="Прямоугольник 16"/>
              <p:cNvSpPr/>
              <p:nvPr/>
            </p:nvSpPr>
            <p:spPr>
              <a:xfrm>
                <a:off x="5095721" y="5857890"/>
                <a:ext cx="514530" cy="34678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95000"/>
                  </a:lnSpc>
                  <a:spcBef>
                    <a:spcPct val="50000"/>
                  </a:spcBef>
                  <a:buClr>
                    <a:schemeClr val="tx2"/>
                  </a:buClr>
                  <a:defRPr/>
                </a:pPr>
                <a:r>
                  <a:rPr lang="en-US" sz="1600" b="1" dirty="0">
                    <a:ln w="1905">
                      <a:solidFill>
                        <a:schemeClr val="bg2">
                          <a:lumMod val="50000"/>
                        </a:schemeClr>
                      </a:solidFill>
                    </a:ln>
                    <a:solidFill>
                      <a:sysClr val="windowText" lastClr="00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16</a:t>
                </a:r>
                <a:endParaRPr lang="ru-RU" sz="1600" b="1" dirty="0">
                  <a:ln w="1905">
                    <a:solidFill>
                      <a:schemeClr val="bg2">
                        <a:lumMod val="50000"/>
                      </a:schemeClr>
                    </a:solidFill>
                  </a:ln>
                  <a:solidFill>
                    <a:sysClr val="windowText" lastClr="00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  <p:sp>
            <p:nvSpPr>
              <p:cNvPr id="18" name="Прямоугольник 17"/>
              <p:cNvSpPr/>
              <p:nvPr/>
            </p:nvSpPr>
            <p:spPr>
              <a:xfrm>
                <a:off x="5667225" y="5857891"/>
                <a:ext cx="514530" cy="34678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95000"/>
                  </a:lnSpc>
                  <a:spcBef>
                    <a:spcPct val="50000"/>
                  </a:spcBef>
                  <a:buClr>
                    <a:schemeClr val="tx2"/>
                  </a:buClr>
                  <a:defRPr/>
                </a:pPr>
                <a:r>
                  <a:rPr lang="en-US" sz="1600" b="1" dirty="0">
                    <a:ln w="1905">
                      <a:solidFill>
                        <a:schemeClr val="bg2">
                          <a:lumMod val="50000"/>
                        </a:schemeClr>
                      </a:solidFill>
                    </a:ln>
                    <a:solidFill>
                      <a:sysClr val="windowText" lastClr="00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32</a:t>
                </a:r>
                <a:endParaRPr lang="ru-RU" sz="1600" b="1" dirty="0">
                  <a:ln w="1905">
                    <a:solidFill>
                      <a:schemeClr val="bg2">
                        <a:lumMod val="50000"/>
                      </a:schemeClr>
                    </a:solidFill>
                  </a:ln>
                  <a:solidFill>
                    <a:sysClr val="windowText" lastClr="00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  <p:sp>
            <p:nvSpPr>
              <p:cNvPr id="19" name="Прямоугольник 18"/>
              <p:cNvSpPr/>
              <p:nvPr/>
            </p:nvSpPr>
            <p:spPr>
              <a:xfrm>
                <a:off x="4643438" y="5857891"/>
                <a:ext cx="356986" cy="34678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95000"/>
                  </a:lnSpc>
                  <a:spcBef>
                    <a:spcPct val="50000"/>
                  </a:spcBef>
                  <a:buClr>
                    <a:schemeClr val="tx2"/>
                  </a:buClr>
                  <a:defRPr/>
                </a:pPr>
                <a:r>
                  <a:rPr lang="en-US" sz="1600" b="1" dirty="0">
                    <a:ln w="1905">
                      <a:solidFill>
                        <a:schemeClr val="bg2">
                          <a:lumMod val="50000"/>
                        </a:schemeClr>
                      </a:solidFill>
                    </a:ln>
                    <a:solidFill>
                      <a:sysClr val="windowText" lastClr="00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8</a:t>
                </a:r>
                <a:endParaRPr lang="ru-RU" sz="1600" b="1" dirty="0">
                  <a:ln w="1905">
                    <a:solidFill>
                      <a:schemeClr val="bg2">
                        <a:lumMod val="50000"/>
                      </a:schemeClr>
                    </a:solidFill>
                  </a:ln>
                  <a:solidFill>
                    <a:sysClr val="windowText" lastClr="00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  <p:sp>
            <p:nvSpPr>
              <p:cNvPr id="20" name="Прямоугольник 19"/>
              <p:cNvSpPr/>
              <p:nvPr/>
            </p:nvSpPr>
            <p:spPr>
              <a:xfrm>
                <a:off x="6664358" y="5857891"/>
                <a:ext cx="672074" cy="34678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95000"/>
                  </a:lnSpc>
                  <a:spcBef>
                    <a:spcPct val="50000"/>
                  </a:spcBef>
                  <a:buClr>
                    <a:schemeClr val="tx2"/>
                  </a:buClr>
                  <a:defRPr/>
                </a:pPr>
                <a:r>
                  <a:rPr lang="en-US" sz="1600" b="1" dirty="0">
                    <a:ln w="1905">
                      <a:solidFill>
                        <a:schemeClr val="bg2">
                          <a:lumMod val="50000"/>
                        </a:schemeClr>
                      </a:solidFill>
                    </a:ln>
                    <a:solidFill>
                      <a:sysClr val="windowText" lastClr="00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128</a:t>
                </a:r>
                <a:endParaRPr lang="ru-RU" sz="1600" b="1" dirty="0">
                  <a:ln w="1905">
                    <a:solidFill>
                      <a:schemeClr val="bg2">
                        <a:lumMod val="50000"/>
                      </a:schemeClr>
                    </a:solidFill>
                  </a:ln>
                  <a:solidFill>
                    <a:sysClr val="windowText" lastClr="00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  <p:sp>
            <p:nvSpPr>
              <p:cNvPr id="21" name="Прямоугольник 20"/>
              <p:cNvSpPr/>
              <p:nvPr/>
            </p:nvSpPr>
            <p:spPr>
              <a:xfrm>
                <a:off x="6167290" y="5857891"/>
                <a:ext cx="514530" cy="34678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95000"/>
                  </a:lnSpc>
                  <a:spcBef>
                    <a:spcPct val="50000"/>
                  </a:spcBef>
                  <a:buClr>
                    <a:schemeClr val="tx2"/>
                  </a:buClr>
                  <a:defRPr/>
                </a:pPr>
                <a:r>
                  <a:rPr lang="en-US" sz="1600" b="1" dirty="0">
                    <a:ln w="1905">
                      <a:solidFill>
                        <a:schemeClr val="bg2">
                          <a:lumMod val="50000"/>
                        </a:schemeClr>
                      </a:solidFill>
                    </a:ln>
                    <a:solidFill>
                      <a:sysClr val="windowText" lastClr="00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64</a:t>
                </a:r>
                <a:endParaRPr lang="ru-RU" sz="1600" b="1" dirty="0">
                  <a:ln w="1905">
                    <a:solidFill>
                      <a:schemeClr val="bg2">
                        <a:lumMod val="50000"/>
                      </a:schemeClr>
                    </a:solidFill>
                  </a:ln>
                  <a:solidFill>
                    <a:sysClr val="windowText" lastClr="00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</p:grpSp>
        <p:sp>
          <p:nvSpPr>
            <p:cNvPr id="6" name="Rectangle 46"/>
            <p:cNvSpPr>
              <a:spLocks noChangeArrowheads="1"/>
            </p:cNvSpPr>
            <p:nvPr/>
          </p:nvSpPr>
          <p:spPr bwMode="auto">
            <a:xfrm>
              <a:off x="428628" y="4993858"/>
              <a:ext cx="1142976" cy="129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Pollution levels</a:t>
              </a:r>
              <a:endParaRPr lang="ru-RU" sz="2000" dirty="0" smtClean="0"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400" b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b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Integral Pollution Index </a:t>
              </a:r>
              <a:r>
                <a:rPr kumimoji="0" lang="en-US" sz="14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rPr>
                <a:t>Zc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7" name="Rectangle 46"/>
            <p:cNvSpPr>
              <a:spLocks noChangeArrowheads="1"/>
            </p:cNvSpPr>
            <p:nvPr/>
          </p:nvSpPr>
          <p:spPr bwMode="auto">
            <a:xfrm rot="16200000">
              <a:off x="2107955" y="5250104"/>
              <a:ext cx="42862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b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low</a:t>
              </a:r>
              <a:endPara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8" name="Rectangle 46"/>
            <p:cNvSpPr>
              <a:spLocks noChangeArrowheads="1"/>
            </p:cNvSpPr>
            <p:nvPr/>
          </p:nvSpPr>
          <p:spPr bwMode="auto">
            <a:xfrm rot="16200000">
              <a:off x="2857488" y="5076271"/>
              <a:ext cx="91917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b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medium</a:t>
              </a:r>
              <a:endPara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 rot="16200000" flipH="1">
              <a:off x="3648535" y="5209722"/>
              <a:ext cx="853058" cy="6259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  <a:prstDash val="sysDash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rot="16200000" flipH="1">
              <a:off x="3148469" y="5209721"/>
              <a:ext cx="853058" cy="6259"/>
            </a:xfrm>
            <a:prstGeom prst="line">
              <a:avLst/>
            </a:prstGeom>
            <a:ln w="28575">
              <a:solidFill>
                <a:srgbClr val="FFC000"/>
              </a:solidFill>
              <a:prstDash val="sysDash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rot="16200000" flipH="1">
              <a:off x="4148601" y="5209722"/>
              <a:ext cx="853058" cy="6259"/>
            </a:xfrm>
            <a:prstGeom prst="line">
              <a:avLst/>
            </a:prstGeom>
            <a:ln w="28575">
              <a:solidFill>
                <a:srgbClr val="C00000"/>
              </a:solidFill>
              <a:prstDash val="sysDash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2" name="Rectangle 46"/>
            <p:cNvSpPr>
              <a:spLocks noChangeArrowheads="1"/>
            </p:cNvSpPr>
            <p:nvPr/>
          </p:nvSpPr>
          <p:spPr bwMode="auto">
            <a:xfrm rot="16200000">
              <a:off x="3465276" y="5178666"/>
              <a:ext cx="71438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b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high</a:t>
              </a:r>
              <a:endPara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3" name="Rectangle 46"/>
            <p:cNvSpPr>
              <a:spLocks noChangeArrowheads="1"/>
            </p:cNvSpPr>
            <p:nvPr/>
          </p:nvSpPr>
          <p:spPr bwMode="auto">
            <a:xfrm rot="16200000">
              <a:off x="3786760" y="5000059"/>
              <a:ext cx="107154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b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very high</a:t>
              </a:r>
              <a:endPara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4" name="Rectangle 46"/>
            <p:cNvSpPr>
              <a:spLocks noChangeArrowheads="1"/>
            </p:cNvSpPr>
            <p:nvPr/>
          </p:nvSpPr>
          <p:spPr bwMode="auto">
            <a:xfrm rot="16200000">
              <a:off x="4393971" y="5035790"/>
              <a:ext cx="100013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b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maximum</a:t>
              </a:r>
              <a:endPara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5004048" y="1716484"/>
            <a:ext cx="385762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/>
            <a:r>
              <a:rPr lang="en-US" sz="1600" b="1" i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Excess of Maximum Allowable Concentration Standards</a:t>
            </a:r>
          </a:p>
          <a:p>
            <a:pPr lvl="0"/>
            <a:r>
              <a:rPr lang="en-US" sz="1600" b="1" i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(% of city  area)</a:t>
            </a:r>
          </a:p>
          <a:p>
            <a:pPr lvl="0"/>
            <a:endParaRPr lang="en-US" sz="1600" b="1" i="1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/>
            <a:r>
              <a:rPr lang="pl-PL" sz="2000" b="1" dirty="0" smtClean="0">
                <a:solidFill>
                  <a:schemeClr val="accent3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Cu(82%)&gt;Mo(71)&gt;</a:t>
            </a:r>
            <a:endParaRPr lang="en-US" sz="2000" b="1" dirty="0" smtClean="0">
              <a:solidFill>
                <a:schemeClr val="accent3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/>
            <a:r>
              <a:rPr lang="pl-PL" sz="2000" b="1" dirty="0" smtClean="0">
                <a:solidFill>
                  <a:schemeClr val="accent3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Cr(51)&gt;V(24)&gt;Zn(20)</a:t>
            </a:r>
            <a:endParaRPr lang="ru-RU" sz="2800" b="1" dirty="0">
              <a:solidFill>
                <a:schemeClr val="accent3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4788024" y="188640"/>
            <a:ext cx="4429124" cy="1571636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Erdenet</a:t>
            </a:r>
            <a:r>
              <a:rPr lang="en-US" sz="36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:</a:t>
            </a:r>
            <a:r>
              <a:rPr lang="en-US" sz="36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sz="36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3600" b="1" dirty="0" smtClean="0"/>
              <a:t>Pollution of Soils</a:t>
            </a:r>
            <a:endParaRPr lang="ru-RU" sz="3600" b="1" dirty="0"/>
          </a:p>
        </p:txBody>
      </p:sp>
      <p:pic>
        <p:nvPicPr>
          <p:cNvPr id="3074" name="Picture 2" descr="G:\Business\Конференции\2012-10 Женева\support\IMG_351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6544" y="3980634"/>
            <a:ext cx="4139952" cy="27607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467544" y="692696"/>
            <a:ext cx="1606424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89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/>
          <p:cNvSpPr/>
          <p:nvPr/>
        </p:nvSpPr>
        <p:spPr>
          <a:xfrm>
            <a:off x="2285984" y="785794"/>
            <a:ext cx="4643470" cy="128588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11560" y="-71462"/>
            <a:ext cx="8229600" cy="95609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Zakamensk</a:t>
            </a:r>
            <a:r>
              <a:rPr lang="en-US" sz="36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: </a:t>
            </a:r>
            <a:r>
              <a:rPr lang="en-US" sz="3600" b="1" dirty="0" smtClean="0"/>
              <a:t>Mining Industry</a:t>
            </a:r>
            <a:endParaRPr lang="ru-RU" sz="3600" b="1" dirty="0"/>
          </a:p>
        </p:txBody>
      </p:sp>
      <p:pic>
        <p:nvPicPr>
          <p:cNvPr id="2050" name="Picture 2" descr="H:\Business\Конференции\2012-10 Женева\support\IMG_7656.jpg"/>
          <p:cNvPicPr>
            <a:picLocks noChangeAspect="1" noChangeArrowheads="1"/>
          </p:cNvPicPr>
          <p:nvPr/>
        </p:nvPicPr>
        <p:blipFill>
          <a:blip r:embed="rId2" cstate="screen"/>
          <a:srcRect t="2381" r="6343"/>
          <a:stretch>
            <a:fillRect/>
          </a:stretch>
        </p:blipFill>
        <p:spPr bwMode="auto">
          <a:xfrm>
            <a:off x="0" y="3730493"/>
            <a:ext cx="4500562" cy="31275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1" name="Picture 3" descr="H:\Business\Конференции\2012-10 Женева\support\гидроотвал.jpg"/>
          <p:cNvPicPr>
            <a:picLocks noChangeAspect="1" noChangeArrowheads="1"/>
          </p:cNvPicPr>
          <p:nvPr/>
        </p:nvPicPr>
        <p:blipFill>
          <a:blip r:embed="rId3"/>
          <a:srcRect t="8929" r="1667"/>
          <a:stretch>
            <a:fillRect/>
          </a:stretch>
        </p:blipFill>
        <p:spPr bwMode="auto">
          <a:xfrm>
            <a:off x="4620787" y="3714752"/>
            <a:ext cx="4523213" cy="3143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angle 165"/>
          <p:cNvSpPr>
            <a:spLocks noChangeArrowheads="1"/>
          </p:cNvSpPr>
          <p:nvPr/>
        </p:nvSpPr>
        <p:spPr bwMode="auto">
          <a:xfrm>
            <a:off x="0" y="1118700"/>
            <a:ext cx="9144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accumulation of waste products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44,5 </a:t>
            </a:r>
            <a:r>
              <a:rPr kumimoji="0" lang="en-US" sz="28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million</a:t>
            </a:r>
            <a:r>
              <a:rPr kumimoji="0" lang="en-US" sz="2800" i="0" u="none" strike="noStrike" normalizeH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tones</a:t>
            </a:r>
            <a:endParaRPr kumimoji="0" lang="ru-RU" sz="28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Rectangle 165"/>
          <p:cNvSpPr>
            <a:spLocks noChangeArrowheads="1"/>
          </p:cNvSpPr>
          <p:nvPr/>
        </p:nvSpPr>
        <p:spPr bwMode="auto">
          <a:xfrm>
            <a:off x="285720" y="2571744"/>
            <a:ext cx="3571900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normalizeH="0" baseline="0" dirty="0" smtClean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Tailings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1" i="0" u="none" strike="noStrike" normalizeH="0" baseline="0" dirty="0" smtClean="0">
              <a:ln w="127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normalizeH="0" baseline="0" dirty="0" smtClean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9</a:t>
            </a:r>
            <a:r>
              <a:rPr kumimoji="0" lang="ru-RU" sz="2800" b="1" i="0" u="none" strike="noStrike" normalizeH="0" baseline="0" dirty="0" smtClean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,5 </a:t>
            </a:r>
            <a:r>
              <a:rPr kumimoji="0" lang="en-US" sz="2800" b="1" i="0" u="none" strike="noStrike" normalizeH="0" baseline="0" dirty="0" smtClean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million</a:t>
            </a:r>
            <a:r>
              <a:rPr kumimoji="0" lang="en-US" sz="2800" b="1" i="0" u="none" strike="noStrike" normalizeH="0" dirty="0" smtClean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tones</a:t>
            </a:r>
            <a:endParaRPr kumimoji="0" lang="ru-RU" sz="2800" b="1" i="0" u="none" strike="noStrike" normalizeH="0" baseline="0" dirty="0" smtClean="0">
              <a:ln w="127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Rectangle 165"/>
          <p:cNvSpPr>
            <a:spLocks noChangeArrowheads="1"/>
          </p:cNvSpPr>
          <p:nvPr/>
        </p:nvSpPr>
        <p:spPr bwMode="auto">
          <a:xfrm>
            <a:off x="5143504" y="2143116"/>
            <a:ext cx="35719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normalizeH="0" baseline="0" dirty="0" smtClean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Hydraulic</a:t>
            </a:r>
            <a:endParaRPr lang="en-US" sz="2800" b="1" dirty="0" smtClean="0">
              <a:ln w="127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mine dumps</a:t>
            </a:r>
            <a:endParaRPr kumimoji="0" lang="en-US" sz="2800" b="1" i="0" u="none" strike="noStrike" normalizeH="0" baseline="0" dirty="0" smtClean="0">
              <a:ln w="127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1" i="0" u="none" strike="noStrike" normalizeH="0" baseline="0" dirty="0" smtClean="0">
              <a:ln w="127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30</a:t>
            </a:r>
            <a:r>
              <a:rPr kumimoji="0" lang="ru-RU" sz="2800" b="1" i="0" u="none" strike="noStrike" normalizeH="0" baseline="0" dirty="0" smtClean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sz="2800" b="1" i="0" u="none" strike="noStrike" normalizeH="0" baseline="0" dirty="0" smtClean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million</a:t>
            </a:r>
            <a:r>
              <a:rPr kumimoji="0" lang="en-US" sz="2800" b="1" i="0" u="none" strike="noStrike" normalizeH="0" dirty="0" smtClean="0">
                <a:ln w="127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tones</a:t>
            </a:r>
            <a:endParaRPr kumimoji="0" lang="ru-RU" sz="2800" b="1" i="0" u="none" strike="noStrike" normalizeH="0" baseline="0" dirty="0" smtClean="0">
              <a:ln w="127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Стрелка углом 10"/>
          <p:cNvSpPr/>
          <p:nvPr/>
        </p:nvSpPr>
        <p:spPr>
          <a:xfrm>
            <a:off x="1071538" y="1214422"/>
            <a:ext cx="928694" cy="1357322"/>
          </a:xfrm>
          <a:prstGeom prst="ben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Стрелка углом 11"/>
          <p:cNvSpPr/>
          <p:nvPr/>
        </p:nvSpPr>
        <p:spPr>
          <a:xfrm flipH="1">
            <a:off x="7286644" y="1214422"/>
            <a:ext cx="928694" cy="928694"/>
          </a:xfrm>
          <a:prstGeom prst="ben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73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Business\Конференции\2012-10 Женева\support\IMG_7187 Panorama.jpg"/>
          <p:cNvPicPr>
            <a:picLocks noChangeAspect="1" noChangeArrowheads="1"/>
          </p:cNvPicPr>
          <p:nvPr/>
        </p:nvPicPr>
        <p:blipFill>
          <a:blip r:embed="rId2" cstate="screen">
            <a:lum contrast="10000"/>
          </a:blip>
          <a:srcRect t="20021" b="23334"/>
          <a:stretch>
            <a:fillRect/>
          </a:stretch>
        </p:blipFill>
        <p:spPr bwMode="auto">
          <a:xfrm>
            <a:off x="1000100" y="1000111"/>
            <a:ext cx="8143900" cy="2357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99592" y="71414"/>
            <a:ext cx="8244408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 err="1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Zakamensk</a:t>
            </a:r>
            <a:r>
              <a:rPr lang="en-US" sz="36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:</a:t>
            </a:r>
            <a:r>
              <a:rPr lang="en-US" sz="36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en-US" sz="36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3600" b="1" dirty="0" smtClean="0"/>
              <a:t>Accumulation of Heavy Metals in Soils*</a:t>
            </a:r>
            <a:endParaRPr lang="ru-RU" sz="3600" b="1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071543" y="3357562"/>
          <a:ext cx="8001051" cy="314327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823851"/>
                <a:gridCol w="462160"/>
                <a:gridCol w="619387"/>
                <a:gridCol w="619387"/>
                <a:gridCol w="619387"/>
                <a:gridCol w="619387"/>
                <a:gridCol w="619387"/>
                <a:gridCol w="619387"/>
                <a:gridCol w="619387"/>
                <a:gridCol w="619387"/>
                <a:gridCol w="759944"/>
              </a:tblGrid>
              <a:tr h="826853"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U</a:t>
                      </a:r>
                      <a:endParaRPr lang="ru-RU" sz="14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Cu</a:t>
                      </a:r>
                      <a:endParaRPr lang="ru-RU" sz="14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Zn</a:t>
                      </a:r>
                      <a:endParaRPr lang="ru-RU" sz="14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As</a:t>
                      </a:r>
                      <a:endParaRPr lang="ru-RU" sz="14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Pb</a:t>
                      </a:r>
                      <a:endParaRPr lang="ru-RU" sz="14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Mo</a:t>
                      </a:r>
                      <a:endParaRPr lang="ru-RU" sz="14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W</a:t>
                      </a:r>
                      <a:endParaRPr lang="ru-RU" sz="14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Cd</a:t>
                      </a:r>
                      <a:endParaRPr lang="ru-RU" sz="14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Sb</a:t>
                      </a:r>
                      <a:endParaRPr lang="ru-RU" sz="14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F</a:t>
                      </a:r>
                      <a:endParaRPr lang="ru-RU" sz="14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77213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Concentrations, mg/kg (</a:t>
                      </a:r>
                      <a:r>
                        <a:rPr lang="en-US" sz="1400" b="1" dirty="0" err="1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ppm</a:t>
                      </a:r>
                      <a:r>
                        <a:rPr lang="en-US" sz="1400" b="1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)</a:t>
                      </a:r>
                      <a:endParaRPr lang="ru-RU" sz="14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9.7</a:t>
                      </a:r>
                      <a:endParaRPr lang="ru-RU" sz="14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23 - 830</a:t>
                      </a:r>
                      <a:endParaRPr lang="ru-RU" sz="14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70 – 1,000</a:t>
                      </a:r>
                      <a:endParaRPr lang="ru-RU" sz="14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 –</a:t>
                      </a:r>
                    </a:p>
                    <a:p>
                      <a:pPr algn="ctr"/>
                      <a:r>
                        <a:rPr lang="en-US" sz="1400" b="1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50</a:t>
                      </a:r>
                      <a:endParaRPr lang="ru-RU" sz="14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15 – 870</a:t>
                      </a:r>
                      <a:endParaRPr lang="ru-RU" sz="14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1.3 – 260</a:t>
                      </a:r>
                      <a:endParaRPr lang="ru-RU" sz="14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20 - 1,100</a:t>
                      </a:r>
                      <a:endParaRPr lang="ru-RU" sz="14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0.5 –</a:t>
                      </a:r>
                    </a:p>
                    <a:p>
                      <a:pPr algn="ctr"/>
                      <a:r>
                        <a:rPr lang="en-US" sz="1400" b="1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14</a:t>
                      </a:r>
                      <a:endParaRPr lang="ru-RU" sz="14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2.6 – 120</a:t>
                      </a:r>
                      <a:endParaRPr lang="ru-RU" sz="14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50 - 16,000</a:t>
                      </a:r>
                      <a:endParaRPr lang="ru-RU" sz="14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7721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Technogenic</a:t>
                      </a:r>
                      <a:r>
                        <a:rPr lang="en-US" sz="1400" b="1" baseline="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sands, </a:t>
                      </a:r>
                      <a:r>
                        <a:rPr lang="en-US" sz="1400" b="1" baseline="0" dirty="0" err="1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Kc</a:t>
                      </a:r>
                      <a:endParaRPr lang="ru-RU" sz="14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7</a:t>
                      </a:r>
                      <a:endParaRPr lang="ru-RU" sz="14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7.7</a:t>
                      </a:r>
                      <a:endParaRPr lang="ru-RU" sz="14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5.1</a:t>
                      </a:r>
                      <a:endParaRPr lang="ru-RU" sz="14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1.8</a:t>
                      </a:r>
                      <a:endParaRPr lang="ru-RU" sz="14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7.8</a:t>
                      </a:r>
                      <a:endParaRPr lang="ru-RU" sz="14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5.5</a:t>
                      </a:r>
                      <a:endParaRPr lang="ru-RU" sz="14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38.8</a:t>
                      </a:r>
                      <a:endParaRPr lang="ru-RU" sz="14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10.6</a:t>
                      </a:r>
                      <a:endParaRPr lang="ru-RU" sz="14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7.6</a:t>
                      </a:r>
                      <a:endParaRPr lang="ru-RU" sz="14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9.1</a:t>
                      </a:r>
                      <a:endParaRPr lang="ru-RU" sz="14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77213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City</a:t>
                      </a:r>
                      <a:r>
                        <a:rPr lang="en-US" sz="1400" b="1" baseline="0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center, park, </a:t>
                      </a:r>
                      <a:r>
                        <a:rPr lang="en-US" sz="1400" b="1" baseline="0" dirty="0" err="1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Kc</a:t>
                      </a:r>
                      <a:endParaRPr lang="ru-RU" sz="14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9</a:t>
                      </a:r>
                      <a:endParaRPr lang="ru-RU" sz="14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2.6</a:t>
                      </a:r>
                      <a:endParaRPr lang="ru-RU" sz="14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3.1</a:t>
                      </a:r>
                      <a:endParaRPr lang="ru-RU" sz="14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1.4</a:t>
                      </a:r>
                      <a:endParaRPr lang="ru-RU" sz="14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4.5</a:t>
                      </a:r>
                      <a:endParaRPr lang="ru-RU" sz="14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8</a:t>
                      </a:r>
                      <a:endParaRPr lang="ru-RU" sz="14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8</a:t>
                      </a:r>
                      <a:endParaRPr lang="ru-RU" sz="14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3.7</a:t>
                      </a:r>
                      <a:endParaRPr lang="ru-RU" sz="14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4.6</a:t>
                      </a:r>
                      <a:endParaRPr lang="ru-RU" sz="14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2.9</a:t>
                      </a:r>
                      <a:endParaRPr lang="ru-RU" sz="14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Rectangle 165"/>
          <p:cNvSpPr>
            <a:spLocks noChangeArrowheads="1"/>
          </p:cNvSpPr>
          <p:nvPr/>
        </p:nvSpPr>
        <p:spPr bwMode="auto">
          <a:xfrm>
            <a:off x="1071570" y="6572270"/>
            <a:ext cx="81439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*Data were given by </a:t>
            </a:r>
            <a:r>
              <a:rPr kumimoji="0" lang="en-US" sz="12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Fillipov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sz="12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Buryatiya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State Agricultural Academy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02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992888" cy="792088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Zakamensk</a:t>
            </a:r>
            <a:r>
              <a:rPr lang="en-US" sz="36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: </a:t>
            </a:r>
            <a:r>
              <a:rPr lang="en-US" sz="3600" b="1" dirty="0" smtClean="0"/>
              <a:t>Pollution of Soils*</a:t>
            </a:r>
            <a:endParaRPr lang="ru-RU" sz="3600" b="1" dirty="0"/>
          </a:p>
        </p:txBody>
      </p:sp>
      <p:pic>
        <p:nvPicPr>
          <p:cNvPr id="5122" name="Picture 2" descr="H:\Business\Конференции\2012-10 Женева\support\стр.131 рис.jpg"/>
          <p:cNvPicPr>
            <a:picLocks noChangeAspect="1" noChangeArrowheads="1"/>
          </p:cNvPicPr>
          <p:nvPr/>
        </p:nvPicPr>
        <p:blipFill>
          <a:blip r:embed="rId2" cstate="print"/>
          <a:srcRect l="11341" t="6681" r="13054" b="6463"/>
          <a:stretch>
            <a:fillRect/>
          </a:stretch>
        </p:blipFill>
        <p:spPr bwMode="auto">
          <a:xfrm>
            <a:off x="1120995" y="1142984"/>
            <a:ext cx="3165253" cy="51435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Rectangle 165"/>
          <p:cNvSpPr>
            <a:spLocks noChangeArrowheads="1"/>
          </p:cNvSpPr>
          <p:nvPr/>
        </p:nvSpPr>
        <p:spPr bwMode="auto">
          <a:xfrm>
            <a:off x="1071570" y="6500834"/>
            <a:ext cx="81439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*</a:t>
            </a:r>
            <a:r>
              <a:rPr lang="en-US" sz="1200" b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ata were given by </a:t>
            </a:r>
            <a:r>
              <a:rPr kumimoji="0" lang="en-US" sz="12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Fillipov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sz="12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Buryatiya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State Agricultural Academy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285984" y="5000636"/>
            <a:ext cx="1500198" cy="714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9" name="Группа 28"/>
          <p:cNvGrpSpPr/>
          <p:nvPr/>
        </p:nvGrpSpPr>
        <p:grpSpPr>
          <a:xfrm>
            <a:off x="4572000" y="857232"/>
            <a:ext cx="4271625" cy="3071834"/>
            <a:chOff x="4786285" y="857232"/>
            <a:chExt cx="4271625" cy="3071834"/>
          </a:xfrm>
        </p:grpSpPr>
        <p:grpSp>
          <p:nvGrpSpPr>
            <p:cNvPr id="18" name="Группа 17"/>
            <p:cNvGrpSpPr/>
            <p:nvPr/>
          </p:nvGrpSpPr>
          <p:grpSpPr>
            <a:xfrm>
              <a:off x="4786285" y="857232"/>
              <a:ext cx="4271625" cy="3071834"/>
              <a:chOff x="4857723" y="1214422"/>
              <a:chExt cx="4271625" cy="3071834"/>
            </a:xfrm>
          </p:grpSpPr>
          <p:grpSp>
            <p:nvGrpSpPr>
              <p:cNvPr id="6" name="Группа 5"/>
              <p:cNvGrpSpPr/>
              <p:nvPr/>
            </p:nvGrpSpPr>
            <p:grpSpPr>
              <a:xfrm>
                <a:off x="4857723" y="1214422"/>
                <a:ext cx="4268491" cy="3071834"/>
                <a:chOff x="6882205" y="4857760"/>
                <a:chExt cx="1904636" cy="1857388"/>
              </a:xfrm>
            </p:grpSpPr>
            <p:sp>
              <p:nvSpPr>
                <p:cNvPr id="7" name="Прямоугольник 6"/>
                <p:cNvSpPr/>
                <p:nvPr/>
              </p:nvSpPr>
              <p:spPr>
                <a:xfrm>
                  <a:off x="7119938" y="5000636"/>
                  <a:ext cx="1595466" cy="17145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 sz="1400"/>
                </a:p>
              </p:txBody>
            </p:sp>
            <p:grpSp>
              <p:nvGrpSpPr>
                <p:cNvPr id="8" name="Группа 6"/>
                <p:cNvGrpSpPr/>
                <p:nvPr/>
              </p:nvGrpSpPr>
              <p:grpSpPr>
                <a:xfrm>
                  <a:off x="6882205" y="4857760"/>
                  <a:ext cx="1904636" cy="1512511"/>
                  <a:chOff x="4072216" y="857232"/>
                  <a:chExt cx="1428478" cy="931411"/>
                </a:xfrm>
                <a:solidFill>
                  <a:schemeClr val="bg1"/>
                </a:solidFill>
              </p:grpSpPr>
              <p:sp>
                <p:nvSpPr>
                  <p:cNvPr id="10" name="Rectangle 46"/>
                  <p:cNvSpPr>
                    <a:spLocks noChangeArrowheads="1"/>
                  </p:cNvSpPr>
                  <p:nvPr/>
                </p:nvSpPr>
                <p:spPr bwMode="auto">
                  <a:xfrm>
                    <a:off x="4072216" y="857232"/>
                    <a:ext cx="1290999" cy="240659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lang="en-US" sz="1400" b="1" dirty="0" smtClean="0">
                      <a:solidFill>
                        <a:srgbClr val="000000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endParaRPr>
                  </a:p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en-US" sz="1400" b="1" dirty="0" smtClean="0">
                        <a:solidFill>
                          <a:srgbClr val="00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Integral Pollution Index </a:t>
                    </a:r>
                    <a:r>
                      <a:rPr kumimoji="0" lang="en-US" sz="1400" b="1" i="0" u="none" strike="noStrike" cap="none" normalizeH="0" baseline="0" dirty="0" err="1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Zc</a:t>
                    </a:r>
                    <a:r>
                      <a: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 </a:t>
                    </a:r>
                  </a:p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pollution</a:t>
                    </a:r>
                    <a:r>
                      <a:rPr kumimoji="0" lang="en-US" sz="1400" b="1" i="0" u="none" strike="noStrike" cap="none" normalizeH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 levels) </a:t>
                    </a:r>
                    <a:endParaRPr kumimoji="0" lang="ru-RU" sz="14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Verdana" pitchFamily="34" charset="0"/>
                      <a:ea typeface="Verdana" pitchFamily="34" charset="0"/>
                      <a:cs typeface="Verdana" pitchFamily="34" charset="0"/>
                    </a:endParaRPr>
                  </a:p>
                </p:txBody>
              </p:sp>
              <p:sp>
                <p:nvSpPr>
                  <p:cNvPr id="11" name="Rectangle 46"/>
                  <p:cNvSpPr>
                    <a:spLocks noChangeArrowheads="1"/>
                  </p:cNvSpPr>
                  <p:nvPr/>
                </p:nvSpPr>
                <p:spPr bwMode="auto">
                  <a:xfrm>
                    <a:off x="4262435" y="1149408"/>
                    <a:ext cx="857256" cy="80220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en-US" sz="1400" b="1" dirty="0" smtClean="0">
                        <a:solidFill>
                          <a:srgbClr val="00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&lt; 16 (low)</a:t>
                    </a:r>
                    <a:endParaRPr kumimoji="0" lang="ru-RU" sz="14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Verdana" pitchFamily="34" charset="0"/>
                      <a:ea typeface="Verdana" pitchFamily="34" charset="0"/>
                      <a:cs typeface="Verdana" pitchFamily="34" charset="0"/>
                    </a:endParaRPr>
                  </a:p>
                </p:txBody>
              </p:sp>
              <p:sp>
                <p:nvSpPr>
                  <p:cNvPr id="14" name="Rectangle 46"/>
                  <p:cNvSpPr>
                    <a:spLocks noChangeArrowheads="1"/>
                  </p:cNvSpPr>
                  <p:nvPr/>
                </p:nvSpPr>
                <p:spPr bwMode="auto">
                  <a:xfrm>
                    <a:off x="4262433" y="1282827"/>
                    <a:ext cx="1238260" cy="80220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en-US" sz="1400" b="1" dirty="0" smtClean="0">
                        <a:solidFill>
                          <a:srgbClr val="00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16-32 (medium)</a:t>
                    </a:r>
                    <a:endParaRPr kumimoji="0" lang="ru-RU" sz="14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Verdana" pitchFamily="34" charset="0"/>
                      <a:ea typeface="Verdana" pitchFamily="34" charset="0"/>
                      <a:cs typeface="Verdana" pitchFamily="34" charset="0"/>
                    </a:endParaRPr>
                  </a:p>
                </p:txBody>
              </p:sp>
              <p:sp>
                <p:nvSpPr>
                  <p:cNvPr id="15" name="Rectangle 46"/>
                  <p:cNvSpPr>
                    <a:spLocks noChangeArrowheads="1"/>
                  </p:cNvSpPr>
                  <p:nvPr/>
                </p:nvSpPr>
                <p:spPr bwMode="auto">
                  <a:xfrm>
                    <a:off x="4259245" y="1422919"/>
                    <a:ext cx="1238260" cy="80220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en-US" sz="1400" b="1" dirty="0" smtClean="0">
                        <a:solidFill>
                          <a:srgbClr val="00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32-64 (high)</a:t>
                    </a:r>
                    <a:endParaRPr kumimoji="0" lang="ru-RU" sz="14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Verdana" pitchFamily="34" charset="0"/>
                      <a:ea typeface="Verdana" pitchFamily="34" charset="0"/>
                      <a:cs typeface="Verdana" pitchFamily="34" charset="0"/>
                    </a:endParaRPr>
                  </a:p>
                </p:txBody>
              </p:sp>
              <p:sp>
                <p:nvSpPr>
                  <p:cNvPr id="16" name="Rectangle 46"/>
                  <p:cNvSpPr>
                    <a:spLocks noChangeArrowheads="1"/>
                  </p:cNvSpPr>
                  <p:nvPr/>
                </p:nvSpPr>
                <p:spPr bwMode="auto">
                  <a:xfrm>
                    <a:off x="4262434" y="1708423"/>
                    <a:ext cx="1238260" cy="80220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en-US" sz="1400" b="1" dirty="0" smtClean="0">
                        <a:solidFill>
                          <a:srgbClr val="000000"/>
                        </a:solidFill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&gt; 128 (maximum)</a:t>
                    </a:r>
                    <a:endParaRPr kumimoji="0" lang="ru-RU" sz="14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Verdana" pitchFamily="34" charset="0"/>
                      <a:ea typeface="Verdana" pitchFamily="34" charset="0"/>
                      <a:cs typeface="Verdana" pitchFamily="34" charset="0"/>
                    </a:endParaRPr>
                  </a:p>
                </p:txBody>
              </p:sp>
            </p:grpSp>
          </p:grpSp>
          <p:sp>
            <p:nvSpPr>
              <p:cNvPr id="17" name="Rectangle 46"/>
              <p:cNvSpPr>
                <a:spLocks noChangeArrowheads="1"/>
              </p:cNvSpPr>
              <p:nvPr/>
            </p:nvSpPr>
            <p:spPr bwMode="auto">
              <a:xfrm>
                <a:off x="5429256" y="3123068"/>
                <a:ext cx="3700092" cy="2154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400" b="1" dirty="0" smtClean="0">
                    <a:solidFill>
                      <a:srgbClr val="0000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64-128 (very high)</a:t>
                </a:r>
                <a:endPara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</p:grpSp>
        <p:sp>
          <p:nvSpPr>
            <p:cNvPr id="23" name="Прямоугольник 22"/>
            <p:cNvSpPr/>
            <p:nvPr/>
          </p:nvSpPr>
          <p:spPr>
            <a:xfrm>
              <a:off x="4786314" y="1643050"/>
              <a:ext cx="500066" cy="285752"/>
            </a:xfrm>
            <a:prstGeom prst="rect">
              <a:avLst/>
            </a:prstGeom>
            <a:solidFill>
              <a:srgbClr val="B1B4F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4786314" y="2000240"/>
              <a:ext cx="500066" cy="28575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4786314" y="2357430"/>
              <a:ext cx="500066" cy="285752"/>
            </a:xfrm>
            <a:prstGeom prst="rect">
              <a:avLst/>
            </a:prstGeom>
            <a:solidFill>
              <a:srgbClr val="F2B4EE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4786314" y="2714620"/>
              <a:ext cx="500066" cy="285752"/>
            </a:xfrm>
            <a:prstGeom prst="rect">
              <a:avLst/>
            </a:prstGeom>
            <a:solidFill>
              <a:srgbClr val="E872AD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4786314" y="3071810"/>
              <a:ext cx="500066" cy="285752"/>
            </a:xfrm>
            <a:prstGeom prst="rect">
              <a:avLst/>
            </a:prstGeom>
            <a:solidFill>
              <a:srgbClr val="E268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125" name="Picture 5" descr="H:\Business\Конференции\2012-10 Женева\support\IMG_7347.jpg"/>
          <p:cNvPicPr>
            <a:picLocks noChangeAspect="1" noChangeArrowheads="1"/>
          </p:cNvPicPr>
          <p:nvPr/>
        </p:nvPicPr>
        <p:blipFill>
          <a:blip r:embed="rId3" cstate="screen">
            <a:lum bright="-10000" contrast="10000"/>
          </a:blip>
          <a:srcRect/>
          <a:stretch>
            <a:fillRect/>
          </a:stretch>
        </p:blipFill>
        <p:spPr bwMode="auto">
          <a:xfrm>
            <a:off x="4572000" y="3571876"/>
            <a:ext cx="4143404" cy="2762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840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24634"/>
            <a:ext cx="9144000" cy="95609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 err="1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Zakamensk</a:t>
            </a:r>
            <a:r>
              <a:rPr lang="en-US" sz="36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:  </a:t>
            </a:r>
            <a:r>
              <a:rPr lang="en-US" sz="3600" b="1" dirty="0" err="1" smtClean="0"/>
              <a:t>Technogenic</a:t>
            </a:r>
            <a:r>
              <a:rPr lang="en-US" sz="3600" b="1" dirty="0" smtClean="0"/>
              <a:t> Sands in the Town</a:t>
            </a:r>
            <a:endParaRPr lang="ru-RU" sz="3600" b="1" dirty="0"/>
          </a:p>
        </p:txBody>
      </p:sp>
      <p:pic>
        <p:nvPicPr>
          <p:cNvPr id="3074" name="Picture 2" descr="H:\Business\Конференции\2012-10 Женева\support\Закам_проб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3" y="1111578"/>
            <a:ext cx="4143404" cy="3108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H:\Business\Конференции\2012-10 Женева\support\Закам_проб_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501" y="1351605"/>
            <a:ext cx="4006340" cy="3006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H:\Business\Конференции\2012-10 Женева\support\Закам_проб_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4546" y="3857628"/>
            <a:ext cx="3738546" cy="2805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165"/>
          <p:cNvSpPr>
            <a:spLocks noChangeArrowheads="1"/>
          </p:cNvSpPr>
          <p:nvPr/>
        </p:nvSpPr>
        <p:spPr bwMode="auto">
          <a:xfrm>
            <a:off x="6500826" y="5929330"/>
            <a:ext cx="250033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2011 – removal of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3.2 million tones of </a:t>
            </a:r>
            <a:r>
              <a:rPr lang="en-US" sz="1600" b="1" dirty="0" err="1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technogenic</a:t>
            </a:r>
            <a:r>
              <a:rPr lang="en-US" sz="1600" b="1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sands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13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 txBox="1">
            <a:spLocks/>
          </p:cNvSpPr>
          <p:nvPr/>
        </p:nvSpPr>
        <p:spPr>
          <a:xfrm>
            <a:off x="3383868" y="836712"/>
            <a:ext cx="2376264" cy="648072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>
              <a:buFont typeface="Wingdings 2"/>
              <a:buNone/>
            </a:pP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Ulaanbaatar</a:t>
            </a: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0" y="188640"/>
            <a:ext cx="9144000" cy="634082"/>
          </a:xfrm>
          <a:prstGeom prst="rect">
            <a:avLst/>
          </a:prstGeom>
        </p:spPr>
        <p:txBody>
          <a:bodyPr anchor="ctr"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b="1" dirty="0" smtClean="0"/>
              <a:t>Location of Sampling Sites</a:t>
            </a:r>
            <a:endParaRPr lang="ru-RU" b="1" dirty="0"/>
          </a:p>
        </p:txBody>
      </p:sp>
      <p:pic>
        <p:nvPicPr>
          <p:cNvPr id="1026" name="Picture 2" descr="H:\Business\Конференции\2012-10 Женева\support\UB_factmat.jpg"/>
          <p:cNvPicPr>
            <a:picLocks noChangeAspect="1" noChangeArrowheads="1"/>
          </p:cNvPicPr>
          <p:nvPr/>
        </p:nvPicPr>
        <p:blipFill>
          <a:blip r:embed="rId2" cstate="screen">
            <a:lum bright="-10000" contrast="20000"/>
          </a:blip>
          <a:srcRect/>
          <a:stretch>
            <a:fillRect/>
          </a:stretch>
        </p:blipFill>
        <p:spPr bwMode="auto">
          <a:xfrm>
            <a:off x="714348" y="1285860"/>
            <a:ext cx="7143800" cy="49292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H:\Business\Конференции\2012-10 Женева\support\UB_factmat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00562" y="6286520"/>
            <a:ext cx="3357586" cy="428628"/>
          </a:xfrm>
          <a:prstGeom prst="rect">
            <a:avLst/>
          </a:prstGeom>
          <a:noFill/>
        </p:spPr>
      </p:pic>
      <p:pic>
        <p:nvPicPr>
          <p:cNvPr id="7" name="Picture 3" descr="H:\Business\Конференции\2012-10 Женева\support\UB_factma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72462" y="1285860"/>
            <a:ext cx="857256" cy="1071570"/>
          </a:xfrm>
          <a:prstGeom prst="rect">
            <a:avLst/>
          </a:prstGeom>
          <a:noFill/>
        </p:spPr>
      </p:pic>
      <p:pic>
        <p:nvPicPr>
          <p:cNvPr id="8" name="Picture 3" descr="H:\Business\Конференции\2012-10 Женева\support\UB_factma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72462" y="5286388"/>
            <a:ext cx="857256" cy="9286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608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1" descr="C:\Users\Иже херувимы\Desktop\IMG_4178.JPG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4071942"/>
            <a:ext cx="4960943" cy="2200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2" descr="C:\Users\Иже херувимы\Desktop\IMG_42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10" y="928670"/>
            <a:ext cx="5205408" cy="2441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42844" y="3386118"/>
            <a:ext cx="521497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 </a:t>
            </a:r>
            <a:r>
              <a:rPr lang="en-US" sz="14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Tuul</a:t>
            </a:r>
            <a:r>
              <a:rPr lang="en-US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river valley transformation</a:t>
            </a:r>
          </a:p>
          <a:p>
            <a:r>
              <a:rPr lang="en-US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due to the gold mining</a:t>
            </a:r>
            <a:endParaRPr lang="ru-RU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00034" y="6357958"/>
            <a:ext cx="53578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Dredge working in the river valley</a:t>
            </a:r>
            <a:endParaRPr lang="ru-RU" sz="28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8" name="Рисунок 2" descr="C:\Users\Иже херувимы\Desktop\IMG_3836.JPG"/>
          <p:cNvPicPr>
            <a:picLocks noChangeAspect="1" noChangeArrowheads="1"/>
          </p:cNvPicPr>
          <p:nvPr/>
        </p:nvPicPr>
        <p:blipFill>
          <a:blip r:embed="rId4" cstate="print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494" y="2714620"/>
            <a:ext cx="3522662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6572264" y="4857760"/>
            <a:ext cx="23923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Sediments sampling from the </a:t>
            </a:r>
            <a:r>
              <a:rPr lang="en-US" sz="14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Tuul</a:t>
            </a:r>
            <a:r>
              <a:rPr lang="en-US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river</a:t>
            </a:r>
            <a:endParaRPr lang="ru-RU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0" y="191136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Zaamar</a:t>
            </a:r>
            <a:r>
              <a:rPr lang="en-US" sz="28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 area: </a:t>
            </a:r>
            <a:r>
              <a:rPr lang="en-US" sz="2800" b="1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Gold Mining</a:t>
            </a:r>
            <a:endParaRPr lang="ru-RU" sz="2800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32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Г-х-спектр_Заама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4" y="1035229"/>
            <a:ext cx="7529540" cy="567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1000100" y="71414"/>
            <a:ext cx="81439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Zaamar</a:t>
            </a:r>
            <a:r>
              <a:rPr lang="en-US" sz="28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 area:</a:t>
            </a:r>
          </a:p>
          <a:p>
            <a:pPr algn="ctr"/>
            <a:r>
              <a:rPr lang="en-US" sz="2800" b="1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Geochemical Specialization of Soils</a:t>
            </a:r>
            <a:endParaRPr lang="ru-RU" sz="2800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57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G:\Business\Конференции\2012-10 Женева\support\Женская ипостась Гарри Поттера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284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 rot="20021441">
            <a:off x="3959790" y="3709937"/>
            <a:ext cx="494449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rush Script MT" pitchFamily="66" charset="0"/>
              </a:rPr>
              <a:t>Thank You</a:t>
            </a:r>
          </a:p>
          <a:p>
            <a:pPr algn="ctr"/>
            <a:r>
              <a:rPr lang="en-US" sz="6000" b="1" cap="none" spc="0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rush Script MT" pitchFamily="66" charset="0"/>
              </a:rPr>
              <a:t>for Your Attention!</a:t>
            </a:r>
            <a:endParaRPr lang="ru-RU" sz="6000" b="1" cap="none" spc="0" dirty="0">
              <a:ln w="1270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771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4" t="2540" r="3068" b="2289"/>
          <a:stretch/>
        </p:blipFill>
        <p:spPr>
          <a:xfrm>
            <a:off x="630637" y="1412776"/>
            <a:ext cx="3581323" cy="51125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3" descr="G:\Library\Ученический стол\III\Практика\Отчёт\Фактмат в текст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816" y="1420164"/>
            <a:ext cx="3550624" cy="51771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6012160" y="908720"/>
            <a:ext cx="1656184" cy="648072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>
              <a:buFont typeface="Wingdings 2"/>
              <a:buNone/>
            </a:pP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</a:rPr>
              <a:t>Zaamar</a:t>
            </a: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188640"/>
            <a:ext cx="9144000" cy="634082"/>
          </a:xfrm>
          <a:prstGeom prst="rect">
            <a:avLst/>
          </a:prstGeom>
        </p:spPr>
        <p:txBody>
          <a:bodyPr anchor="ctr"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b="1" dirty="0" smtClean="0"/>
              <a:t>Location of Sampling Sites</a:t>
            </a:r>
            <a:endParaRPr lang="ru-RU" b="1" dirty="0"/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1547664" y="908720"/>
            <a:ext cx="1656184" cy="648072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>
              <a:buFont typeface="Wingdings 2"/>
              <a:buNone/>
            </a:pP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</a:rPr>
              <a:t>Darkhan</a:t>
            </a: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85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82296" indent="0">
              <a:buNone/>
            </a:pP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</a:rPr>
              <a:t>Zakamensk</a:t>
            </a: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763688" y="980728"/>
            <a:ext cx="2016224" cy="504056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>
              <a:buFont typeface="Wingdings 2"/>
              <a:buNone/>
            </a:pP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</a:rPr>
              <a:t>Erdenet</a:t>
            </a: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Picture 7" descr="факт мат 2010-201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98" t="3250" r="3076" b="16974"/>
          <a:stretch/>
        </p:blipFill>
        <p:spPr bwMode="auto">
          <a:xfrm>
            <a:off x="438817" y="1571618"/>
            <a:ext cx="4349207" cy="48097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карта факт-мата_2012_new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8" r="14272" b="7711"/>
          <a:stretch/>
        </p:blipFill>
        <p:spPr bwMode="auto">
          <a:xfrm>
            <a:off x="5363722" y="1556792"/>
            <a:ext cx="3240726" cy="48426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0" y="188640"/>
            <a:ext cx="9144000" cy="634082"/>
          </a:xfrm>
          <a:prstGeom prst="rect">
            <a:avLst/>
          </a:prstGeom>
        </p:spPr>
        <p:txBody>
          <a:bodyPr anchor="ctr"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b="1" dirty="0" smtClean="0"/>
              <a:t>Location of Sampling Sites</a:t>
            </a:r>
            <a:endParaRPr lang="ru-RU" b="1" dirty="0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5940152" y="980728"/>
            <a:ext cx="2016224" cy="504056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>
              <a:buFont typeface="Wingdings 2"/>
              <a:buNone/>
            </a:pP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</a:rPr>
              <a:t>Zakamensk</a:t>
            </a: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27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Business\Конференции\2012-10 Женева\support\IMG_3537.jpg"/>
          <p:cNvPicPr>
            <a:picLocks noChangeAspect="1" noChangeArrowheads="1"/>
          </p:cNvPicPr>
          <p:nvPr/>
        </p:nvPicPr>
        <p:blipFill>
          <a:blip r:embed="rId2" cstate="screen"/>
          <a:srcRect l="15504" r="14737"/>
          <a:stretch>
            <a:fillRect/>
          </a:stretch>
        </p:blipFill>
        <p:spPr bwMode="auto">
          <a:xfrm>
            <a:off x="0" y="214290"/>
            <a:ext cx="1285852" cy="30718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98" name="Picture 2" descr="G:\Business\Конференции\2012-10 Женева\support\IMG_5574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238"/>
          <a:stretch/>
        </p:blipFill>
        <p:spPr bwMode="auto">
          <a:xfrm flipH="1">
            <a:off x="-1" y="3429000"/>
            <a:ext cx="1259632" cy="32078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7740352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Total Sample Amount</a:t>
            </a:r>
            <a:endParaRPr lang="ru-RU" b="1" dirty="0"/>
          </a:p>
        </p:txBody>
      </p:sp>
      <p:graphicFrame>
        <p:nvGraphicFramePr>
          <p:cNvPr id="9" name="Group 1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1145096"/>
              </p:ext>
            </p:extLst>
          </p:nvPr>
        </p:nvGraphicFramePr>
        <p:xfrm>
          <a:off x="1187622" y="1014234"/>
          <a:ext cx="7848874" cy="5511110"/>
        </p:xfrm>
        <a:graphic>
          <a:graphicData uri="http://schemas.openxmlformats.org/drawingml/2006/table">
            <a:tbl>
              <a:tblPr firstRow="1" firstCol="1">
                <a:tableStyleId>{22838BEF-8BB2-4498-84A7-C5851F593DF1}</a:tableStyleId>
              </a:tblPr>
              <a:tblGrid>
                <a:gridCol w="1944218"/>
                <a:gridCol w="1440160"/>
                <a:gridCol w="1000835"/>
                <a:gridCol w="1000835"/>
                <a:gridCol w="1355916"/>
                <a:gridCol w="1106910"/>
              </a:tblGrid>
              <a:tr h="5878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Samples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Ulaanbaatar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Darkhan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Erdenet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Zakamensk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Zaamar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658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Topsoils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90</a:t>
                      </a: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125</a:t>
                      </a: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270</a:t>
                      </a: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119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86</a:t>
                      </a:r>
                    </a:p>
                  </a:txBody>
                  <a:tcPr marL="0" marR="0" marT="0" marB="0" anchor="ctr" horzOverflow="overflow"/>
                </a:tc>
              </a:tr>
              <a:tr h="529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Soil pits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18</a:t>
                      </a: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3</a:t>
                      </a: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24</a:t>
                      </a: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-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/>
                </a:tc>
              </a:tr>
              <a:tr h="529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Poplar leaves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82</a:t>
                      </a: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44</a:t>
                      </a: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19</a:t>
                      </a: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6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-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/>
                </a:tc>
              </a:tr>
              <a:tr h="5313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Larch needles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21</a:t>
                      </a: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-</a:t>
                      </a: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7</a:t>
                      </a: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9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-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/>
                </a:tc>
              </a:tr>
              <a:tr h="5151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Sediments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5</a:t>
                      </a: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2</a:t>
                      </a: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10</a:t>
                      </a: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11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11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/>
                </a:tc>
              </a:tr>
              <a:tr h="5313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Snow cover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21</a:t>
                      </a: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10</a:t>
                      </a: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7</a:t>
                      </a: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-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-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/>
                </a:tc>
              </a:tr>
              <a:tr h="529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Atmospheric aerosols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132</a:t>
                      </a: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-</a:t>
                      </a: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-</a:t>
                      </a: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-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-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/>
                </a:tc>
              </a:tr>
              <a:tr h="529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Brown coal, fly ash, sludge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4</a:t>
                      </a: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3</a:t>
                      </a: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4</a:t>
                      </a: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-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-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/>
                </a:tc>
              </a:tr>
              <a:tr h="529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Dumps, tailings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-</a:t>
                      </a: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-</a:t>
                      </a: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24</a:t>
                      </a:r>
                    </a:p>
                  </a:txBody>
                  <a:tcPr marL="0" marR="0" marT="0" marB="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16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43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ctr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389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4289546"/>
              </p:ext>
            </p:extLst>
          </p:nvPr>
        </p:nvGraphicFramePr>
        <p:xfrm>
          <a:off x="1115616" y="1124744"/>
          <a:ext cx="7920880" cy="5472609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2729043"/>
                <a:gridCol w="5191837"/>
              </a:tblGrid>
              <a:tr h="6949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Materials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57D47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Analysis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57D47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 horzOverflow="overflow"/>
                </a:tc>
              </a:tr>
              <a:tr h="27194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Atmospheric aerosols, dissolved and solid fractions of snow water, soils, poplar leaves, larch needles, brown coals, fly ash of TPP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Bulk content of chemical elements of different dangerous classes was determined using ICP-MS method: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I (</a:t>
                      </a:r>
                      <a:r>
                        <a:rPr kumimoji="0" lang="ru-RU" sz="16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Be</a:t>
                      </a: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, </a:t>
                      </a:r>
                      <a:r>
                        <a:rPr kumimoji="0" lang="ru-RU" sz="16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Cr</a:t>
                      </a: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, </a:t>
                      </a:r>
                      <a:r>
                        <a:rPr kumimoji="0" lang="ru-RU" sz="16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Cd</a:t>
                      </a: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, </a:t>
                      </a:r>
                      <a:r>
                        <a:rPr kumimoji="0" lang="ru-RU" sz="16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Pb</a:t>
                      </a: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)</a:t>
                      </a: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II (</a:t>
                      </a:r>
                      <a:r>
                        <a:rPr kumimoji="0" lang="ru-RU" sz="16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Mn</a:t>
                      </a: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, </a:t>
                      </a:r>
                      <a:r>
                        <a:rPr kumimoji="0" lang="ru-RU" sz="16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Fe</a:t>
                      </a: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, </a:t>
                      </a:r>
                      <a:r>
                        <a:rPr kumimoji="0" lang="ru-RU" sz="16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Ni</a:t>
                      </a: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, </a:t>
                      </a:r>
                      <a:r>
                        <a:rPr kumimoji="0" lang="ru-RU" sz="16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Cu</a:t>
                      </a: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, </a:t>
                      </a:r>
                      <a:r>
                        <a:rPr kumimoji="0" lang="ru-RU" sz="16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As</a:t>
                      </a: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, </a:t>
                      </a:r>
                      <a:r>
                        <a:rPr kumimoji="0" lang="ru-RU" sz="16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Co</a:t>
                      </a: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),</a:t>
                      </a:r>
                      <a:endParaRPr kumimoji="0" lang="en-US" sz="1600" b="1" u="none" strike="noStrike" cap="none" normalizeH="0" baseline="0" dirty="0" smtClean="0">
                        <a:ln>
                          <a:noFill/>
                        </a:ln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III (</a:t>
                      </a:r>
                      <a:r>
                        <a:rPr kumimoji="0" lang="ru-RU" sz="16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Zn</a:t>
                      </a: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, </a:t>
                      </a:r>
                      <a:r>
                        <a:rPr kumimoji="0" lang="ru-RU" sz="16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Mo</a:t>
                      </a: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, </a:t>
                      </a:r>
                      <a:r>
                        <a:rPr kumimoji="0" lang="ru-RU" sz="16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Sn</a:t>
                      </a: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, </a:t>
                      </a:r>
                      <a:r>
                        <a:rPr kumimoji="0" lang="ru-RU" sz="16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Sb</a:t>
                      </a: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, W, </a:t>
                      </a:r>
                      <a:r>
                        <a:rPr kumimoji="0" lang="ru-RU" sz="16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Bi</a:t>
                      </a: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)</a:t>
                      </a: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IV (V)</a:t>
                      </a:r>
                      <a:endParaRPr kumimoji="0" lang="en-US" sz="1600" b="1" u="none" strike="noStrike" cap="none" normalizeH="0" baseline="0" dirty="0" smtClean="0">
                        <a:ln>
                          <a:noFill/>
                        </a:ln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unclassified elements </a:t>
                      </a: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(</a:t>
                      </a:r>
                      <a:r>
                        <a:rPr kumimoji="0" lang="ru-RU" sz="16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Ti</a:t>
                      </a: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, </a:t>
                      </a:r>
                      <a:r>
                        <a:rPr kumimoji="0" lang="ru-RU" sz="16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Sr</a:t>
                      </a: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, </a:t>
                      </a:r>
                      <a:r>
                        <a:rPr kumimoji="0" lang="ru-RU" sz="16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Th</a:t>
                      </a: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, U)</a:t>
                      </a: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[</a:t>
                      </a:r>
                      <a:r>
                        <a:rPr kumimoji="0" lang="en-US" sz="16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bvbz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99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 horzOverflow="overflow"/>
                </a:tc>
              </a:tr>
              <a:tr h="1019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Soils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Texture, pH, mineralization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Content of organic carbon, CO</a:t>
                      </a:r>
                      <a:r>
                        <a:rPr kumimoji="0" lang="ru-RU" sz="1600" b="1" u="none" strike="noStrike" cap="none" normalizeH="0" baseline="-30000" dirty="0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</a:t>
                      </a:r>
                      <a:r>
                        <a:rPr kumimoji="0" lang="ru-RU" sz="1600" b="1" u="none" strike="noStrike" cap="none" normalizeH="0" baseline="30000" dirty="0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2-</a:t>
                      </a: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, </a:t>
                      </a: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SO</a:t>
                      </a:r>
                      <a:r>
                        <a:rPr kumimoji="0" lang="ru-RU" sz="1600" b="1" u="none" strike="noStrike" cap="none" normalizeH="0" baseline="-30000" dirty="0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</a:t>
                      </a:r>
                      <a:r>
                        <a:rPr kumimoji="0" lang="ru-RU" sz="1600" b="1" u="none" strike="noStrike" cap="none" normalizeH="0" baseline="30000" dirty="0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2-</a:t>
                      </a: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, </a:t>
                      </a: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Ca</a:t>
                      </a:r>
                      <a:r>
                        <a:rPr kumimoji="0" lang="en-US" sz="1600" b="1" u="none" strike="noStrike" cap="none" normalizeH="0" baseline="30000" dirty="0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2+</a:t>
                      </a: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, Mg</a:t>
                      </a:r>
                      <a:r>
                        <a:rPr kumimoji="0" lang="en-US" sz="1600" b="1" u="none" strike="noStrike" cap="none" normalizeH="0" baseline="30000" dirty="0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2+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 horzOverflow="overflow"/>
                </a:tc>
              </a:tr>
              <a:tr h="10391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Dissolved fraction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of snow water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pH, mineralization, concentration of Al, </a:t>
                      </a:r>
                      <a:r>
                        <a:rPr kumimoji="0" lang="en-US" sz="1600" b="1" u="none" strike="noStrike" kern="1200" cap="none" normalizeH="0" baseline="0" dirty="0" err="1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Ca</a:t>
                      </a:r>
                      <a:r>
                        <a:rPr kumimoji="0" lang="en-US" sz="16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, Fe, K, Na, Mg, S, P</a:t>
                      </a:r>
                      <a:endParaRPr kumimoji="0" lang="ru-RU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115616" y="202630"/>
            <a:ext cx="8028384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Analytical Works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29" t="13217" r="10768" b="6812"/>
          <a:stretch/>
        </p:blipFill>
        <p:spPr>
          <a:xfrm>
            <a:off x="26255" y="1"/>
            <a:ext cx="1861457" cy="177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0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Data Processing Methods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124744"/>
            <a:ext cx="8172400" cy="5472608"/>
          </a:xfrm>
        </p:spPr>
        <p:txBody>
          <a:bodyPr>
            <a:normAutofit lnSpcReduction="10000"/>
          </a:bodyPr>
          <a:lstStyle/>
          <a:p>
            <a:pPr>
              <a:buClr>
                <a:schemeClr val="accent2">
                  <a:lumMod val="50000"/>
                </a:schemeClr>
              </a:buClr>
            </a:pPr>
            <a:r>
              <a:rPr lang="ru-RU" sz="2400" b="1" dirty="0" err="1" smtClean="0">
                <a:latin typeface="Gill Sans MT (Основной текст)"/>
                <a:ea typeface="Verdana" pitchFamily="34" charset="0"/>
                <a:cs typeface="Verdana" pitchFamily="34" charset="0"/>
              </a:rPr>
              <a:t>Statistica</a:t>
            </a:r>
            <a:r>
              <a:rPr lang="ru-RU" sz="2400" b="1" dirty="0" smtClean="0">
                <a:latin typeface="Gill Sans MT (Основной текст)"/>
                <a:ea typeface="Verdana" pitchFamily="34" charset="0"/>
                <a:cs typeface="Verdana" pitchFamily="34" charset="0"/>
              </a:rPr>
              <a:t> 7.0</a:t>
            </a:r>
            <a:r>
              <a:rPr lang="en-US" sz="2000" b="1" dirty="0" smtClean="0">
                <a:latin typeface="Gill Sans MT (Основной текст)"/>
                <a:ea typeface="Verdana" pitchFamily="34" charset="0"/>
                <a:cs typeface="Verdana" pitchFamily="34" charset="0"/>
              </a:rPr>
              <a:t>	</a:t>
            </a:r>
            <a:r>
              <a:rPr lang="en-US" sz="2000" b="1" dirty="0" smtClean="0">
                <a:latin typeface="Gill Sans MT (Основной текст)"/>
              </a:rPr>
              <a:t>-</a:t>
            </a:r>
            <a:r>
              <a:rPr lang="ru-RU" sz="2000" b="1" dirty="0" smtClean="0">
                <a:latin typeface="Gill Sans MT (Основной текст)"/>
              </a:rPr>
              <a:t> </a:t>
            </a:r>
            <a:r>
              <a:rPr lang="en-US" sz="2000" b="1" dirty="0" smtClean="0">
                <a:latin typeface="Gill Sans MT (Основной текст)"/>
              </a:rPr>
              <a:t>statistical data processing</a:t>
            </a:r>
          </a:p>
          <a:p>
            <a:pPr marL="82296" indent="0">
              <a:buClr>
                <a:schemeClr val="accent2">
                  <a:lumMod val="50000"/>
                </a:schemeClr>
              </a:buClr>
              <a:buNone/>
            </a:pPr>
            <a:r>
              <a:rPr lang="en-US" sz="2000" b="1" dirty="0" smtClean="0">
                <a:latin typeface="Gill Sans MT (Основной текст)"/>
              </a:rPr>
              <a:t>			(mean, min-max, standard deviation, 				variability, cluster analysis)</a:t>
            </a:r>
            <a:endParaRPr lang="ru-RU" sz="2000" b="1" dirty="0" smtClean="0">
              <a:latin typeface="Gill Sans MT (Основной текст)"/>
            </a:endParaRPr>
          </a:p>
          <a:p>
            <a:pPr>
              <a:buClr>
                <a:schemeClr val="accent2">
                  <a:lumMod val="50000"/>
                </a:schemeClr>
              </a:buClr>
            </a:pPr>
            <a:r>
              <a:rPr lang="ru-RU" sz="2400" b="1" dirty="0" err="1" smtClean="0">
                <a:latin typeface="Gill Sans MT (Основной текст)"/>
                <a:ea typeface="Verdana" pitchFamily="34" charset="0"/>
                <a:cs typeface="Verdana" pitchFamily="34" charset="0"/>
              </a:rPr>
              <a:t>Microsoft</a:t>
            </a:r>
            <a:r>
              <a:rPr lang="ru-RU" sz="2400" b="1" dirty="0" smtClean="0">
                <a:latin typeface="Gill Sans MT (Основной текст)"/>
                <a:ea typeface="Verdana" pitchFamily="34" charset="0"/>
                <a:cs typeface="Verdana" pitchFamily="34" charset="0"/>
              </a:rPr>
              <a:t> </a:t>
            </a:r>
            <a:r>
              <a:rPr lang="ru-RU" sz="2400" b="1" dirty="0" err="1" smtClean="0">
                <a:latin typeface="Gill Sans MT (Основной текст)"/>
                <a:ea typeface="Verdana" pitchFamily="34" charset="0"/>
                <a:cs typeface="Verdana" pitchFamily="34" charset="0"/>
              </a:rPr>
              <a:t>Excel</a:t>
            </a:r>
            <a:r>
              <a:rPr lang="ru-RU" sz="2000" b="1" dirty="0" smtClean="0">
                <a:latin typeface="Gill Sans MT (Основной текст)"/>
              </a:rPr>
              <a:t>	</a:t>
            </a:r>
            <a:r>
              <a:rPr lang="en-US" sz="2000" b="1" dirty="0" smtClean="0">
                <a:latin typeface="Gill Sans MT (Основной текст)"/>
              </a:rPr>
              <a:t>- geochemical coefficients (CC</a:t>
            </a:r>
            <a:r>
              <a:rPr lang="ru-RU" sz="2000" b="1" dirty="0" smtClean="0">
                <a:latin typeface="Gill Sans MT (Основной текст)"/>
              </a:rPr>
              <a:t>/</a:t>
            </a:r>
            <a:r>
              <a:rPr lang="en-US" sz="2000" b="1" dirty="0" smtClean="0">
                <a:latin typeface="Gill Sans MT (Основной текст)"/>
              </a:rPr>
              <a:t>CD</a:t>
            </a:r>
            <a:r>
              <a:rPr lang="ru-RU" sz="2000" b="1" dirty="0" smtClean="0">
                <a:latin typeface="Gill Sans MT (Основной текст)"/>
              </a:rPr>
              <a:t>, </a:t>
            </a:r>
            <a:r>
              <a:rPr lang="en-US" sz="2000" b="1" dirty="0" err="1" smtClean="0">
                <a:latin typeface="Gill Sans MT (Основной текст)"/>
              </a:rPr>
              <a:t>Kc</a:t>
            </a:r>
            <a:r>
              <a:rPr lang="en-US" sz="2000" b="1" dirty="0" smtClean="0">
                <a:latin typeface="Gill Sans MT (Основной текст)"/>
              </a:rPr>
              <a:t>/</a:t>
            </a:r>
            <a:r>
              <a:rPr lang="en-US" sz="2000" b="1" dirty="0" err="1" smtClean="0">
                <a:latin typeface="Gill Sans MT (Основной текст)"/>
              </a:rPr>
              <a:t>Kd</a:t>
            </a:r>
            <a:r>
              <a:rPr lang="en-US" sz="2000" b="1" dirty="0" smtClean="0">
                <a:latin typeface="Gill Sans MT (Основной текст)"/>
              </a:rPr>
              <a:t>),			geochemical spectra, integral pollution 			indexes (</a:t>
            </a:r>
            <a:r>
              <a:rPr lang="en-US" sz="2000" b="1" dirty="0" err="1" smtClean="0">
                <a:latin typeface="Gill Sans MT (Основной текст)"/>
              </a:rPr>
              <a:t>Zc</a:t>
            </a:r>
            <a:r>
              <a:rPr lang="en-US" sz="2000" b="1" dirty="0" smtClean="0">
                <a:latin typeface="Gill Sans MT (Основной текст)"/>
              </a:rPr>
              <a:t>, </a:t>
            </a:r>
            <a:r>
              <a:rPr lang="en-US" sz="2000" b="1" dirty="0" err="1" smtClean="0">
                <a:latin typeface="Gill Sans MT (Основной текст)"/>
              </a:rPr>
              <a:t>Zv</a:t>
            </a:r>
            <a:r>
              <a:rPr lang="en-US" sz="2000" b="1" dirty="0" smtClean="0">
                <a:latin typeface="Gill Sans MT (Основной текст)"/>
              </a:rPr>
              <a:t>), comparison with 				Maximum Allowable Concentrations 				standards</a:t>
            </a:r>
            <a:endParaRPr lang="ru-RU" sz="2000" b="1" dirty="0" smtClean="0">
              <a:latin typeface="Gill Sans MT (Основной текст)"/>
            </a:endParaRPr>
          </a:p>
          <a:p>
            <a:pPr>
              <a:buClr>
                <a:schemeClr val="accent2">
                  <a:lumMod val="50000"/>
                </a:schemeClr>
              </a:buClr>
            </a:pPr>
            <a:r>
              <a:rPr lang="ru-RU" sz="2400" b="1" dirty="0" smtClean="0">
                <a:latin typeface="Gill Sans MT (Основной текст)"/>
                <a:ea typeface="Verdana" pitchFamily="34" charset="0"/>
                <a:cs typeface="Verdana" pitchFamily="34" charset="0"/>
              </a:rPr>
              <a:t>SPLUS</a:t>
            </a:r>
            <a:r>
              <a:rPr lang="en-US" sz="2000" b="1" dirty="0" smtClean="0">
                <a:latin typeface="Gill Sans MT (Основной текст)"/>
              </a:rPr>
              <a:t>		- multivariate regression trees models for 			HM content in </a:t>
            </a:r>
            <a:r>
              <a:rPr lang="en-US" sz="2000" b="1" dirty="0" err="1" smtClean="0">
                <a:latin typeface="Gill Sans MT (Основной текст)"/>
              </a:rPr>
              <a:t>topsoils</a:t>
            </a:r>
            <a:r>
              <a:rPr lang="en-US" sz="2000" b="1" dirty="0" smtClean="0">
                <a:latin typeface="Gill Sans MT (Основной текст)"/>
              </a:rPr>
              <a:t> and vegetation</a:t>
            </a:r>
          </a:p>
          <a:p>
            <a:pPr>
              <a:buClr>
                <a:schemeClr val="accent2">
                  <a:lumMod val="50000"/>
                </a:schemeClr>
              </a:buClr>
            </a:pPr>
            <a:r>
              <a:rPr lang="ru-RU" sz="2400" b="1" dirty="0" err="1" smtClean="0">
                <a:latin typeface="Gill Sans MT (Основной текст)"/>
                <a:ea typeface="Verdana" pitchFamily="34" charset="0"/>
                <a:cs typeface="Verdana" pitchFamily="34" charset="0"/>
              </a:rPr>
              <a:t>ArcGIS</a:t>
            </a:r>
            <a:r>
              <a:rPr lang="ru-RU" sz="2400" b="1" dirty="0" smtClean="0">
                <a:latin typeface="Gill Sans MT (Основной текст)"/>
                <a:ea typeface="Verdana" pitchFamily="34" charset="0"/>
                <a:cs typeface="Verdana" pitchFamily="34" charset="0"/>
              </a:rPr>
              <a:t> 10.0</a:t>
            </a:r>
            <a:r>
              <a:rPr lang="en-US" sz="2400" b="1" dirty="0" smtClean="0">
                <a:latin typeface="Gill Sans MT (Основной текст)"/>
                <a:ea typeface="Verdana" pitchFamily="34" charset="0"/>
                <a:cs typeface="Verdana" pitchFamily="34" charset="0"/>
              </a:rPr>
              <a:t>	</a:t>
            </a:r>
            <a:r>
              <a:rPr lang="en-US" sz="2000" b="1" dirty="0" smtClean="0">
                <a:latin typeface="Gill Sans MT (Основной текст)"/>
              </a:rPr>
              <a:t>-</a:t>
            </a:r>
            <a:r>
              <a:rPr lang="ru-RU" sz="2000" b="1" dirty="0" smtClean="0">
                <a:latin typeface="Gill Sans MT (Основной текст)"/>
              </a:rPr>
              <a:t> </a:t>
            </a:r>
            <a:r>
              <a:rPr lang="en-US" sz="2000" b="1" dirty="0" smtClean="0">
                <a:latin typeface="Gill Sans MT (Основной текст)"/>
              </a:rPr>
              <a:t>mapping</a:t>
            </a:r>
            <a:endParaRPr lang="ru-RU" sz="2000" b="1" dirty="0" smtClean="0">
              <a:latin typeface="Gill Sans MT (Основной текст)"/>
            </a:endParaRPr>
          </a:p>
          <a:p>
            <a:endParaRPr lang="en-US" sz="2400" b="1" dirty="0" smtClean="0"/>
          </a:p>
          <a:p>
            <a:pPr marL="82296" indent="0">
              <a:buNone/>
            </a:pPr>
            <a:r>
              <a:rPr lang="en-US" sz="2400" b="1" dirty="0"/>
              <a:t>The analytical data were grouped according to 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functional 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zones </a:t>
            </a:r>
            <a:r>
              <a:rPr lang="en-US" sz="2400" b="1" dirty="0" smtClean="0"/>
              <a:t>to identify spatial </a:t>
            </a:r>
            <a:r>
              <a:rPr lang="en-US" sz="2400" b="1" dirty="0"/>
              <a:t>geochemical heterogeneity of urban area depending upon their functional identity.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17890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og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7" t="14194" r="8505" b="2899"/>
          <a:stretch/>
        </p:blipFill>
        <p:spPr bwMode="auto">
          <a:xfrm>
            <a:off x="5342334" y="4054296"/>
            <a:ext cx="3873136" cy="25179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Study Area</a:t>
            </a:r>
            <a:endParaRPr lang="ru-RU" b="1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7092280" y="3643314"/>
            <a:ext cx="2016224" cy="576064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>
              <a:buFont typeface="Wingdings 2"/>
              <a:buNone/>
            </a:pP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</a:rPr>
              <a:t>Tuul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 Valley</a:t>
            </a: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899592" y="714356"/>
            <a:ext cx="8208912" cy="3384376"/>
          </a:xfrm>
        </p:spPr>
        <p:txBody>
          <a:bodyPr>
            <a:normAutofit/>
          </a:bodyPr>
          <a:lstStyle/>
          <a:p>
            <a:pPr marL="360000">
              <a:spcBef>
                <a:spcPts val="1200"/>
              </a:spcBef>
              <a:buClr>
                <a:schemeClr val="accent2">
                  <a:lumMod val="50000"/>
                </a:schemeClr>
              </a:buClr>
            </a:pPr>
            <a:r>
              <a:rPr lang="en-US" sz="1800" b="1" dirty="0"/>
              <a:t>Cities are situated in valleys of the Selenga </a:t>
            </a:r>
            <a:r>
              <a:rPr lang="en-US" sz="1800" b="1" dirty="0" smtClean="0"/>
              <a:t>tributaries;</a:t>
            </a:r>
          </a:p>
          <a:p>
            <a:pPr marL="360000">
              <a:spcBef>
                <a:spcPts val="1200"/>
              </a:spcBef>
              <a:buClr>
                <a:schemeClr val="accent2">
                  <a:lumMod val="50000"/>
                </a:schemeClr>
              </a:buClr>
            </a:pPr>
            <a:r>
              <a:rPr lang="en-US" sz="1800" b="1" dirty="0" smtClean="0"/>
              <a:t>Intermountain valley </a:t>
            </a:r>
            <a:r>
              <a:rPr lang="en-US" sz="1800" b="1" dirty="0"/>
              <a:t>relief with elevations 700-1300 </a:t>
            </a:r>
            <a:r>
              <a:rPr lang="en-US" sz="1800" b="1" dirty="0" smtClean="0"/>
              <a:t>m </a:t>
            </a:r>
            <a:r>
              <a:rPr lang="en-US" sz="1800" b="1" dirty="0"/>
              <a:t>above sea </a:t>
            </a:r>
            <a:r>
              <a:rPr lang="en-US" sz="1800" b="1" dirty="0" smtClean="0"/>
              <a:t>level;</a:t>
            </a:r>
          </a:p>
          <a:p>
            <a:pPr marL="360000">
              <a:spcBef>
                <a:spcPts val="1200"/>
              </a:spcBef>
              <a:buClr>
                <a:schemeClr val="accent2">
                  <a:lumMod val="50000"/>
                </a:schemeClr>
              </a:buClr>
            </a:pPr>
            <a:r>
              <a:rPr lang="en-US" sz="1800" b="1" dirty="0" smtClean="0"/>
              <a:t>Severely </a:t>
            </a:r>
            <a:r>
              <a:rPr lang="en-US" sz="1800" b="1" dirty="0"/>
              <a:t>continental climate with annual precipitation </a:t>
            </a:r>
            <a:r>
              <a:rPr lang="en-US" sz="1800" b="1" dirty="0" smtClean="0"/>
              <a:t>from 360-400 mm in </a:t>
            </a:r>
            <a:r>
              <a:rPr lang="en-US" sz="1800" b="1" dirty="0" err="1" smtClean="0"/>
              <a:t>Zakamensk</a:t>
            </a:r>
            <a:r>
              <a:rPr lang="en-US" sz="1800" b="1" dirty="0" smtClean="0"/>
              <a:t> to 200-250 mm in Ulaanbaatar; </a:t>
            </a:r>
            <a:endParaRPr lang="en-US" sz="1800" b="1" dirty="0"/>
          </a:p>
          <a:p>
            <a:pPr marL="360000">
              <a:spcBef>
                <a:spcPts val="1200"/>
              </a:spcBef>
              <a:buClr>
                <a:schemeClr val="accent2">
                  <a:lumMod val="50000"/>
                </a:schemeClr>
              </a:buClr>
            </a:pPr>
            <a:r>
              <a:rPr lang="en-US" sz="1800" b="1" dirty="0" smtClean="0"/>
              <a:t>Parent material is represented with </a:t>
            </a:r>
            <a:r>
              <a:rPr lang="en-US" sz="1800" b="1" dirty="0"/>
              <a:t>alluvial-</a:t>
            </a:r>
            <a:r>
              <a:rPr lang="en-US" sz="1800" b="1" dirty="0" err="1"/>
              <a:t>prolluvial</a:t>
            </a:r>
            <a:r>
              <a:rPr lang="en-US" sz="1800" b="1" dirty="0"/>
              <a:t> </a:t>
            </a:r>
            <a:r>
              <a:rPr lang="en-US" sz="1800" b="1" dirty="0" smtClean="0"/>
              <a:t>loamy sediments and sandy loams, shale rocks, </a:t>
            </a:r>
            <a:r>
              <a:rPr lang="en-US" sz="1800" b="1" dirty="0" err="1" smtClean="0"/>
              <a:t>granitoids</a:t>
            </a:r>
            <a:r>
              <a:rPr lang="en-US" sz="1800" b="1" dirty="0" smtClean="0"/>
              <a:t> and </a:t>
            </a:r>
            <a:r>
              <a:rPr lang="en-US" sz="1800" b="1" dirty="0" err="1" smtClean="0"/>
              <a:t>granosienits</a:t>
            </a:r>
            <a:r>
              <a:rPr lang="en-US" sz="1800" b="1" dirty="0" smtClean="0"/>
              <a:t>;</a:t>
            </a:r>
          </a:p>
          <a:p>
            <a:pPr marL="360000" lvl="0">
              <a:spcBef>
                <a:spcPts val="1200"/>
              </a:spcBef>
              <a:buClr>
                <a:schemeClr val="accent2">
                  <a:lumMod val="50000"/>
                </a:schemeClr>
              </a:buClr>
            </a:pPr>
            <a:r>
              <a:rPr lang="en-US" sz="1800" b="1" dirty="0" err="1" smtClean="0">
                <a:solidFill>
                  <a:prstClr val="black"/>
                </a:solidFill>
              </a:rPr>
              <a:t>Ecotone</a:t>
            </a:r>
            <a:r>
              <a:rPr lang="en-US" sz="1800" b="1" dirty="0" smtClean="0">
                <a:solidFill>
                  <a:prstClr val="black"/>
                </a:solidFill>
              </a:rPr>
              <a:t> zone of Southern Siberia and Central Asia:</a:t>
            </a:r>
          </a:p>
          <a:p>
            <a:pPr marL="360000">
              <a:spcBef>
                <a:spcPts val="1200"/>
              </a:spcBef>
              <a:buClr>
                <a:schemeClr val="accent2">
                  <a:lumMod val="50000"/>
                </a:schemeClr>
              </a:buClr>
            </a:pPr>
            <a:endParaRPr lang="en-US" sz="18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99592" y="3286124"/>
            <a:ext cx="467254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425">
              <a:spcBef>
                <a:spcPts val="600"/>
              </a:spcBef>
              <a:buClr>
                <a:srgbClr val="FEB80A">
                  <a:lumMod val="50000"/>
                </a:srgbClr>
              </a:buClr>
              <a:buSzPct val="80000"/>
            </a:pPr>
            <a:r>
              <a:rPr lang="en-US" b="1" dirty="0" smtClean="0"/>
              <a:t>- forests </a:t>
            </a:r>
            <a:r>
              <a:rPr lang="en-US" b="1" dirty="0"/>
              <a:t>(often, </a:t>
            </a:r>
            <a:r>
              <a:rPr lang="en-US" b="1" dirty="0" smtClean="0"/>
              <a:t>typical </a:t>
            </a:r>
            <a:r>
              <a:rPr lang="en-US" b="1" dirty="0"/>
              <a:t>sub-taiga</a:t>
            </a:r>
            <a:r>
              <a:rPr lang="en-US" b="1" dirty="0" smtClean="0"/>
              <a:t>) on mountain </a:t>
            </a:r>
            <a:r>
              <a:rPr lang="en-US" b="1" dirty="0" err="1" smtClean="0"/>
              <a:t>soddy</a:t>
            </a:r>
            <a:r>
              <a:rPr lang="en-US" b="1" dirty="0" smtClean="0"/>
              <a:t> taiga and mountain meadow-forest soils cover the Southern slopes,</a:t>
            </a:r>
          </a:p>
          <a:p>
            <a:pPr marL="77425" lvl="0">
              <a:spcBef>
                <a:spcPts val="600"/>
              </a:spcBef>
              <a:buClr>
                <a:srgbClr val="FEB80A">
                  <a:lumMod val="50000"/>
                </a:srgbClr>
              </a:buClr>
              <a:buSzPct val="80000"/>
            </a:pPr>
            <a:r>
              <a:rPr lang="en-US" b="1" dirty="0" smtClean="0"/>
              <a:t>- shrub-dry-steppes </a:t>
            </a:r>
            <a:r>
              <a:rPr lang="en-US" b="1" dirty="0"/>
              <a:t>and meadow-steppes (gradually replaced by dry </a:t>
            </a:r>
            <a:r>
              <a:rPr lang="en-US" b="1" dirty="0" smtClean="0"/>
              <a:t>steppes) on mountain stony </a:t>
            </a:r>
            <a:r>
              <a:rPr lang="en-US" b="1" dirty="0" err="1" smtClean="0"/>
              <a:t>chernozems</a:t>
            </a:r>
            <a:r>
              <a:rPr lang="en-US" b="1" dirty="0" smtClean="0"/>
              <a:t> and chestnut soils cover the Northern slopes,</a:t>
            </a:r>
          </a:p>
          <a:p>
            <a:pPr marL="77425" lvl="0">
              <a:spcBef>
                <a:spcPts val="600"/>
              </a:spcBef>
              <a:buClr>
                <a:srgbClr val="FEB80A">
                  <a:lumMod val="50000"/>
                </a:srgbClr>
              </a:buClr>
              <a:buSzPct val="80000"/>
            </a:pPr>
            <a:r>
              <a:rPr lang="en-US" b="1" dirty="0" smtClean="0"/>
              <a:t>- meadow communities and willows</a:t>
            </a:r>
            <a:r>
              <a:rPr lang="en-US" b="1" dirty="0"/>
              <a:t> </a:t>
            </a:r>
            <a:r>
              <a:rPr lang="en-US" b="1" dirty="0" smtClean="0"/>
              <a:t>(rarely poplar-</a:t>
            </a:r>
            <a:r>
              <a:rPr lang="en-US" b="1" dirty="0" err="1" smtClean="0"/>
              <a:t>Iarch</a:t>
            </a:r>
            <a:r>
              <a:rPr lang="en-US" b="1" dirty="0" smtClean="0"/>
              <a:t> riparian forests) on the alluvial stony-pebbly soils cover the river valleys.</a:t>
            </a:r>
          </a:p>
        </p:txBody>
      </p:sp>
      <p:pic>
        <p:nvPicPr>
          <p:cNvPr id="7" name="Picture 6" descr="Zc-n-hillshade-bright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35" t="11478" r="17439" b="14616"/>
          <a:stretch/>
        </p:blipFill>
        <p:spPr bwMode="auto">
          <a:xfrm>
            <a:off x="8604448" y="4362824"/>
            <a:ext cx="240508" cy="5500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890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1157</TotalTime>
  <Words>2038</Words>
  <Application>Microsoft Office PowerPoint</Application>
  <PresentationFormat>On-screen Show (4:3)</PresentationFormat>
  <Paragraphs>693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Arial Unicode MS</vt:lpstr>
      <vt:lpstr>Arial</vt:lpstr>
      <vt:lpstr>Brush Script MT</vt:lpstr>
      <vt:lpstr>Calibri</vt:lpstr>
      <vt:lpstr>Cooper Black</vt:lpstr>
      <vt:lpstr>Corbel</vt:lpstr>
      <vt:lpstr>Gill Sans MT</vt:lpstr>
      <vt:lpstr>Gill Sans MT (Основной текст)</vt:lpstr>
      <vt:lpstr>Tahoma</vt:lpstr>
      <vt:lpstr>Times New Roman</vt:lpstr>
      <vt:lpstr>Verdana</vt:lpstr>
      <vt:lpstr>Wingdings</vt:lpstr>
      <vt:lpstr>Wingdings 2</vt:lpstr>
      <vt:lpstr>Солнцестояние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Total Sample Amount</vt:lpstr>
      <vt:lpstr>Analytical Works</vt:lpstr>
      <vt:lpstr>Data Processing Methods</vt:lpstr>
      <vt:lpstr>Study Area</vt:lpstr>
      <vt:lpstr>Anthropogenic Influence</vt:lpstr>
      <vt:lpstr>PowerPoint Presentation</vt:lpstr>
      <vt:lpstr>PowerPoint Presentation</vt:lpstr>
      <vt:lpstr>PowerPoint Presentation</vt:lpstr>
      <vt:lpstr>Ulaanbaatar: Air Pollution</vt:lpstr>
      <vt:lpstr>Ulaanbaatar: Pollution of Snow Cover</vt:lpstr>
      <vt:lpstr>Ulaanbaatar: Spatial Geochemical Heterogeneity of Urban Soils</vt:lpstr>
      <vt:lpstr>PowerPoint Presentation</vt:lpstr>
      <vt:lpstr>PowerPoint Presentation</vt:lpstr>
      <vt:lpstr>Ulaanbaatar: Biogeochemical Specialization</vt:lpstr>
      <vt:lpstr>Ulaanbaatar: Distribution of Heavy Metals in the Poplar Leaves</vt:lpstr>
      <vt:lpstr>PowerPoint Presentation</vt:lpstr>
      <vt:lpstr>Darkhan: Spatial Geochemical Heterogeneity of Urban Soils</vt:lpstr>
      <vt:lpstr>Darkhan: Pollution of Soils</vt:lpstr>
      <vt:lpstr>Erdenet: Spatial Geochemical Heterogeneity of Urban Soils</vt:lpstr>
      <vt:lpstr>Erdenet: Pollution of Soils</vt:lpstr>
      <vt:lpstr>Zakamensk: Mining Industry</vt:lpstr>
      <vt:lpstr>Zakamensk: Accumulation of Heavy Metals in Soils*</vt:lpstr>
      <vt:lpstr>Zakamensk: Pollution of Soils*</vt:lpstr>
      <vt:lpstr>Zakamensk:  Technogenic Sands in the Town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HOT SPOT ASSESSMENT IN THE SELENGA RIVER BASIN</dc:title>
  <dc:creator>Сорокина Ольга Игоревна</dc:creator>
  <cp:lastModifiedBy>user</cp:lastModifiedBy>
  <cp:revision>230</cp:revision>
  <dcterms:modified xsi:type="dcterms:W3CDTF">2014-12-23T13:24:40Z</dcterms:modified>
</cp:coreProperties>
</file>